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86" r:id="rId4"/>
    <p:sldId id="258" r:id="rId5"/>
    <p:sldId id="272" r:id="rId6"/>
    <p:sldId id="273" r:id="rId7"/>
    <p:sldId id="259" r:id="rId8"/>
    <p:sldId id="282" r:id="rId9"/>
    <p:sldId id="274" r:id="rId10"/>
    <p:sldId id="275" r:id="rId11"/>
    <p:sldId id="266" r:id="rId12"/>
    <p:sldId id="267" r:id="rId13"/>
    <p:sldId id="268" r:id="rId14"/>
    <p:sldId id="269" r:id="rId15"/>
    <p:sldId id="271" r:id="rId16"/>
    <p:sldId id="278" r:id="rId17"/>
    <p:sldId id="279" r:id="rId18"/>
    <p:sldId id="280" r:id="rId19"/>
    <p:sldId id="281" r:id="rId20"/>
    <p:sldId id="284" r:id="rId21"/>
    <p:sldId id="277" r:id="rId22"/>
    <p:sldId id="260" r:id="rId23"/>
    <p:sldId id="283" r:id="rId24"/>
    <p:sldId id="285" r:id="rId25"/>
    <p:sldId id="296" r:id="rId26"/>
    <p:sldId id="276" r:id="rId27"/>
    <p:sldId id="264" r:id="rId28"/>
    <p:sldId id="291" r:id="rId29"/>
    <p:sldId id="293" r:id="rId30"/>
    <p:sldId id="294" r:id="rId31"/>
    <p:sldId id="295" r:id="rId32"/>
    <p:sldId id="287" r:id="rId33"/>
    <p:sldId id="288" r:id="rId34"/>
    <p:sldId id="289" r:id="rId35"/>
    <p:sldId id="298" r:id="rId36"/>
    <p:sldId id="297" r:id="rId3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7693D-58FF-4139-998F-7B672E6CB272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00D56CE-3A9F-435F-AFBA-72DE6FF6325E}">
      <dgm:prSet phldrT="[Texto]" custT="1"/>
      <dgm:spPr/>
      <dgm:t>
        <a:bodyPr/>
        <a:lstStyle/>
        <a:p>
          <a:r>
            <a:rPr lang="es-MX" sz="1600" dirty="0" smtClean="0"/>
            <a:t>De libre acceso </a:t>
          </a:r>
          <a:r>
            <a:rPr lang="es-MX" sz="1200" dirty="0" smtClean="0"/>
            <a:t>(fundamental y ordinaria)</a:t>
          </a:r>
          <a:endParaRPr lang="es-MX" sz="1200" dirty="0"/>
        </a:p>
      </dgm:t>
    </dgm:pt>
    <dgm:pt modelId="{974EAFDB-728B-45A7-90D4-BC4CEBC8751C}" type="parTrans" cxnId="{8F2DAD36-81C6-4A0F-BF76-9171F0601A97}">
      <dgm:prSet/>
      <dgm:spPr/>
      <dgm:t>
        <a:bodyPr/>
        <a:lstStyle/>
        <a:p>
          <a:endParaRPr lang="es-MX" sz="2000"/>
        </a:p>
      </dgm:t>
    </dgm:pt>
    <dgm:pt modelId="{657540E0-AB59-4617-A3E1-B0647EB98B4A}" type="sibTrans" cxnId="{8F2DAD36-81C6-4A0F-BF76-9171F0601A97}">
      <dgm:prSet/>
      <dgm:spPr/>
      <dgm:t>
        <a:bodyPr/>
        <a:lstStyle/>
        <a:p>
          <a:endParaRPr lang="es-MX" sz="2000"/>
        </a:p>
      </dgm:t>
    </dgm:pt>
    <dgm:pt modelId="{A2542B20-1314-4AB6-8B32-77EB19D7DCC4}">
      <dgm:prSet phldrT="[Texto]" custT="1"/>
      <dgm:spPr/>
      <dgm:t>
        <a:bodyPr/>
        <a:lstStyle/>
        <a:p>
          <a:r>
            <a:rPr lang="es-MX" sz="1600" dirty="0" smtClean="0"/>
            <a:t>Proactiva </a:t>
          </a:r>
          <a:br>
            <a:rPr lang="es-MX" sz="1600" dirty="0" smtClean="0"/>
          </a:br>
          <a:r>
            <a:rPr lang="es-MX" sz="1600" dirty="0" smtClean="0"/>
            <a:t>[art. 3 </a:t>
          </a:r>
          <a:r>
            <a:rPr lang="es-MX" sz="1600" dirty="0" err="1" smtClean="0"/>
            <a:t>fracc</a:t>
          </a:r>
          <a:r>
            <a:rPr lang="es-MX" sz="1600" dirty="0" smtClean="0"/>
            <a:t>. III]</a:t>
          </a:r>
          <a:endParaRPr lang="es-MX" sz="1600" dirty="0"/>
        </a:p>
      </dgm:t>
    </dgm:pt>
    <dgm:pt modelId="{85F5638D-E663-460E-A049-7819B4C7D519}" type="parTrans" cxnId="{1A40B289-A441-4368-A853-4553B67B365E}">
      <dgm:prSet/>
      <dgm:spPr/>
      <dgm:t>
        <a:bodyPr/>
        <a:lstStyle/>
        <a:p>
          <a:endParaRPr lang="es-MX" sz="2000"/>
        </a:p>
      </dgm:t>
    </dgm:pt>
    <dgm:pt modelId="{256F885F-69BE-4213-A02C-39923F30ED44}" type="sibTrans" cxnId="{1A40B289-A441-4368-A853-4553B67B365E}">
      <dgm:prSet/>
      <dgm:spPr/>
      <dgm:t>
        <a:bodyPr/>
        <a:lstStyle/>
        <a:p>
          <a:endParaRPr lang="es-MX" sz="2000"/>
        </a:p>
      </dgm:t>
    </dgm:pt>
    <dgm:pt modelId="{BCD8BF6F-CE2F-4B2E-B953-77F49FDBB6CB}">
      <dgm:prSet phldrT="[Texto]" custT="1"/>
      <dgm:spPr/>
      <dgm:t>
        <a:bodyPr/>
        <a:lstStyle/>
        <a:p>
          <a:r>
            <a:rPr lang="es-MX" sz="1600" dirty="0" smtClean="0"/>
            <a:t>Protegida </a:t>
          </a:r>
          <a:r>
            <a:rPr lang="es-MX" sz="1200" dirty="0" smtClean="0"/>
            <a:t>(confidencial y reservada)</a:t>
          </a:r>
          <a:endParaRPr lang="es-MX" sz="1200" dirty="0"/>
        </a:p>
      </dgm:t>
    </dgm:pt>
    <dgm:pt modelId="{04009097-11C1-483D-B57D-5838B6B14041}" type="parTrans" cxnId="{87750909-5688-41B3-99F5-6063EF8FEB9C}">
      <dgm:prSet/>
      <dgm:spPr/>
      <dgm:t>
        <a:bodyPr/>
        <a:lstStyle/>
        <a:p>
          <a:endParaRPr lang="es-MX" sz="2000"/>
        </a:p>
      </dgm:t>
    </dgm:pt>
    <dgm:pt modelId="{64129E77-4092-4C26-8363-1064E00F7854}" type="sibTrans" cxnId="{87750909-5688-41B3-99F5-6063EF8FEB9C}">
      <dgm:prSet/>
      <dgm:spPr/>
      <dgm:t>
        <a:bodyPr/>
        <a:lstStyle/>
        <a:p>
          <a:endParaRPr lang="es-MX" sz="2000"/>
        </a:p>
      </dgm:t>
    </dgm:pt>
    <dgm:pt modelId="{3ACC3961-71FE-4BDC-94A6-4D96F4C9CF3A}">
      <dgm:prSet phldrT="[Texto]" custT="1"/>
      <dgm:spPr/>
      <dgm:t>
        <a:bodyPr/>
        <a:lstStyle/>
        <a:p>
          <a:r>
            <a:rPr lang="es-MX" sz="1600" dirty="0" smtClean="0"/>
            <a:t>Focalizada</a:t>
          </a:r>
          <a:br>
            <a:rPr lang="es-MX" sz="1600" dirty="0" smtClean="0"/>
          </a:br>
          <a:r>
            <a:rPr lang="es-MX" sz="1600" dirty="0" smtClean="0"/>
            <a:t>[art. 3 </a:t>
          </a:r>
          <a:r>
            <a:rPr lang="es-MX" sz="1600" dirty="0" err="1" smtClean="0"/>
            <a:t>fracc</a:t>
          </a:r>
          <a:r>
            <a:rPr lang="es-MX" sz="1600" dirty="0" smtClean="0"/>
            <a:t>. IV]</a:t>
          </a:r>
          <a:endParaRPr lang="es-MX" sz="1600" dirty="0"/>
        </a:p>
      </dgm:t>
    </dgm:pt>
    <dgm:pt modelId="{3B94223B-1025-4BAF-92F3-E39CA19D6ED3}" type="parTrans" cxnId="{F8A556DB-5F5E-4B83-851D-83AD0C0B52FB}">
      <dgm:prSet/>
      <dgm:spPr/>
      <dgm:t>
        <a:bodyPr/>
        <a:lstStyle/>
        <a:p>
          <a:endParaRPr lang="es-MX" sz="2000"/>
        </a:p>
      </dgm:t>
    </dgm:pt>
    <dgm:pt modelId="{19626F5F-DD34-494E-BC85-694C1EEDBA52}" type="sibTrans" cxnId="{F8A556DB-5F5E-4B83-851D-83AD0C0B52FB}">
      <dgm:prSet/>
      <dgm:spPr/>
      <dgm:t>
        <a:bodyPr/>
        <a:lstStyle/>
        <a:p>
          <a:endParaRPr lang="es-MX" sz="2000"/>
        </a:p>
      </dgm:t>
    </dgm:pt>
    <dgm:pt modelId="{0F46444D-6A56-401C-B312-44FFE4DCCF0E}" type="pres">
      <dgm:prSet presAssocID="{5A77693D-58FF-4139-998F-7B672E6CB272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5570CF9-F3F6-4234-9887-F5FDCE665450}" type="pres">
      <dgm:prSet presAssocID="{5A77693D-58FF-4139-998F-7B672E6CB272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043F80-6102-45D8-95AF-DD70A00146BE}" type="pres">
      <dgm:prSet presAssocID="{5A77693D-58FF-4139-998F-7B672E6CB272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96C4CC-EBF9-4BAF-AAE8-893FC62DDF83}" type="pres">
      <dgm:prSet presAssocID="{5A77693D-58FF-4139-998F-7B672E6CB272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062F63-979A-4307-9E19-D5A38DC08985}" type="pres">
      <dgm:prSet presAssocID="{5A77693D-58FF-4139-998F-7B672E6CB272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8A556DB-5F5E-4B83-851D-83AD0C0B52FB}" srcId="{5A77693D-58FF-4139-998F-7B672E6CB272}" destId="{3ACC3961-71FE-4BDC-94A6-4D96F4C9CF3A}" srcOrd="3" destOrd="0" parTransId="{3B94223B-1025-4BAF-92F3-E39CA19D6ED3}" sibTransId="{19626F5F-DD34-494E-BC85-694C1EEDBA52}"/>
    <dgm:cxn modelId="{1A40B289-A441-4368-A853-4553B67B365E}" srcId="{5A77693D-58FF-4139-998F-7B672E6CB272}" destId="{A2542B20-1314-4AB6-8B32-77EB19D7DCC4}" srcOrd="1" destOrd="0" parTransId="{85F5638D-E663-460E-A049-7819B4C7D519}" sibTransId="{256F885F-69BE-4213-A02C-39923F30ED44}"/>
    <dgm:cxn modelId="{81E7D140-83C8-45CA-922F-C49BDEE1BC77}" type="presOf" srcId="{700D56CE-3A9F-435F-AFBA-72DE6FF6325E}" destId="{A5570CF9-F3F6-4234-9887-F5FDCE665450}" srcOrd="0" destOrd="0" presId="urn:microsoft.com/office/officeart/2005/8/layout/pyramid4"/>
    <dgm:cxn modelId="{12C6D5E8-2A29-4F87-997A-106ACEC1D066}" type="presOf" srcId="{A2542B20-1314-4AB6-8B32-77EB19D7DCC4}" destId="{1E043F80-6102-45D8-95AF-DD70A00146BE}" srcOrd="0" destOrd="0" presId="urn:microsoft.com/office/officeart/2005/8/layout/pyramid4"/>
    <dgm:cxn modelId="{BB62CB38-0D81-4A05-BAC0-71E5A889DE16}" type="presOf" srcId="{5A77693D-58FF-4139-998F-7B672E6CB272}" destId="{0F46444D-6A56-401C-B312-44FFE4DCCF0E}" srcOrd="0" destOrd="0" presId="urn:microsoft.com/office/officeart/2005/8/layout/pyramid4"/>
    <dgm:cxn modelId="{EC6DB3BD-1BA4-4523-98DE-0FA0EB20933D}" type="presOf" srcId="{BCD8BF6F-CE2F-4B2E-B953-77F49FDBB6CB}" destId="{1B96C4CC-EBF9-4BAF-AAE8-893FC62DDF83}" srcOrd="0" destOrd="0" presId="urn:microsoft.com/office/officeart/2005/8/layout/pyramid4"/>
    <dgm:cxn modelId="{8F2DAD36-81C6-4A0F-BF76-9171F0601A97}" srcId="{5A77693D-58FF-4139-998F-7B672E6CB272}" destId="{700D56CE-3A9F-435F-AFBA-72DE6FF6325E}" srcOrd="0" destOrd="0" parTransId="{974EAFDB-728B-45A7-90D4-BC4CEBC8751C}" sibTransId="{657540E0-AB59-4617-A3E1-B0647EB98B4A}"/>
    <dgm:cxn modelId="{4A77B36D-2F9E-4E8A-B7F2-F2A38ECA6C63}" type="presOf" srcId="{3ACC3961-71FE-4BDC-94A6-4D96F4C9CF3A}" destId="{47062F63-979A-4307-9E19-D5A38DC08985}" srcOrd="0" destOrd="0" presId="urn:microsoft.com/office/officeart/2005/8/layout/pyramid4"/>
    <dgm:cxn modelId="{87750909-5688-41B3-99F5-6063EF8FEB9C}" srcId="{5A77693D-58FF-4139-998F-7B672E6CB272}" destId="{BCD8BF6F-CE2F-4B2E-B953-77F49FDBB6CB}" srcOrd="2" destOrd="0" parTransId="{04009097-11C1-483D-B57D-5838B6B14041}" sibTransId="{64129E77-4092-4C26-8363-1064E00F7854}"/>
    <dgm:cxn modelId="{DC27DD88-4919-4206-8E79-C21735A8DCE4}" type="presParOf" srcId="{0F46444D-6A56-401C-B312-44FFE4DCCF0E}" destId="{A5570CF9-F3F6-4234-9887-F5FDCE665450}" srcOrd="0" destOrd="0" presId="urn:microsoft.com/office/officeart/2005/8/layout/pyramid4"/>
    <dgm:cxn modelId="{D4F136F8-2729-482A-B04E-98FD7B65E4A5}" type="presParOf" srcId="{0F46444D-6A56-401C-B312-44FFE4DCCF0E}" destId="{1E043F80-6102-45D8-95AF-DD70A00146BE}" srcOrd="1" destOrd="0" presId="urn:microsoft.com/office/officeart/2005/8/layout/pyramid4"/>
    <dgm:cxn modelId="{63647654-82EA-4817-AC30-9FAE3F633489}" type="presParOf" srcId="{0F46444D-6A56-401C-B312-44FFE4DCCF0E}" destId="{1B96C4CC-EBF9-4BAF-AAE8-893FC62DDF83}" srcOrd="2" destOrd="0" presId="urn:microsoft.com/office/officeart/2005/8/layout/pyramid4"/>
    <dgm:cxn modelId="{C3571035-A4CE-4031-83F5-21D470577001}" type="presParOf" srcId="{0F46444D-6A56-401C-B312-44FFE4DCCF0E}" destId="{47062F63-979A-4307-9E19-D5A38DC0898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2379C8-9EB7-4219-B805-62BD7F2A8A2F}" type="doc">
      <dgm:prSet loTypeId="urn:microsoft.com/office/officeart/2005/8/layout/arrow4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51559684-288A-475A-8955-F5AED1429C70}">
      <dgm:prSet phldrT="[Texto]" custT="1"/>
      <dgm:spPr/>
      <dgm:t>
        <a:bodyPr/>
        <a:lstStyle/>
        <a:p>
          <a:r>
            <a:rPr lang="es-MX" sz="4400" dirty="0" smtClean="0"/>
            <a:t>Información Reservada</a:t>
          </a:r>
          <a:endParaRPr lang="es-MX" sz="4400" dirty="0"/>
        </a:p>
      </dgm:t>
    </dgm:pt>
    <dgm:pt modelId="{8E709A7F-BAFE-4C71-A9F3-A3E23BB6B46D}" type="parTrans" cxnId="{9A01ED8E-EC43-4704-9485-FE4A5AB46866}">
      <dgm:prSet/>
      <dgm:spPr/>
      <dgm:t>
        <a:bodyPr/>
        <a:lstStyle/>
        <a:p>
          <a:endParaRPr lang="es-MX"/>
        </a:p>
      </dgm:t>
    </dgm:pt>
    <dgm:pt modelId="{EAD0721A-6192-46B8-A9DA-03578F80C0C2}" type="sibTrans" cxnId="{9A01ED8E-EC43-4704-9485-FE4A5AB46866}">
      <dgm:prSet/>
      <dgm:spPr/>
      <dgm:t>
        <a:bodyPr/>
        <a:lstStyle/>
        <a:p>
          <a:endParaRPr lang="es-MX"/>
        </a:p>
      </dgm:t>
    </dgm:pt>
    <dgm:pt modelId="{660CADFB-3B04-413B-BD2E-3C8F3ACD6217}">
      <dgm:prSet phldrT="[Texto]" custT="1"/>
      <dgm:spPr/>
      <dgm:t>
        <a:bodyPr/>
        <a:lstStyle/>
        <a:p>
          <a:r>
            <a:rPr lang="es-MX" sz="4400" dirty="0" smtClean="0"/>
            <a:t>Información Confidencial</a:t>
          </a:r>
          <a:endParaRPr lang="es-MX" sz="4400" dirty="0"/>
        </a:p>
      </dgm:t>
    </dgm:pt>
    <dgm:pt modelId="{97E903D4-FFCD-4402-BB5F-51BA8B39A77B}" type="parTrans" cxnId="{A34B9F0D-68AE-4979-BEBC-473390AA0D91}">
      <dgm:prSet/>
      <dgm:spPr/>
      <dgm:t>
        <a:bodyPr/>
        <a:lstStyle/>
        <a:p>
          <a:endParaRPr lang="es-MX"/>
        </a:p>
      </dgm:t>
    </dgm:pt>
    <dgm:pt modelId="{9E10D4BD-7039-4233-AE25-75CB19D5E511}" type="sibTrans" cxnId="{A34B9F0D-68AE-4979-BEBC-473390AA0D91}">
      <dgm:prSet/>
      <dgm:spPr/>
      <dgm:t>
        <a:bodyPr/>
        <a:lstStyle/>
        <a:p>
          <a:endParaRPr lang="es-MX"/>
        </a:p>
      </dgm:t>
    </dgm:pt>
    <dgm:pt modelId="{ED46B362-AA5C-4CC6-9110-7F1AF1DCFA61}" type="pres">
      <dgm:prSet presAssocID="{512379C8-9EB7-4219-B805-62BD7F2A8A2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C8C4FCB-F870-4E06-9D4F-58064A3A0466}" type="pres">
      <dgm:prSet presAssocID="{51559684-288A-475A-8955-F5AED1429C70}" presName="upArrow" presStyleLbl="node1" presStyleIdx="0" presStyleCnt="2"/>
      <dgm:spPr/>
    </dgm:pt>
    <dgm:pt modelId="{6060E28F-2660-4508-8DA5-973BD3C9D8F0}" type="pres">
      <dgm:prSet presAssocID="{51559684-288A-475A-8955-F5AED1429C70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97E257-C337-49D6-99BC-10602AAE119B}" type="pres">
      <dgm:prSet presAssocID="{660CADFB-3B04-413B-BD2E-3C8F3ACD6217}" presName="downArrow" presStyleLbl="node1" presStyleIdx="1" presStyleCnt="2"/>
      <dgm:spPr/>
    </dgm:pt>
    <dgm:pt modelId="{44815C6C-EFFC-4FE5-8B4E-928304C1C91B}" type="pres">
      <dgm:prSet presAssocID="{660CADFB-3B04-413B-BD2E-3C8F3ACD621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A01ED8E-EC43-4704-9485-FE4A5AB46866}" srcId="{512379C8-9EB7-4219-B805-62BD7F2A8A2F}" destId="{51559684-288A-475A-8955-F5AED1429C70}" srcOrd="0" destOrd="0" parTransId="{8E709A7F-BAFE-4C71-A9F3-A3E23BB6B46D}" sibTransId="{EAD0721A-6192-46B8-A9DA-03578F80C0C2}"/>
    <dgm:cxn modelId="{90E2C13C-F6C7-44E1-A209-4B8F8C1F3C37}" type="presOf" srcId="{51559684-288A-475A-8955-F5AED1429C70}" destId="{6060E28F-2660-4508-8DA5-973BD3C9D8F0}" srcOrd="0" destOrd="0" presId="urn:microsoft.com/office/officeart/2005/8/layout/arrow4"/>
    <dgm:cxn modelId="{B93E6319-2E85-460C-A55B-C9756990F6CE}" type="presOf" srcId="{512379C8-9EB7-4219-B805-62BD7F2A8A2F}" destId="{ED46B362-AA5C-4CC6-9110-7F1AF1DCFA61}" srcOrd="0" destOrd="0" presId="urn:microsoft.com/office/officeart/2005/8/layout/arrow4"/>
    <dgm:cxn modelId="{A34B9F0D-68AE-4979-BEBC-473390AA0D91}" srcId="{512379C8-9EB7-4219-B805-62BD7F2A8A2F}" destId="{660CADFB-3B04-413B-BD2E-3C8F3ACD6217}" srcOrd="1" destOrd="0" parTransId="{97E903D4-FFCD-4402-BB5F-51BA8B39A77B}" sibTransId="{9E10D4BD-7039-4233-AE25-75CB19D5E511}"/>
    <dgm:cxn modelId="{64D6CC99-A252-4048-BE33-280435B87E72}" type="presOf" srcId="{660CADFB-3B04-413B-BD2E-3C8F3ACD6217}" destId="{44815C6C-EFFC-4FE5-8B4E-928304C1C91B}" srcOrd="0" destOrd="0" presId="urn:microsoft.com/office/officeart/2005/8/layout/arrow4"/>
    <dgm:cxn modelId="{AA974E93-0912-4F53-A6BA-C981DB3379E2}" type="presParOf" srcId="{ED46B362-AA5C-4CC6-9110-7F1AF1DCFA61}" destId="{1C8C4FCB-F870-4E06-9D4F-58064A3A0466}" srcOrd="0" destOrd="0" presId="urn:microsoft.com/office/officeart/2005/8/layout/arrow4"/>
    <dgm:cxn modelId="{B17CD43A-FB06-41EC-8BBA-71D15A38D19C}" type="presParOf" srcId="{ED46B362-AA5C-4CC6-9110-7F1AF1DCFA61}" destId="{6060E28F-2660-4508-8DA5-973BD3C9D8F0}" srcOrd="1" destOrd="0" presId="urn:microsoft.com/office/officeart/2005/8/layout/arrow4"/>
    <dgm:cxn modelId="{B36AC175-DCD2-4A03-AC26-91F12AD97729}" type="presParOf" srcId="{ED46B362-AA5C-4CC6-9110-7F1AF1DCFA61}" destId="{4397E257-C337-49D6-99BC-10602AAE119B}" srcOrd="2" destOrd="0" presId="urn:microsoft.com/office/officeart/2005/8/layout/arrow4"/>
    <dgm:cxn modelId="{9308305F-E9C5-4A91-AEFD-34DA0E23AE84}" type="presParOf" srcId="{ED46B362-AA5C-4CC6-9110-7F1AF1DCFA61}" destId="{44815C6C-EFFC-4FE5-8B4E-928304C1C91B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772B6F-36BC-42D8-9460-E0DAA5F9B1D2}" type="doc">
      <dgm:prSet loTypeId="urn:microsoft.com/office/officeart/2005/8/layout/equation2" loCatId="process" qsTypeId="urn:microsoft.com/office/officeart/2005/8/quickstyle/simple1" qsCatId="simple" csTypeId="urn:microsoft.com/office/officeart/2005/8/colors/accent2_5" csCatId="accent2" phldr="1"/>
      <dgm:spPr/>
    </dgm:pt>
    <dgm:pt modelId="{150A96ED-02CA-48E4-A066-FBB1F60C906F}">
      <dgm:prSet phldrT="[Texto]"/>
      <dgm:spPr/>
      <dgm:t>
        <a:bodyPr/>
        <a:lstStyle/>
        <a:p>
          <a:r>
            <a:rPr lang="es-MX" dirty="0" smtClean="0"/>
            <a:t>Derechos ARCO</a:t>
          </a:r>
          <a:endParaRPr lang="es-MX" dirty="0"/>
        </a:p>
      </dgm:t>
    </dgm:pt>
    <dgm:pt modelId="{0C27561D-B9AE-46CD-953E-113730FC1116}" type="parTrans" cxnId="{56553B74-68F3-4DF5-BB76-89A8A5FE697E}">
      <dgm:prSet/>
      <dgm:spPr/>
      <dgm:t>
        <a:bodyPr/>
        <a:lstStyle/>
        <a:p>
          <a:endParaRPr lang="es-MX"/>
        </a:p>
      </dgm:t>
    </dgm:pt>
    <dgm:pt modelId="{A5DEFA96-7D5D-4EDF-89AC-929B6B26BF47}" type="sibTrans" cxnId="{56553B74-68F3-4DF5-BB76-89A8A5FE697E}">
      <dgm:prSet/>
      <dgm:spPr/>
      <dgm:t>
        <a:bodyPr/>
        <a:lstStyle/>
        <a:p>
          <a:endParaRPr lang="es-MX"/>
        </a:p>
      </dgm:t>
    </dgm:pt>
    <dgm:pt modelId="{A70B4D51-C901-40F2-8FAE-AFF20AC39DEE}">
      <dgm:prSet phldrT="[Texto]"/>
      <dgm:spPr/>
      <dgm:t>
        <a:bodyPr/>
        <a:lstStyle/>
        <a:p>
          <a:r>
            <a:rPr lang="es-MX" dirty="0" smtClean="0"/>
            <a:t>Solicitud de protección de información confidencial</a:t>
          </a:r>
          <a:endParaRPr lang="es-MX" dirty="0"/>
        </a:p>
      </dgm:t>
    </dgm:pt>
    <dgm:pt modelId="{54028F5A-10A6-4E57-8D7C-F1980DF816DC}" type="parTrans" cxnId="{B06B8593-9158-456B-BE78-8EFD3D375AF1}">
      <dgm:prSet/>
      <dgm:spPr/>
      <dgm:t>
        <a:bodyPr/>
        <a:lstStyle/>
        <a:p>
          <a:endParaRPr lang="es-MX"/>
        </a:p>
      </dgm:t>
    </dgm:pt>
    <dgm:pt modelId="{0F85C858-8597-4DEB-BBAD-FD4BF549DFA4}" type="sibTrans" cxnId="{B06B8593-9158-456B-BE78-8EFD3D375AF1}">
      <dgm:prSet/>
      <dgm:spPr/>
      <dgm:t>
        <a:bodyPr/>
        <a:lstStyle/>
        <a:p>
          <a:endParaRPr lang="es-MX"/>
        </a:p>
      </dgm:t>
    </dgm:pt>
    <dgm:pt modelId="{B4230A59-D544-48EF-B944-D7037E059568}">
      <dgm:prSet phldrT="[Texto]"/>
      <dgm:spPr/>
      <dgm:t>
        <a:bodyPr/>
        <a:lstStyle/>
        <a:p>
          <a:r>
            <a:rPr lang="es-MX" dirty="0" smtClean="0"/>
            <a:t>Protección de información confidencial</a:t>
          </a:r>
          <a:endParaRPr lang="es-MX" dirty="0"/>
        </a:p>
      </dgm:t>
    </dgm:pt>
    <dgm:pt modelId="{1008D2BB-88D4-49B0-91B8-1EF4DD4A8CF8}" type="parTrans" cxnId="{36F51D35-AAC8-440F-B99D-91D3E6F445B6}">
      <dgm:prSet/>
      <dgm:spPr/>
      <dgm:t>
        <a:bodyPr/>
        <a:lstStyle/>
        <a:p>
          <a:endParaRPr lang="es-MX"/>
        </a:p>
      </dgm:t>
    </dgm:pt>
    <dgm:pt modelId="{FD233049-6862-4B86-A4BA-FD540D447CE9}" type="sibTrans" cxnId="{36F51D35-AAC8-440F-B99D-91D3E6F445B6}">
      <dgm:prSet/>
      <dgm:spPr/>
      <dgm:t>
        <a:bodyPr/>
        <a:lstStyle/>
        <a:p>
          <a:endParaRPr lang="es-MX"/>
        </a:p>
      </dgm:t>
    </dgm:pt>
    <dgm:pt modelId="{BB69E5A4-3C36-4DFF-ADD1-4097B9A69071}" type="pres">
      <dgm:prSet presAssocID="{85772B6F-36BC-42D8-9460-E0DAA5F9B1D2}" presName="Name0" presStyleCnt="0">
        <dgm:presLayoutVars>
          <dgm:dir/>
          <dgm:resizeHandles val="exact"/>
        </dgm:presLayoutVars>
      </dgm:prSet>
      <dgm:spPr/>
    </dgm:pt>
    <dgm:pt modelId="{2F6EC5F4-CA95-4E68-834B-204DAF38E1F0}" type="pres">
      <dgm:prSet presAssocID="{85772B6F-36BC-42D8-9460-E0DAA5F9B1D2}" presName="vNodes" presStyleCnt="0"/>
      <dgm:spPr/>
    </dgm:pt>
    <dgm:pt modelId="{5FB0E9BE-AC77-46E9-BC3F-64351E451436}" type="pres">
      <dgm:prSet presAssocID="{150A96ED-02CA-48E4-A066-FBB1F60C90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996DC2-DA2C-46DB-9C89-5BB6981F2F19}" type="pres">
      <dgm:prSet presAssocID="{A5DEFA96-7D5D-4EDF-89AC-929B6B26BF47}" presName="spacerT" presStyleCnt="0"/>
      <dgm:spPr/>
    </dgm:pt>
    <dgm:pt modelId="{734BF9C7-362E-4E31-8D03-523E1899DFA7}" type="pres">
      <dgm:prSet presAssocID="{A5DEFA96-7D5D-4EDF-89AC-929B6B26BF47}" presName="sibTrans" presStyleLbl="sibTrans2D1" presStyleIdx="0" presStyleCnt="2"/>
      <dgm:spPr/>
      <dgm:t>
        <a:bodyPr/>
        <a:lstStyle/>
        <a:p>
          <a:endParaRPr lang="es-MX"/>
        </a:p>
      </dgm:t>
    </dgm:pt>
    <dgm:pt modelId="{E6527D43-BB95-43C4-87BF-B7B3CA3D998D}" type="pres">
      <dgm:prSet presAssocID="{A5DEFA96-7D5D-4EDF-89AC-929B6B26BF47}" presName="spacerB" presStyleCnt="0"/>
      <dgm:spPr/>
    </dgm:pt>
    <dgm:pt modelId="{F0C78244-38E7-43D8-BC33-A551317B6340}" type="pres">
      <dgm:prSet presAssocID="{A70B4D51-C901-40F2-8FAE-AFF20AC39DE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9DE3AC-17CF-4F52-9A0A-AE9D2504F084}" type="pres">
      <dgm:prSet presAssocID="{85772B6F-36BC-42D8-9460-E0DAA5F9B1D2}" presName="sibTransLast" presStyleLbl="sibTrans2D1" presStyleIdx="1" presStyleCnt="2"/>
      <dgm:spPr/>
      <dgm:t>
        <a:bodyPr/>
        <a:lstStyle/>
        <a:p>
          <a:endParaRPr lang="es-MX"/>
        </a:p>
      </dgm:t>
    </dgm:pt>
    <dgm:pt modelId="{7745D84C-6CA2-498F-B709-0FB9CFB8AF30}" type="pres">
      <dgm:prSet presAssocID="{85772B6F-36BC-42D8-9460-E0DAA5F9B1D2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0AA5A5B7-9B66-445B-8152-E22C1C085C74}" type="pres">
      <dgm:prSet presAssocID="{85772B6F-36BC-42D8-9460-E0DAA5F9B1D2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524BAB3-59A2-4C75-B629-DEF4887DF40B}" type="presOf" srcId="{0F85C858-8597-4DEB-BBAD-FD4BF549DFA4}" destId="{7745D84C-6CA2-498F-B709-0FB9CFB8AF30}" srcOrd="1" destOrd="0" presId="urn:microsoft.com/office/officeart/2005/8/layout/equation2"/>
    <dgm:cxn modelId="{FD314B83-B766-42C1-810A-17311F7FF687}" type="presOf" srcId="{A70B4D51-C901-40F2-8FAE-AFF20AC39DEE}" destId="{F0C78244-38E7-43D8-BC33-A551317B6340}" srcOrd="0" destOrd="0" presId="urn:microsoft.com/office/officeart/2005/8/layout/equation2"/>
    <dgm:cxn modelId="{CF61E7BA-2C6C-4324-AB8F-DC38C35C01E8}" type="presOf" srcId="{150A96ED-02CA-48E4-A066-FBB1F60C906F}" destId="{5FB0E9BE-AC77-46E9-BC3F-64351E451436}" srcOrd="0" destOrd="0" presId="urn:microsoft.com/office/officeart/2005/8/layout/equation2"/>
    <dgm:cxn modelId="{30C8F555-B7BF-4E3C-828C-D78796ABFD12}" type="presOf" srcId="{A5DEFA96-7D5D-4EDF-89AC-929B6B26BF47}" destId="{734BF9C7-362E-4E31-8D03-523E1899DFA7}" srcOrd="0" destOrd="0" presId="urn:microsoft.com/office/officeart/2005/8/layout/equation2"/>
    <dgm:cxn modelId="{EC6B16E7-1731-4040-A696-A1C95A4D3436}" type="presOf" srcId="{B4230A59-D544-48EF-B944-D7037E059568}" destId="{0AA5A5B7-9B66-445B-8152-E22C1C085C74}" srcOrd="0" destOrd="0" presId="urn:microsoft.com/office/officeart/2005/8/layout/equation2"/>
    <dgm:cxn modelId="{B06B8593-9158-456B-BE78-8EFD3D375AF1}" srcId="{85772B6F-36BC-42D8-9460-E0DAA5F9B1D2}" destId="{A70B4D51-C901-40F2-8FAE-AFF20AC39DEE}" srcOrd="1" destOrd="0" parTransId="{54028F5A-10A6-4E57-8D7C-F1980DF816DC}" sibTransId="{0F85C858-8597-4DEB-BBAD-FD4BF549DFA4}"/>
    <dgm:cxn modelId="{36F51D35-AAC8-440F-B99D-91D3E6F445B6}" srcId="{85772B6F-36BC-42D8-9460-E0DAA5F9B1D2}" destId="{B4230A59-D544-48EF-B944-D7037E059568}" srcOrd="2" destOrd="0" parTransId="{1008D2BB-88D4-49B0-91B8-1EF4DD4A8CF8}" sibTransId="{FD233049-6862-4B86-A4BA-FD540D447CE9}"/>
    <dgm:cxn modelId="{DB8A5874-40BE-468F-84AF-8CC1C1E6AC79}" type="presOf" srcId="{0F85C858-8597-4DEB-BBAD-FD4BF549DFA4}" destId="{569DE3AC-17CF-4F52-9A0A-AE9D2504F084}" srcOrd="0" destOrd="0" presId="urn:microsoft.com/office/officeart/2005/8/layout/equation2"/>
    <dgm:cxn modelId="{56553B74-68F3-4DF5-BB76-89A8A5FE697E}" srcId="{85772B6F-36BC-42D8-9460-E0DAA5F9B1D2}" destId="{150A96ED-02CA-48E4-A066-FBB1F60C906F}" srcOrd="0" destOrd="0" parTransId="{0C27561D-B9AE-46CD-953E-113730FC1116}" sibTransId="{A5DEFA96-7D5D-4EDF-89AC-929B6B26BF47}"/>
    <dgm:cxn modelId="{6B8F8446-6291-4240-A594-FD52A7A7D6CA}" type="presOf" srcId="{85772B6F-36BC-42D8-9460-E0DAA5F9B1D2}" destId="{BB69E5A4-3C36-4DFF-ADD1-4097B9A69071}" srcOrd="0" destOrd="0" presId="urn:microsoft.com/office/officeart/2005/8/layout/equation2"/>
    <dgm:cxn modelId="{3EEA7402-E063-4A1E-8242-1679694FDC78}" type="presParOf" srcId="{BB69E5A4-3C36-4DFF-ADD1-4097B9A69071}" destId="{2F6EC5F4-CA95-4E68-834B-204DAF38E1F0}" srcOrd="0" destOrd="0" presId="urn:microsoft.com/office/officeart/2005/8/layout/equation2"/>
    <dgm:cxn modelId="{59869C81-6E1C-427B-A849-04F1E9CAF716}" type="presParOf" srcId="{2F6EC5F4-CA95-4E68-834B-204DAF38E1F0}" destId="{5FB0E9BE-AC77-46E9-BC3F-64351E451436}" srcOrd="0" destOrd="0" presId="urn:microsoft.com/office/officeart/2005/8/layout/equation2"/>
    <dgm:cxn modelId="{7C305061-B0E5-425E-B04E-B5F3E835526F}" type="presParOf" srcId="{2F6EC5F4-CA95-4E68-834B-204DAF38E1F0}" destId="{53996DC2-DA2C-46DB-9C89-5BB6981F2F19}" srcOrd="1" destOrd="0" presId="urn:microsoft.com/office/officeart/2005/8/layout/equation2"/>
    <dgm:cxn modelId="{C96B0C12-DE28-4A2C-9CFF-45AA91DA51EE}" type="presParOf" srcId="{2F6EC5F4-CA95-4E68-834B-204DAF38E1F0}" destId="{734BF9C7-362E-4E31-8D03-523E1899DFA7}" srcOrd="2" destOrd="0" presId="urn:microsoft.com/office/officeart/2005/8/layout/equation2"/>
    <dgm:cxn modelId="{27912F55-EF41-4431-B80F-6F185ADF7BBB}" type="presParOf" srcId="{2F6EC5F4-CA95-4E68-834B-204DAF38E1F0}" destId="{E6527D43-BB95-43C4-87BF-B7B3CA3D998D}" srcOrd="3" destOrd="0" presId="urn:microsoft.com/office/officeart/2005/8/layout/equation2"/>
    <dgm:cxn modelId="{521325F7-FFEB-432E-93C3-633F6FAA79F1}" type="presParOf" srcId="{2F6EC5F4-CA95-4E68-834B-204DAF38E1F0}" destId="{F0C78244-38E7-43D8-BC33-A551317B6340}" srcOrd="4" destOrd="0" presId="urn:microsoft.com/office/officeart/2005/8/layout/equation2"/>
    <dgm:cxn modelId="{7D5D49ED-E048-4FF9-8FC4-914389A670E6}" type="presParOf" srcId="{BB69E5A4-3C36-4DFF-ADD1-4097B9A69071}" destId="{569DE3AC-17CF-4F52-9A0A-AE9D2504F084}" srcOrd="1" destOrd="0" presId="urn:microsoft.com/office/officeart/2005/8/layout/equation2"/>
    <dgm:cxn modelId="{B85EA9A7-BC1B-4CB3-A3D9-73AA96BE9545}" type="presParOf" srcId="{569DE3AC-17CF-4F52-9A0A-AE9D2504F084}" destId="{7745D84C-6CA2-498F-B709-0FB9CFB8AF30}" srcOrd="0" destOrd="0" presId="urn:microsoft.com/office/officeart/2005/8/layout/equation2"/>
    <dgm:cxn modelId="{0FFEF990-FB98-43F3-A433-811F5B665C0E}" type="presParOf" srcId="{BB69E5A4-3C36-4DFF-ADD1-4097B9A69071}" destId="{0AA5A5B7-9B66-445B-8152-E22C1C085C7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6CCB4F-29A6-412F-9F8A-FE9C5119A52F}" type="doc">
      <dgm:prSet loTypeId="urn:microsoft.com/office/officeart/2005/8/layout/vList3#2" loCatId="list" qsTypeId="urn:microsoft.com/office/officeart/2005/8/quickstyle/simple5" qsCatId="simple" csTypeId="urn:microsoft.com/office/officeart/2005/8/colors/accent2_3" csCatId="accent2" phldr="1"/>
      <dgm:spPr/>
    </dgm:pt>
    <dgm:pt modelId="{F4A2ADDD-2F51-4F10-88BE-011E4607219F}">
      <dgm:prSet phldrT="[Texto]" custT="1"/>
      <dgm:spPr/>
      <dgm:t>
        <a:bodyPr/>
        <a:lstStyle/>
        <a:p>
          <a:r>
            <a:rPr lang="es-ES" sz="1500" b="1" kern="1200" dirty="0" smtClean="0">
              <a:latin typeface="Century Gothic" pitchFamily="34" charset="0"/>
            </a:rPr>
            <a:t>Nombre del sujeto obligado a quien se dirige</a:t>
          </a:r>
          <a:endParaRPr lang="en-US" sz="1600" i="1" kern="1200" dirty="0">
            <a:latin typeface="+mn-lt"/>
            <a:ea typeface="+mn-ea"/>
            <a:cs typeface="+mn-cs"/>
          </a:endParaRPr>
        </a:p>
      </dgm:t>
    </dgm:pt>
    <dgm:pt modelId="{D6A8ECB3-3CBE-4A31-A01D-14325D6B9D40}" type="parTrans" cxnId="{63477E4B-C2EF-45CF-BD00-C133DA26E026}">
      <dgm:prSet/>
      <dgm:spPr/>
      <dgm:t>
        <a:bodyPr/>
        <a:lstStyle/>
        <a:p>
          <a:endParaRPr lang="en-US" sz="1600"/>
        </a:p>
      </dgm:t>
    </dgm:pt>
    <dgm:pt modelId="{22B54A0A-3680-4330-A1BF-A3A3F379E672}" type="sibTrans" cxnId="{63477E4B-C2EF-45CF-BD00-C133DA26E026}">
      <dgm:prSet/>
      <dgm:spPr/>
      <dgm:t>
        <a:bodyPr/>
        <a:lstStyle/>
        <a:p>
          <a:endParaRPr lang="en-US" sz="1600"/>
        </a:p>
      </dgm:t>
    </dgm:pt>
    <dgm:pt modelId="{4DA26045-1FB9-4B84-B863-5143F2549369}">
      <dgm:prSet phldrT="[Texto]" custT="1"/>
      <dgm:spPr/>
      <dgm:t>
        <a:bodyPr/>
        <a:lstStyle/>
        <a:p>
          <a:r>
            <a:rPr lang="es-MX" sz="1800" b="1" dirty="0" smtClean="0">
              <a:latin typeface="Century Gothic" pitchFamily="34" charset="0"/>
            </a:rPr>
            <a:t>Documentos que acrediten su identidad o la del representante legal</a:t>
          </a:r>
          <a:endParaRPr lang="en-US" sz="1800" b="1" dirty="0">
            <a:latin typeface="Century Gothic" pitchFamily="34" charset="0"/>
          </a:endParaRPr>
        </a:p>
      </dgm:t>
    </dgm:pt>
    <dgm:pt modelId="{C5A27DDB-1888-48D4-B0DF-3F3E453B6552}" type="parTrans" cxnId="{74DCB1D3-7204-47B7-8E0A-55EEE12D98E5}">
      <dgm:prSet/>
      <dgm:spPr/>
      <dgm:t>
        <a:bodyPr/>
        <a:lstStyle/>
        <a:p>
          <a:endParaRPr lang="en-US" sz="1600"/>
        </a:p>
      </dgm:t>
    </dgm:pt>
    <dgm:pt modelId="{1B69CEBC-ED45-4A10-98FA-9F710FCB16DC}" type="sibTrans" cxnId="{74DCB1D3-7204-47B7-8E0A-55EEE12D98E5}">
      <dgm:prSet/>
      <dgm:spPr/>
      <dgm:t>
        <a:bodyPr/>
        <a:lstStyle/>
        <a:p>
          <a:endParaRPr lang="en-US" sz="1600"/>
        </a:p>
      </dgm:t>
    </dgm:pt>
    <dgm:pt modelId="{D9D28429-93DB-4780-B071-4ACF858E1C17}">
      <dgm:prSet phldrT="[Texto]" custT="1"/>
      <dgm:spPr/>
      <dgm:t>
        <a:bodyPr/>
        <a:lstStyle/>
        <a:p>
          <a:pPr algn="just"/>
          <a:r>
            <a:rPr lang="es-ES" sz="1200" b="1" smtClean="0">
              <a:latin typeface="Century Gothic" pitchFamily="34" charset="0"/>
            </a:rPr>
            <a:t>Planteamiento concreto sobre el acceso, clasificación, rectificación, oposición, modificación, corrección, sustitución, cancelación o ampliación de datos que solicita</a:t>
          </a:r>
          <a:r>
            <a:rPr lang="es-ES" sz="1200" smtClean="0"/>
            <a:t>.</a:t>
          </a:r>
          <a:endParaRPr lang="en-US" sz="1200" dirty="0"/>
        </a:p>
      </dgm:t>
    </dgm:pt>
    <dgm:pt modelId="{03D66594-D293-4F20-B76E-55D7DA81A080}" type="parTrans" cxnId="{654D6153-D74F-478C-9DA4-C5583A754759}">
      <dgm:prSet/>
      <dgm:spPr/>
      <dgm:t>
        <a:bodyPr/>
        <a:lstStyle/>
        <a:p>
          <a:endParaRPr lang="en-US" sz="1600"/>
        </a:p>
      </dgm:t>
    </dgm:pt>
    <dgm:pt modelId="{E9CB3A5F-1620-4F40-8567-655B5A191544}" type="sibTrans" cxnId="{654D6153-D74F-478C-9DA4-C5583A754759}">
      <dgm:prSet/>
      <dgm:spPr/>
      <dgm:t>
        <a:bodyPr/>
        <a:lstStyle/>
        <a:p>
          <a:endParaRPr lang="en-US" sz="1600"/>
        </a:p>
      </dgm:t>
    </dgm:pt>
    <dgm:pt modelId="{FE3A24F8-2E99-42B3-B871-AF463F1FEEED}">
      <dgm:prSet phldrT="[Texto]" custT="1"/>
      <dgm:spPr/>
      <dgm:t>
        <a:bodyPr/>
        <a:lstStyle/>
        <a:p>
          <a:pPr algn="just"/>
          <a:r>
            <a:rPr lang="es-ES" sz="1400" b="1" smtClean="0">
              <a:latin typeface="Century Gothic" pitchFamily="34" charset="0"/>
            </a:rPr>
            <a:t>Nombre del solicitante titular de la información y del representante legal, en su caso.</a:t>
          </a:r>
        </a:p>
        <a:p>
          <a:pPr algn="just"/>
          <a:r>
            <a:rPr lang="es-ES" sz="1400" b="1" smtClean="0">
              <a:latin typeface="Century Gothic" pitchFamily="34" charset="0"/>
            </a:rPr>
            <a:t> Domicilio, número de fax o correo electrónico para recibir notificaciones</a:t>
          </a:r>
          <a:endParaRPr lang="en-US" sz="1400" dirty="0"/>
        </a:p>
      </dgm:t>
    </dgm:pt>
    <dgm:pt modelId="{1C40218D-E8D2-478B-BE25-A8611FED35BD}" type="parTrans" cxnId="{911FA8E6-240F-4E0E-9BB9-064B987F1299}">
      <dgm:prSet/>
      <dgm:spPr/>
      <dgm:t>
        <a:bodyPr/>
        <a:lstStyle/>
        <a:p>
          <a:endParaRPr lang="es-MX" sz="1600"/>
        </a:p>
      </dgm:t>
    </dgm:pt>
    <dgm:pt modelId="{0FFFCF92-8B71-477A-A9F4-48E6AFA49216}" type="sibTrans" cxnId="{911FA8E6-240F-4E0E-9BB9-064B987F1299}">
      <dgm:prSet/>
      <dgm:spPr/>
      <dgm:t>
        <a:bodyPr/>
        <a:lstStyle/>
        <a:p>
          <a:endParaRPr lang="es-MX" sz="1600"/>
        </a:p>
      </dgm:t>
    </dgm:pt>
    <dgm:pt modelId="{27B84FCF-409F-4B03-8B73-0D44FD7FFAA0}" type="pres">
      <dgm:prSet presAssocID="{B46CCB4F-29A6-412F-9F8A-FE9C5119A52F}" presName="linearFlow" presStyleCnt="0">
        <dgm:presLayoutVars>
          <dgm:dir/>
          <dgm:resizeHandles val="exact"/>
        </dgm:presLayoutVars>
      </dgm:prSet>
      <dgm:spPr/>
    </dgm:pt>
    <dgm:pt modelId="{78C1F9A8-13E9-4D28-9796-C6E09F78BF5F}" type="pres">
      <dgm:prSet presAssocID="{F4A2ADDD-2F51-4F10-88BE-011E4607219F}" presName="composite" presStyleCnt="0"/>
      <dgm:spPr/>
    </dgm:pt>
    <dgm:pt modelId="{02321DCA-72A5-482D-BDD7-1D00C8C0296C}" type="pres">
      <dgm:prSet presAssocID="{F4A2ADDD-2F51-4F10-88BE-011E4607219F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F4654B9-70CD-4470-97E9-0F491CB5F084}" type="pres">
      <dgm:prSet presAssocID="{F4A2ADDD-2F51-4F10-88BE-011E4607219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53F97-718C-4DEB-B22D-4EF4C45DF28E}" type="pres">
      <dgm:prSet presAssocID="{22B54A0A-3680-4330-A1BF-A3A3F379E672}" presName="spacing" presStyleCnt="0"/>
      <dgm:spPr/>
    </dgm:pt>
    <dgm:pt modelId="{4FD4D45C-C259-4BB3-808B-FD34D4C26E44}" type="pres">
      <dgm:prSet presAssocID="{4DA26045-1FB9-4B84-B863-5143F2549369}" presName="composite" presStyleCnt="0"/>
      <dgm:spPr/>
    </dgm:pt>
    <dgm:pt modelId="{3F22CC56-10BE-4973-8CAE-471B6F065F89}" type="pres">
      <dgm:prSet presAssocID="{4DA26045-1FB9-4B84-B863-5143F2549369}" presName="imgShp" presStyleLbl="fgImgPlace1" presStyleIdx="1" presStyleCnt="4" custLinFactNeighborX="-6338" custLinFactNeighborY="-350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D6F804D-FD69-4CD1-8252-9BCCCF9BFA4C}" type="pres">
      <dgm:prSet presAssocID="{4DA26045-1FB9-4B84-B863-5143F2549369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A88999-A72D-4A55-B870-DC881DCCFC61}" type="pres">
      <dgm:prSet presAssocID="{1B69CEBC-ED45-4A10-98FA-9F710FCB16DC}" presName="spacing" presStyleCnt="0"/>
      <dgm:spPr/>
    </dgm:pt>
    <dgm:pt modelId="{3C7520D4-482A-491A-9779-FBCD3665328D}" type="pres">
      <dgm:prSet presAssocID="{D9D28429-93DB-4780-B071-4ACF858E1C17}" presName="composite" presStyleCnt="0"/>
      <dgm:spPr/>
    </dgm:pt>
    <dgm:pt modelId="{A6E58D15-75F7-4DFC-82B5-2946202DEBB8}" type="pres">
      <dgm:prSet presAssocID="{D9D28429-93DB-4780-B071-4ACF858E1C17}" presName="imgShp" presStyleLbl="fgImgPlace1" presStyleIdx="2" presStyleCnt="4" custLinFactNeighborY="368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77F5CB2-30BF-4F30-A990-6F959877FEBF}" type="pres">
      <dgm:prSet presAssocID="{D9D28429-93DB-4780-B071-4ACF858E1C17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7ABE3-BDB1-4B88-B8D1-0F30634264AE}" type="pres">
      <dgm:prSet presAssocID="{E9CB3A5F-1620-4F40-8567-655B5A191544}" presName="spacing" presStyleCnt="0"/>
      <dgm:spPr/>
    </dgm:pt>
    <dgm:pt modelId="{45DC75AF-DC0E-4A0F-8C37-74F84237E960}" type="pres">
      <dgm:prSet presAssocID="{FE3A24F8-2E99-42B3-B871-AF463F1FEEED}" presName="composite" presStyleCnt="0"/>
      <dgm:spPr/>
    </dgm:pt>
    <dgm:pt modelId="{CB0F1BCD-5520-4D27-A28A-1D36C3428221}" type="pres">
      <dgm:prSet presAssocID="{FE3A24F8-2E99-42B3-B871-AF463F1FEEED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A790BE7B-6F71-44B9-8C10-0227B72340E0}" type="pres">
      <dgm:prSet presAssocID="{FE3A24F8-2E99-42B3-B871-AF463F1FEEE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0DB34BC-F360-403D-8933-68873424FA8D}" type="presOf" srcId="{4DA26045-1FB9-4B84-B863-5143F2549369}" destId="{9D6F804D-FD69-4CD1-8252-9BCCCF9BFA4C}" srcOrd="0" destOrd="0" presId="urn:microsoft.com/office/officeart/2005/8/layout/vList3#2"/>
    <dgm:cxn modelId="{1176B90A-6FC4-4AEE-A682-ABDAD8EB30F2}" type="presOf" srcId="{B46CCB4F-29A6-412F-9F8A-FE9C5119A52F}" destId="{27B84FCF-409F-4B03-8B73-0D44FD7FFAA0}" srcOrd="0" destOrd="0" presId="urn:microsoft.com/office/officeart/2005/8/layout/vList3#2"/>
    <dgm:cxn modelId="{12412951-B32B-432C-ABA3-1FE096A0E013}" type="presOf" srcId="{F4A2ADDD-2F51-4F10-88BE-011E4607219F}" destId="{1F4654B9-70CD-4470-97E9-0F491CB5F084}" srcOrd="0" destOrd="0" presId="urn:microsoft.com/office/officeart/2005/8/layout/vList3#2"/>
    <dgm:cxn modelId="{654D6153-D74F-478C-9DA4-C5583A754759}" srcId="{B46CCB4F-29A6-412F-9F8A-FE9C5119A52F}" destId="{D9D28429-93DB-4780-B071-4ACF858E1C17}" srcOrd="2" destOrd="0" parTransId="{03D66594-D293-4F20-B76E-55D7DA81A080}" sibTransId="{E9CB3A5F-1620-4F40-8567-655B5A191544}"/>
    <dgm:cxn modelId="{4DB05E8E-CFCB-463D-B757-1EE61B79C333}" type="presOf" srcId="{D9D28429-93DB-4780-B071-4ACF858E1C17}" destId="{977F5CB2-30BF-4F30-A990-6F959877FEBF}" srcOrd="0" destOrd="0" presId="urn:microsoft.com/office/officeart/2005/8/layout/vList3#2"/>
    <dgm:cxn modelId="{74DCB1D3-7204-47B7-8E0A-55EEE12D98E5}" srcId="{B46CCB4F-29A6-412F-9F8A-FE9C5119A52F}" destId="{4DA26045-1FB9-4B84-B863-5143F2549369}" srcOrd="1" destOrd="0" parTransId="{C5A27DDB-1888-48D4-B0DF-3F3E453B6552}" sibTransId="{1B69CEBC-ED45-4A10-98FA-9F710FCB16DC}"/>
    <dgm:cxn modelId="{911FA8E6-240F-4E0E-9BB9-064B987F1299}" srcId="{B46CCB4F-29A6-412F-9F8A-FE9C5119A52F}" destId="{FE3A24F8-2E99-42B3-B871-AF463F1FEEED}" srcOrd="3" destOrd="0" parTransId="{1C40218D-E8D2-478B-BE25-A8611FED35BD}" sibTransId="{0FFFCF92-8B71-477A-A9F4-48E6AFA49216}"/>
    <dgm:cxn modelId="{0D760D19-4B2E-4521-AC46-C59E0991461A}" type="presOf" srcId="{FE3A24F8-2E99-42B3-B871-AF463F1FEEED}" destId="{A790BE7B-6F71-44B9-8C10-0227B72340E0}" srcOrd="0" destOrd="0" presId="urn:microsoft.com/office/officeart/2005/8/layout/vList3#2"/>
    <dgm:cxn modelId="{63477E4B-C2EF-45CF-BD00-C133DA26E026}" srcId="{B46CCB4F-29A6-412F-9F8A-FE9C5119A52F}" destId="{F4A2ADDD-2F51-4F10-88BE-011E4607219F}" srcOrd="0" destOrd="0" parTransId="{D6A8ECB3-3CBE-4A31-A01D-14325D6B9D40}" sibTransId="{22B54A0A-3680-4330-A1BF-A3A3F379E672}"/>
    <dgm:cxn modelId="{1CAF85B6-A33C-4B6B-B2A9-622462992072}" type="presParOf" srcId="{27B84FCF-409F-4B03-8B73-0D44FD7FFAA0}" destId="{78C1F9A8-13E9-4D28-9796-C6E09F78BF5F}" srcOrd="0" destOrd="0" presId="urn:microsoft.com/office/officeart/2005/8/layout/vList3#2"/>
    <dgm:cxn modelId="{57C6F78B-8ED9-45B9-927D-47AA1011957B}" type="presParOf" srcId="{78C1F9A8-13E9-4D28-9796-C6E09F78BF5F}" destId="{02321DCA-72A5-482D-BDD7-1D00C8C0296C}" srcOrd="0" destOrd="0" presId="urn:microsoft.com/office/officeart/2005/8/layout/vList3#2"/>
    <dgm:cxn modelId="{838EE62B-5EC1-47C5-9E4F-4FC887916ADF}" type="presParOf" srcId="{78C1F9A8-13E9-4D28-9796-C6E09F78BF5F}" destId="{1F4654B9-70CD-4470-97E9-0F491CB5F084}" srcOrd="1" destOrd="0" presId="urn:microsoft.com/office/officeart/2005/8/layout/vList3#2"/>
    <dgm:cxn modelId="{1E570E4D-3A59-42C6-ABBC-30E7EC6AA8D6}" type="presParOf" srcId="{27B84FCF-409F-4B03-8B73-0D44FD7FFAA0}" destId="{2D053F97-718C-4DEB-B22D-4EF4C45DF28E}" srcOrd="1" destOrd="0" presId="urn:microsoft.com/office/officeart/2005/8/layout/vList3#2"/>
    <dgm:cxn modelId="{001D1A5F-F5D6-468E-9F53-C3B050C658BC}" type="presParOf" srcId="{27B84FCF-409F-4B03-8B73-0D44FD7FFAA0}" destId="{4FD4D45C-C259-4BB3-808B-FD34D4C26E44}" srcOrd="2" destOrd="0" presId="urn:microsoft.com/office/officeart/2005/8/layout/vList3#2"/>
    <dgm:cxn modelId="{9C8A375D-4544-4A8C-8B93-AE1BE413F901}" type="presParOf" srcId="{4FD4D45C-C259-4BB3-808B-FD34D4C26E44}" destId="{3F22CC56-10BE-4973-8CAE-471B6F065F89}" srcOrd="0" destOrd="0" presId="urn:microsoft.com/office/officeart/2005/8/layout/vList3#2"/>
    <dgm:cxn modelId="{64D274A1-6C16-40AC-9BD3-73D8A7ADA600}" type="presParOf" srcId="{4FD4D45C-C259-4BB3-808B-FD34D4C26E44}" destId="{9D6F804D-FD69-4CD1-8252-9BCCCF9BFA4C}" srcOrd="1" destOrd="0" presId="urn:microsoft.com/office/officeart/2005/8/layout/vList3#2"/>
    <dgm:cxn modelId="{24BC9FAE-5CBB-4432-97BA-6394FC78CEB5}" type="presParOf" srcId="{27B84FCF-409F-4B03-8B73-0D44FD7FFAA0}" destId="{EFA88999-A72D-4A55-B870-DC881DCCFC61}" srcOrd="3" destOrd="0" presId="urn:microsoft.com/office/officeart/2005/8/layout/vList3#2"/>
    <dgm:cxn modelId="{6BDE8649-0D17-4AC1-A580-6EF97FCA191D}" type="presParOf" srcId="{27B84FCF-409F-4B03-8B73-0D44FD7FFAA0}" destId="{3C7520D4-482A-491A-9779-FBCD3665328D}" srcOrd="4" destOrd="0" presId="urn:microsoft.com/office/officeart/2005/8/layout/vList3#2"/>
    <dgm:cxn modelId="{B0C12F4A-6334-4F9A-9D04-E888BA20ED9E}" type="presParOf" srcId="{3C7520D4-482A-491A-9779-FBCD3665328D}" destId="{A6E58D15-75F7-4DFC-82B5-2946202DEBB8}" srcOrd="0" destOrd="0" presId="urn:microsoft.com/office/officeart/2005/8/layout/vList3#2"/>
    <dgm:cxn modelId="{26289AE9-DE2B-4B85-9110-E94B3AD7CC93}" type="presParOf" srcId="{3C7520D4-482A-491A-9779-FBCD3665328D}" destId="{977F5CB2-30BF-4F30-A990-6F959877FEBF}" srcOrd="1" destOrd="0" presId="urn:microsoft.com/office/officeart/2005/8/layout/vList3#2"/>
    <dgm:cxn modelId="{9D85100A-6748-47C4-958A-4091CF88F0CF}" type="presParOf" srcId="{27B84FCF-409F-4B03-8B73-0D44FD7FFAA0}" destId="{4FE7ABE3-BDB1-4B88-B8D1-0F30634264AE}" srcOrd="5" destOrd="0" presId="urn:microsoft.com/office/officeart/2005/8/layout/vList3#2"/>
    <dgm:cxn modelId="{EA6D1D35-6332-4759-8735-B7ED154AD783}" type="presParOf" srcId="{27B84FCF-409F-4B03-8B73-0D44FD7FFAA0}" destId="{45DC75AF-DC0E-4A0F-8C37-74F84237E960}" srcOrd="6" destOrd="0" presId="urn:microsoft.com/office/officeart/2005/8/layout/vList3#2"/>
    <dgm:cxn modelId="{276680DD-D1E4-4B6A-B473-8306EA24EA9E}" type="presParOf" srcId="{45DC75AF-DC0E-4A0F-8C37-74F84237E960}" destId="{CB0F1BCD-5520-4D27-A28A-1D36C3428221}" srcOrd="0" destOrd="0" presId="urn:microsoft.com/office/officeart/2005/8/layout/vList3#2"/>
    <dgm:cxn modelId="{C4F66DC9-E37C-478D-BAE2-15E3DA07B1D7}" type="presParOf" srcId="{45DC75AF-DC0E-4A0F-8C37-74F84237E960}" destId="{A790BE7B-6F71-44B9-8C10-0227B72340E0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4F1FB4-FA2A-413B-BCE2-8410DF5BFB5E}" type="doc">
      <dgm:prSet loTypeId="urn:microsoft.com/office/officeart/2008/layout/RadialCluster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MX"/>
        </a:p>
      </dgm:t>
    </dgm:pt>
    <dgm:pt modelId="{A661D53B-7C37-41E8-8B75-05060DBBC4DB}">
      <dgm:prSet phldrT="[Texto]"/>
      <dgm:spPr/>
      <dgm:t>
        <a:bodyPr/>
        <a:lstStyle/>
        <a:p>
          <a:r>
            <a:rPr lang="es-MX" dirty="0" smtClean="0"/>
            <a:t>Prueba de interés público</a:t>
          </a:r>
          <a:endParaRPr lang="es-MX" dirty="0"/>
        </a:p>
      </dgm:t>
    </dgm:pt>
    <dgm:pt modelId="{8EF9B4DC-5A2F-464C-BEA9-EAEA61EA1963}" type="parTrans" cxnId="{EA616867-949F-4BCA-A840-ED107F2FBE0E}">
      <dgm:prSet/>
      <dgm:spPr/>
      <dgm:t>
        <a:bodyPr/>
        <a:lstStyle/>
        <a:p>
          <a:endParaRPr lang="es-MX"/>
        </a:p>
      </dgm:t>
    </dgm:pt>
    <dgm:pt modelId="{DC0A79DF-938B-4237-AFA9-E2BFB2CE7035}" type="sibTrans" cxnId="{EA616867-949F-4BCA-A840-ED107F2FBE0E}">
      <dgm:prSet/>
      <dgm:spPr/>
      <dgm:t>
        <a:bodyPr/>
        <a:lstStyle/>
        <a:p>
          <a:endParaRPr lang="es-MX"/>
        </a:p>
      </dgm:t>
    </dgm:pt>
    <dgm:pt modelId="{40D5DD39-308F-4047-B058-E42103018EC8}">
      <dgm:prSet phldrT="[Texto]" custT="1"/>
      <dgm:spPr/>
      <dgm:t>
        <a:bodyPr/>
        <a:lstStyle/>
        <a:p>
          <a:r>
            <a:rPr lang="es-MX" sz="2000" dirty="0" smtClean="0"/>
            <a:t>Idoneidad</a:t>
          </a:r>
          <a:endParaRPr lang="es-MX" sz="2000" dirty="0"/>
        </a:p>
      </dgm:t>
    </dgm:pt>
    <dgm:pt modelId="{25F65A33-9CB9-47BC-A297-57AC3AF7FEAE}" type="parTrans" cxnId="{98B3BD54-6385-4EB2-9F92-5FBDFF1C5418}">
      <dgm:prSet/>
      <dgm:spPr/>
      <dgm:t>
        <a:bodyPr/>
        <a:lstStyle/>
        <a:p>
          <a:endParaRPr lang="es-MX"/>
        </a:p>
      </dgm:t>
    </dgm:pt>
    <dgm:pt modelId="{00A5104C-2B09-4B80-A267-8BC7B4E28CBF}" type="sibTrans" cxnId="{98B3BD54-6385-4EB2-9F92-5FBDFF1C5418}">
      <dgm:prSet/>
      <dgm:spPr/>
      <dgm:t>
        <a:bodyPr/>
        <a:lstStyle/>
        <a:p>
          <a:endParaRPr lang="es-MX"/>
        </a:p>
      </dgm:t>
    </dgm:pt>
    <dgm:pt modelId="{39E816AD-A5D8-4926-91F7-DD8CEBEA3336}">
      <dgm:prSet phldrT="[Texto]" custT="1"/>
      <dgm:spPr/>
      <dgm:t>
        <a:bodyPr/>
        <a:lstStyle/>
        <a:p>
          <a:r>
            <a:rPr lang="es-MX" sz="1600" dirty="0" smtClean="0"/>
            <a:t>Proporcionalidad</a:t>
          </a:r>
          <a:endParaRPr lang="es-MX" sz="1600" dirty="0"/>
        </a:p>
      </dgm:t>
    </dgm:pt>
    <dgm:pt modelId="{E55A6BA2-8F4D-4B37-AC7B-290258190F75}" type="parTrans" cxnId="{1401E216-EC86-4751-BCCB-C98304C87434}">
      <dgm:prSet/>
      <dgm:spPr/>
      <dgm:t>
        <a:bodyPr/>
        <a:lstStyle/>
        <a:p>
          <a:endParaRPr lang="es-MX"/>
        </a:p>
      </dgm:t>
    </dgm:pt>
    <dgm:pt modelId="{3BBBBEBE-8597-4BD1-8660-C13764CD4B9B}" type="sibTrans" cxnId="{1401E216-EC86-4751-BCCB-C98304C87434}">
      <dgm:prSet/>
      <dgm:spPr/>
      <dgm:t>
        <a:bodyPr/>
        <a:lstStyle/>
        <a:p>
          <a:endParaRPr lang="es-MX"/>
        </a:p>
      </dgm:t>
    </dgm:pt>
    <dgm:pt modelId="{BACECE16-B4D3-4A38-BB9C-F1EFE6E84407}">
      <dgm:prSet phldrT="[Texto]" custT="1"/>
      <dgm:spPr/>
      <dgm:t>
        <a:bodyPr/>
        <a:lstStyle/>
        <a:p>
          <a:r>
            <a:rPr lang="es-MX" sz="1700" dirty="0" smtClean="0"/>
            <a:t>Necesidad</a:t>
          </a:r>
          <a:endParaRPr lang="es-MX" sz="1700" dirty="0"/>
        </a:p>
      </dgm:t>
    </dgm:pt>
    <dgm:pt modelId="{1FCC9E81-C53C-4482-BBAA-FE6926F7DDB5}" type="parTrans" cxnId="{11DD44FE-6DE2-44FD-ACD8-65EACA8D26CE}">
      <dgm:prSet/>
      <dgm:spPr/>
      <dgm:t>
        <a:bodyPr/>
        <a:lstStyle/>
        <a:p>
          <a:endParaRPr lang="es-MX"/>
        </a:p>
      </dgm:t>
    </dgm:pt>
    <dgm:pt modelId="{F4B4AE85-7065-4A2F-8934-F84937F5C610}" type="sibTrans" cxnId="{11DD44FE-6DE2-44FD-ACD8-65EACA8D26CE}">
      <dgm:prSet/>
      <dgm:spPr/>
      <dgm:t>
        <a:bodyPr/>
        <a:lstStyle/>
        <a:p>
          <a:endParaRPr lang="es-MX"/>
        </a:p>
      </dgm:t>
    </dgm:pt>
    <dgm:pt modelId="{C2EA7C22-CC3B-450F-A552-85C49B8529AE}" type="pres">
      <dgm:prSet presAssocID="{A74F1FB4-FA2A-413B-BCE2-8410DF5BFB5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0E2C5FE-87E1-4185-9938-927F58F821DC}" type="pres">
      <dgm:prSet presAssocID="{A661D53B-7C37-41E8-8B75-05060DBBC4DB}" presName="singleCycle" presStyleCnt="0"/>
      <dgm:spPr/>
    </dgm:pt>
    <dgm:pt modelId="{D69FA54C-1EF1-4341-AA1A-F45120B7EF36}" type="pres">
      <dgm:prSet presAssocID="{A661D53B-7C37-41E8-8B75-05060DBBC4DB}" presName="singleCenter" presStyleLbl="node1" presStyleIdx="0" presStyleCnt="4" custScaleX="121214" custScaleY="100000" custLinFactNeighborX="829" custLinFactNeighborY="-13118">
        <dgm:presLayoutVars>
          <dgm:chMax val="7"/>
          <dgm:chPref val="7"/>
        </dgm:presLayoutVars>
      </dgm:prSet>
      <dgm:spPr/>
      <dgm:t>
        <a:bodyPr/>
        <a:lstStyle/>
        <a:p>
          <a:endParaRPr lang="es-MX"/>
        </a:p>
      </dgm:t>
    </dgm:pt>
    <dgm:pt modelId="{F3211E00-BEB5-437F-B627-81C2117A9DF7}" type="pres">
      <dgm:prSet presAssocID="{25F65A33-9CB9-47BC-A297-57AC3AF7FEAE}" presName="Name56" presStyleLbl="parChTrans1D2" presStyleIdx="0" presStyleCnt="3"/>
      <dgm:spPr/>
      <dgm:t>
        <a:bodyPr/>
        <a:lstStyle/>
        <a:p>
          <a:endParaRPr lang="es-MX"/>
        </a:p>
      </dgm:t>
    </dgm:pt>
    <dgm:pt modelId="{2759F60F-F7CF-4E1D-8C4E-7CACF80FA996}" type="pres">
      <dgm:prSet presAssocID="{40D5DD39-308F-4047-B058-E42103018EC8}" presName="text0" presStyleLbl="node1" presStyleIdx="1" presStyleCnt="4" custScaleX="239402" custScaleY="998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3E04C3-6B2F-4126-BEA8-F07B870A3722}" type="pres">
      <dgm:prSet presAssocID="{E55A6BA2-8F4D-4B37-AC7B-290258190F75}" presName="Name56" presStyleLbl="parChTrans1D2" presStyleIdx="1" presStyleCnt="3"/>
      <dgm:spPr/>
      <dgm:t>
        <a:bodyPr/>
        <a:lstStyle/>
        <a:p>
          <a:endParaRPr lang="es-MX"/>
        </a:p>
      </dgm:t>
    </dgm:pt>
    <dgm:pt modelId="{A887111E-44BF-4884-884E-A9A89EF93E04}" type="pres">
      <dgm:prSet presAssocID="{39E816AD-A5D8-4926-91F7-DD8CEBEA3336}" presName="text0" presStyleLbl="node1" presStyleIdx="2" presStyleCnt="4" custScaleX="27345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273693-B19F-4214-8061-92F42BE52D4B}" type="pres">
      <dgm:prSet presAssocID="{1FCC9E81-C53C-4482-BBAA-FE6926F7DDB5}" presName="Name56" presStyleLbl="parChTrans1D2" presStyleIdx="2" presStyleCnt="3"/>
      <dgm:spPr/>
      <dgm:t>
        <a:bodyPr/>
        <a:lstStyle/>
        <a:p>
          <a:endParaRPr lang="es-MX"/>
        </a:p>
      </dgm:t>
    </dgm:pt>
    <dgm:pt modelId="{27C5C68D-8A18-4B21-A617-9D4215393E1C}" type="pres">
      <dgm:prSet presAssocID="{BACECE16-B4D3-4A38-BB9C-F1EFE6E84407}" presName="text0" presStyleLbl="node1" presStyleIdx="3" presStyleCnt="4" custScaleX="269270" custRadScaleRad="99662" custRadScaleInc="14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A616867-949F-4BCA-A840-ED107F2FBE0E}" srcId="{A74F1FB4-FA2A-413B-BCE2-8410DF5BFB5E}" destId="{A661D53B-7C37-41E8-8B75-05060DBBC4DB}" srcOrd="0" destOrd="0" parTransId="{8EF9B4DC-5A2F-464C-BEA9-EAEA61EA1963}" sibTransId="{DC0A79DF-938B-4237-AFA9-E2BFB2CE7035}"/>
    <dgm:cxn modelId="{C805E00A-ECDA-4A2B-933D-4597B4CCA03A}" type="presOf" srcId="{40D5DD39-308F-4047-B058-E42103018EC8}" destId="{2759F60F-F7CF-4E1D-8C4E-7CACF80FA996}" srcOrd="0" destOrd="0" presId="urn:microsoft.com/office/officeart/2008/layout/RadialCluster"/>
    <dgm:cxn modelId="{11DD44FE-6DE2-44FD-ACD8-65EACA8D26CE}" srcId="{A661D53B-7C37-41E8-8B75-05060DBBC4DB}" destId="{BACECE16-B4D3-4A38-BB9C-F1EFE6E84407}" srcOrd="2" destOrd="0" parTransId="{1FCC9E81-C53C-4482-BBAA-FE6926F7DDB5}" sibTransId="{F4B4AE85-7065-4A2F-8934-F84937F5C610}"/>
    <dgm:cxn modelId="{E24E7311-D0F2-4F95-89D8-3C99D5FFF191}" type="presOf" srcId="{39E816AD-A5D8-4926-91F7-DD8CEBEA3336}" destId="{A887111E-44BF-4884-884E-A9A89EF93E04}" srcOrd="0" destOrd="0" presId="urn:microsoft.com/office/officeart/2008/layout/RadialCluster"/>
    <dgm:cxn modelId="{1401E216-EC86-4751-BCCB-C98304C87434}" srcId="{A661D53B-7C37-41E8-8B75-05060DBBC4DB}" destId="{39E816AD-A5D8-4926-91F7-DD8CEBEA3336}" srcOrd="1" destOrd="0" parTransId="{E55A6BA2-8F4D-4B37-AC7B-290258190F75}" sibTransId="{3BBBBEBE-8597-4BD1-8660-C13764CD4B9B}"/>
    <dgm:cxn modelId="{98B3BD54-6385-4EB2-9F92-5FBDFF1C5418}" srcId="{A661D53B-7C37-41E8-8B75-05060DBBC4DB}" destId="{40D5DD39-308F-4047-B058-E42103018EC8}" srcOrd="0" destOrd="0" parTransId="{25F65A33-9CB9-47BC-A297-57AC3AF7FEAE}" sibTransId="{00A5104C-2B09-4B80-A267-8BC7B4E28CBF}"/>
    <dgm:cxn modelId="{AC2B161B-56D9-48D3-BAEC-0525A367DAD5}" type="presOf" srcId="{1FCC9E81-C53C-4482-BBAA-FE6926F7DDB5}" destId="{2A273693-B19F-4214-8061-92F42BE52D4B}" srcOrd="0" destOrd="0" presId="urn:microsoft.com/office/officeart/2008/layout/RadialCluster"/>
    <dgm:cxn modelId="{8BCD8A79-3394-4491-9E0F-688239F819AD}" type="presOf" srcId="{BACECE16-B4D3-4A38-BB9C-F1EFE6E84407}" destId="{27C5C68D-8A18-4B21-A617-9D4215393E1C}" srcOrd="0" destOrd="0" presId="urn:microsoft.com/office/officeart/2008/layout/RadialCluster"/>
    <dgm:cxn modelId="{D558F4BF-BDFB-4E6E-9E7C-EF0A494E8D71}" type="presOf" srcId="{25F65A33-9CB9-47BC-A297-57AC3AF7FEAE}" destId="{F3211E00-BEB5-437F-B627-81C2117A9DF7}" srcOrd="0" destOrd="0" presId="urn:microsoft.com/office/officeart/2008/layout/RadialCluster"/>
    <dgm:cxn modelId="{E914CE4B-1872-400F-99CE-C66A8E88825B}" type="presOf" srcId="{A661D53B-7C37-41E8-8B75-05060DBBC4DB}" destId="{D69FA54C-1EF1-4341-AA1A-F45120B7EF36}" srcOrd="0" destOrd="0" presId="urn:microsoft.com/office/officeart/2008/layout/RadialCluster"/>
    <dgm:cxn modelId="{D35DEFED-B284-4F62-893D-ABE57B504445}" type="presOf" srcId="{E55A6BA2-8F4D-4B37-AC7B-290258190F75}" destId="{CD3E04C3-6B2F-4126-BEA8-F07B870A3722}" srcOrd="0" destOrd="0" presId="urn:microsoft.com/office/officeart/2008/layout/RadialCluster"/>
    <dgm:cxn modelId="{EF88322F-BCDC-43EC-BB10-92901F5CE5A2}" type="presOf" srcId="{A74F1FB4-FA2A-413B-BCE2-8410DF5BFB5E}" destId="{C2EA7C22-CC3B-450F-A552-85C49B8529AE}" srcOrd="0" destOrd="0" presId="urn:microsoft.com/office/officeart/2008/layout/RadialCluster"/>
    <dgm:cxn modelId="{AEFF3D75-902C-47FA-8444-06D72EAC8925}" type="presParOf" srcId="{C2EA7C22-CC3B-450F-A552-85C49B8529AE}" destId="{E0E2C5FE-87E1-4185-9938-927F58F821DC}" srcOrd="0" destOrd="0" presId="urn:microsoft.com/office/officeart/2008/layout/RadialCluster"/>
    <dgm:cxn modelId="{DA0C169E-3C82-4FB8-9F2D-6294883A3680}" type="presParOf" srcId="{E0E2C5FE-87E1-4185-9938-927F58F821DC}" destId="{D69FA54C-1EF1-4341-AA1A-F45120B7EF36}" srcOrd="0" destOrd="0" presId="urn:microsoft.com/office/officeart/2008/layout/RadialCluster"/>
    <dgm:cxn modelId="{C07C8237-2A90-446B-8B97-8F074C2F1787}" type="presParOf" srcId="{E0E2C5FE-87E1-4185-9938-927F58F821DC}" destId="{F3211E00-BEB5-437F-B627-81C2117A9DF7}" srcOrd="1" destOrd="0" presId="urn:microsoft.com/office/officeart/2008/layout/RadialCluster"/>
    <dgm:cxn modelId="{5CE796FF-B79F-47E3-8C9C-F48B0A43C61F}" type="presParOf" srcId="{E0E2C5FE-87E1-4185-9938-927F58F821DC}" destId="{2759F60F-F7CF-4E1D-8C4E-7CACF80FA996}" srcOrd="2" destOrd="0" presId="urn:microsoft.com/office/officeart/2008/layout/RadialCluster"/>
    <dgm:cxn modelId="{C3002235-ED14-4FFB-8890-C7EA695960F7}" type="presParOf" srcId="{E0E2C5FE-87E1-4185-9938-927F58F821DC}" destId="{CD3E04C3-6B2F-4126-BEA8-F07B870A3722}" srcOrd="3" destOrd="0" presId="urn:microsoft.com/office/officeart/2008/layout/RadialCluster"/>
    <dgm:cxn modelId="{82C13A10-D149-4469-AF88-8B13DA459591}" type="presParOf" srcId="{E0E2C5FE-87E1-4185-9938-927F58F821DC}" destId="{A887111E-44BF-4884-884E-A9A89EF93E04}" srcOrd="4" destOrd="0" presId="urn:microsoft.com/office/officeart/2008/layout/RadialCluster"/>
    <dgm:cxn modelId="{C5976C3A-8D7E-4C52-8764-54C40D795CDB}" type="presParOf" srcId="{E0E2C5FE-87E1-4185-9938-927F58F821DC}" destId="{2A273693-B19F-4214-8061-92F42BE52D4B}" srcOrd="5" destOrd="0" presId="urn:microsoft.com/office/officeart/2008/layout/RadialCluster"/>
    <dgm:cxn modelId="{9E12336A-5E7A-4095-A132-B650C41C7758}" type="presParOf" srcId="{E0E2C5FE-87E1-4185-9938-927F58F821DC}" destId="{27C5C68D-8A18-4B21-A617-9D4215393E1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6F9C87-AF32-4BB9-9ECA-AD083E0BABD6}" type="doc">
      <dgm:prSet loTypeId="urn:microsoft.com/office/officeart/2005/8/layout/lProcess2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1B5B1A60-58F5-41F9-899A-38FC671B13F0}">
      <dgm:prSet phldrT="[Texto]" custT="1"/>
      <dgm:spPr/>
      <dgm:t>
        <a:bodyPr/>
        <a:lstStyle/>
        <a:p>
          <a:endParaRPr lang="es-MX" sz="2000" b="0" dirty="0"/>
        </a:p>
      </dgm:t>
    </dgm:pt>
    <dgm:pt modelId="{6170640A-866F-464F-A789-CD3184CC6CD9}" type="parTrans" cxnId="{40A248BD-01E0-4894-A22F-6D8E8DDBEE7B}">
      <dgm:prSet/>
      <dgm:spPr/>
      <dgm:t>
        <a:bodyPr/>
        <a:lstStyle/>
        <a:p>
          <a:endParaRPr lang="es-MX"/>
        </a:p>
      </dgm:t>
    </dgm:pt>
    <dgm:pt modelId="{AC29908E-E0F1-4839-AB67-A5AAB87F98CC}" type="sibTrans" cxnId="{40A248BD-01E0-4894-A22F-6D8E8DDBEE7B}">
      <dgm:prSet/>
      <dgm:spPr/>
      <dgm:t>
        <a:bodyPr/>
        <a:lstStyle/>
        <a:p>
          <a:endParaRPr lang="es-MX"/>
        </a:p>
      </dgm:t>
    </dgm:pt>
    <dgm:pt modelId="{45CC6AD4-0F35-4CC6-8CA8-30B17D7CEBDD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Reparación del daño.</a:t>
          </a:r>
          <a:endParaRPr lang="es-MX" sz="2000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761B5166-7EE8-42D3-A6E6-EE2E4A84FC4C}" type="parTrans" cxnId="{7BD16A63-67D9-4C96-A089-FD7A73F86974}">
      <dgm:prSet/>
      <dgm:spPr/>
      <dgm:t>
        <a:bodyPr/>
        <a:lstStyle/>
        <a:p>
          <a:endParaRPr lang="es-MX"/>
        </a:p>
      </dgm:t>
    </dgm:pt>
    <dgm:pt modelId="{9AA49259-53F7-4C59-B257-0376F4B06CA1}" type="sibTrans" cxnId="{7BD16A63-67D9-4C96-A089-FD7A73F86974}">
      <dgm:prSet/>
      <dgm:spPr/>
      <dgm:t>
        <a:bodyPr/>
        <a:lstStyle/>
        <a:p>
          <a:endParaRPr lang="es-MX"/>
        </a:p>
      </dgm:t>
    </dgm:pt>
    <dgm:pt modelId="{2F095B80-279E-4F59-A99D-2F39CB5C7217}">
      <dgm:prSet phldrT="[Texto]" custT="1"/>
      <dgm:spPr/>
      <dgm:t>
        <a:bodyPr/>
        <a:lstStyle/>
        <a:p>
          <a:endParaRPr lang="es-MX" sz="2000" dirty="0"/>
        </a:p>
      </dgm:t>
    </dgm:pt>
    <dgm:pt modelId="{3C11D37D-ED86-45C6-BF12-EF8B9DE62978}" type="parTrans" cxnId="{6FD4E3DB-F593-416B-8937-E026514FEFAC}">
      <dgm:prSet/>
      <dgm:spPr/>
      <dgm:t>
        <a:bodyPr/>
        <a:lstStyle/>
        <a:p>
          <a:endParaRPr lang="es-MX"/>
        </a:p>
      </dgm:t>
    </dgm:pt>
    <dgm:pt modelId="{51FD8CAD-C99B-4487-BE51-F9A28CA91F9C}" type="sibTrans" cxnId="{6FD4E3DB-F593-416B-8937-E026514FEFAC}">
      <dgm:prSet/>
      <dgm:spPr/>
      <dgm:t>
        <a:bodyPr/>
        <a:lstStyle/>
        <a:p>
          <a:endParaRPr lang="es-MX"/>
        </a:p>
      </dgm:t>
    </dgm:pt>
    <dgm:pt modelId="{6E972C21-ED56-44C8-8FCF-9A1A4EC6910F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accent1">
                  <a:lumMod val="75000"/>
                </a:schemeClr>
              </a:solidFill>
            </a:rPr>
            <a:t>Multa  desde $3,364.50 hasta $33,645.00.</a:t>
          </a:r>
          <a:endParaRPr lang="es-MX" sz="2000" dirty="0">
            <a:solidFill>
              <a:schemeClr val="accent1">
                <a:lumMod val="75000"/>
              </a:schemeClr>
            </a:solidFill>
          </a:endParaRPr>
        </a:p>
      </dgm:t>
    </dgm:pt>
    <dgm:pt modelId="{B8097E32-7A76-47AD-A369-A3E5CCB0B459}" type="parTrans" cxnId="{E45484E3-E5CC-4849-9FB2-B0A37A1380EA}">
      <dgm:prSet/>
      <dgm:spPr/>
      <dgm:t>
        <a:bodyPr/>
        <a:lstStyle/>
        <a:p>
          <a:endParaRPr lang="es-MX"/>
        </a:p>
      </dgm:t>
    </dgm:pt>
    <dgm:pt modelId="{2E6A778D-E218-4924-81C9-6198A26AFFF8}" type="sibTrans" cxnId="{E45484E3-E5CC-4849-9FB2-B0A37A1380EA}">
      <dgm:prSet/>
      <dgm:spPr/>
      <dgm:t>
        <a:bodyPr/>
        <a:lstStyle/>
        <a:p>
          <a:endParaRPr lang="es-MX"/>
        </a:p>
      </dgm:t>
    </dgm:pt>
    <dgm:pt modelId="{F3A368B9-CFDA-4A7F-AEE0-18B8ADD284C9}">
      <dgm:prSet phldrT="[Texto]" custT="1"/>
      <dgm:spPr/>
      <dgm:t>
        <a:bodyPr/>
        <a:lstStyle/>
        <a:p>
          <a:endParaRPr lang="es-MX" sz="1600" dirty="0" smtClean="0"/>
        </a:p>
        <a:p>
          <a:endParaRPr lang="es-MX" sz="2000" dirty="0" smtClean="0"/>
        </a:p>
        <a:p>
          <a:endParaRPr lang="es-MX" sz="1800" dirty="0" smtClean="0"/>
        </a:p>
        <a:p>
          <a:endParaRPr lang="es-MX" sz="1900" dirty="0" smtClean="0"/>
        </a:p>
        <a:p>
          <a:endParaRPr lang="es-MX" sz="1900" dirty="0"/>
        </a:p>
      </dgm:t>
    </dgm:pt>
    <dgm:pt modelId="{030E11A4-6DCF-4838-93EF-DAE67A3634F0}" type="parTrans" cxnId="{43EBAADB-AE0F-4602-9649-FB3B7AE7F371}">
      <dgm:prSet/>
      <dgm:spPr/>
      <dgm:t>
        <a:bodyPr/>
        <a:lstStyle/>
        <a:p>
          <a:endParaRPr lang="es-MX"/>
        </a:p>
      </dgm:t>
    </dgm:pt>
    <dgm:pt modelId="{D7ECE9FB-23E5-4583-AFEE-5CE83DC704FC}" type="sibTrans" cxnId="{43EBAADB-AE0F-4602-9649-FB3B7AE7F371}">
      <dgm:prSet/>
      <dgm:spPr/>
      <dgm:t>
        <a:bodyPr/>
        <a:lstStyle/>
        <a:p>
          <a:endParaRPr lang="es-MX"/>
        </a:p>
      </dgm:t>
    </dgm:pt>
    <dgm:pt modelId="{A58EF2DA-147A-4889-AB53-28EF6B4DED3E}">
      <dgm:prSet phldrT="[Texto]" custT="1"/>
      <dgm:spPr/>
      <dgm:t>
        <a:bodyPr/>
        <a:lstStyle/>
        <a:p>
          <a:endParaRPr lang="es-MX" sz="2000" dirty="0"/>
        </a:p>
      </dgm:t>
    </dgm:pt>
    <dgm:pt modelId="{11D3126E-5485-4D88-8A8E-5B1C31222DEB}" type="parTrans" cxnId="{B0B3B289-35B7-40E1-A9D0-F6C100D37D2C}">
      <dgm:prSet/>
      <dgm:spPr/>
      <dgm:t>
        <a:bodyPr/>
        <a:lstStyle/>
        <a:p>
          <a:endParaRPr lang="es-MX"/>
        </a:p>
      </dgm:t>
    </dgm:pt>
    <dgm:pt modelId="{F640640A-5F98-4E1F-BF31-0B190A65A8A7}" type="sibTrans" cxnId="{B0B3B289-35B7-40E1-A9D0-F6C100D37D2C}">
      <dgm:prSet/>
      <dgm:spPr/>
      <dgm:t>
        <a:bodyPr/>
        <a:lstStyle/>
        <a:p>
          <a:endParaRPr lang="es-MX"/>
        </a:p>
      </dgm:t>
    </dgm:pt>
    <dgm:pt modelId="{25E4D077-CB44-4A5D-BE83-157991A3325C}" type="pres">
      <dgm:prSet presAssocID="{256F9C87-AF32-4BB9-9ECA-AD083E0BABD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12419F3-32DE-4BBC-93B6-12EBEDC36A7F}" type="pres">
      <dgm:prSet presAssocID="{1B5B1A60-58F5-41F9-899A-38FC671B13F0}" presName="compNode" presStyleCnt="0"/>
      <dgm:spPr/>
      <dgm:t>
        <a:bodyPr/>
        <a:lstStyle/>
        <a:p>
          <a:endParaRPr lang="es-MX"/>
        </a:p>
      </dgm:t>
    </dgm:pt>
    <dgm:pt modelId="{BA8419BF-58DB-4B7D-A7DF-B9EA5A14878B}" type="pres">
      <dgm:prSet presAssocID="{1B5B1A60-58F5-41F9-899A-38FC671B13F0}" presName="aNode" presStyleLbl="bgShp" presStyleIdx="0" presStyleCnt="3"/>
      <dgm:spPr/>
      <dgm:t>
        <a:bodyPr/>
        <a:lstStyle/>
        <a:p>
          <a:endParaRPr lang="es-MX"/>
        </a:p>
      </dgm:t>
    </dgm:pt>
    <dgm:pt modelId="{AD18AC5D-CB48-4D10-AAC9-E13AE3828023}" type="pres">
      <dgm:prSet presAssocID="{1B5B1A60-58F5-41F9-899A-38FC671B13F0}" presName="textNode" presStyleLbl="bgShp" presStyleIdx="0" presStyleCnt="3"/>
      <dgm:spPr/>
      <dgm:t>
        <a:bodyPr/>
        <a:lstStyle/>
        <a:p>
          <a:endParaRPr lang="es-MX"/>
        </a:p>
      </dgm:t>
    </dgm:pt>
    <dgm:pt modelId="{2A718AE2-F8A3-4CF8-9A64-5D91177237DD}" type="pres">
      <dgm:prSet presAssocID="{1B5B1A60-58F5-41F9-899A-38FC671B13F0}" presName="compChildNode" presStyleCnt="0"/>
      <dgm:spPr/>
      <dgm:t>
        <a:bodyPr/>
        <a:lstStyle/>
        <a:p>
          <a:endParaRPr lang="es-MX"/>
        </a:p>
      </dgm:t>
    </dgm:pt>
    <dgm:pt modelId="{F2A4385D-E96F-4356-90CD-0552C481B630}" type="pres">
      <dgm:prSet presAssocID="{1B5B1A60-58F5-41F9-899A-38FC671B13F0}" presName="theInnerList" presStyleCnt="0"/>
      <dgm:spPr/>
      <dgm:t>
        <a:bodyPr/>
        <a:lstStyle/>
        <a:p>
          <a:endParaRPr lang="es-MX"/>
        </a:p>
      </dgm:t>
    </dgm:pt>
    <dgm:pt modelId="{D589D8E9-B220-4381-9D12-70258136787D}" type="pres">
      <dgm:prSet presAssocID="{45CC6AD4-0F35-4CC6-8CA8-30B17D7CEBDD}" presName="childNode" presStyleLbl="node1" presStyleIdx="0" presStyleCnt="3" custScaleX="111104" custScaleY="33226" custLinFactNeighborX="-1187" custLinFactNeighborY="154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FABBD0-19C1-4105-890B-474C021E532C}" type="pres">
      <dgm:prSet presAssocID="{1B5B1A60-58F5-41F9-899A-38FC671B13F0}" presName="aSpace" presStyleCnt="0"/>
      <dgm:spPr/>
      <dgm:t>
        <a:bodyPr/>
        <a:lstStyle/>
        <a:p>
          <a:endParaRPr lang="es-MX"/>
        </a:p>
      </dgm:t>
    </dgm:pt>
    <dgm:pt modelId="{BCC7B28B-BA2D-4FA6-BB46-73FE91A30679}" type="pres">
      <dgm:prSet presAssocID="{2F095B80-279E-4F59-A99D-2F39CB5C7217}" presName="compNode" presStyleCnt="0"/>
      <dgm:spPr/>
      <dgm:t>
        <a:bodyPr/>
        <a:lstStyle/>
        <a:p>
          <a:endParaRPr lang="es-MX"/>
        </a:p>
      </dgm:t>
    </dgm:pt>
    <dgm:pt modelId="{C5C4BA36-D897-4123-A93C-C6B48588CDAE}" type="pres">
      <dgm:prSet presAssocID="{2F095B80-279E-4F59-A99D-2F39CB5C7217}" presName="aNode" presStyleLbl="bgShp" presStyleIdx="1" presStyleCnt="3"/>
      <dgm:spPr/>
      <dgm:t>
        <a:bodyPr/>
        <a:lstStyle/>
        <a:p>
          <a:endParaRPr lang="es-MX"/>
        </a:p>
      </dgm:t>
    </dgm:pt>
    <dgm:pt modelId="{EC75044A-EC64-4B0E-B1FB-0D0070CAC9DA}" type="pres">
      <dgm:prSet presAssocID="{2F095B80-279E-4F59-A99D-2F39CB5C7217}" presName="textNode" presStyleLbl="bgShp" presStyleIdx="1" presStyleCnt="3"/>
      <dgm:spPr/>
      <dgm:t>
        <a:bodyPr/>
        <a:lstStyle/>
        <a:p>
          <a:endParaRPr lang="es-MX"/>
        </a:p>
      </dgm:t>
    </dgm:pt>
    <dgm:pt modelId="{70B53E4E-288F-4062-BE14-1910993A1B02}" type="pres">
      <dgm:prSet presAssocID="{2F095B80-279E-4F59-A99D-2F39CB5C7217}" presName="compChildNode" presStyleCnt="0"/>
      <dgm:spPr/>
      <dgm:t>
        <a:bodyPr/>
        <a:lstStyle/>
        <a:p>
          <a:endParaRPr lang="es-MX"/>
        </a:p>
      </dgm:t>
    </dgm:pt>
    <dgm:pt modelId="{0E53CF34-26CB-4880-BBCE-31CD5060D3EE}" type="pres">
      <dgm:prSet presAssocID="{2F095B80-279E-4F59-A99D-2F39CB5C7217}" presName="theInnerList" presStyleCnt="0"/>
      <dgm:spPr/>
      <dgm:t>
        <a:bodyPr/>
        <a:lstStyle/>
        <a:p>
          <a:endParaRPr lang="es-MX"/>
        </a:p>
      </dgm:t>
    </dgm:pt>
    <dgm:pt modelId="{3E24839A-AB00-4BDC-99C3-F437AEA27EEB}" type="pres">
      <dgm:prSet presAssocID="{6E972C21-ED56-44C8-8FCF-9A1A4EC6910F}" presName="childNode" presStyleLbl="node1" presStyleIdx="1" presStyleCnt="3" custScaleX="113280" custScaleY="45610" custLinFactNeighborX="922" custLinFactNeighborY="-20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EB3EF9-2BDE-433B-9BBF-61F71D95CFD2}" type="pres">
      <dgm:prSet presAssocID="{2F095B80-279E-4F59-A99D-2F39CB5C7217}" presName="aSpace" presStyleCnt="0"/>
      <dgm:spPr/>
      <dgm:t>
        <a:bodyPr/>
        <a:lstStyle/>
        <a:p>
          <a:endParaRPr lang="es-MX"/>
        </a:p>
      </dgm:t>
    </dgm:pt>
    <dgm:pt modelId="{E9D730FF-F475-4D27-A405-CFC365195650}" type="pres">
      <dgm:prSet presAssocID="{F3A368B9-CFDA-4A7F-AEE0-18B8ADD284C9}" presName="compNode" presStyleCnt="0"/>
      <dgm:spPr/>
      <dgm:t>
        <a:bodyPr/>
        <a:lstStyle/>
        <a:p>
          <a:endParaRPr lang="es-MX"/>
        </a:p>
      </dgm:t>
    </dgm:pt>
    <dgm:pt modelId="{AD7395D0-CD85-42BC-9998-B6BFD6813068}" type="pres">
      <dgm:prSet presAssocID="{F3A368B9-CFDA-4A7F-AEE0-18B8ADD284C9}" presName="aNode" presStyleLbl="bgShp" presStyleIdx="2" presStyleCnt="3"/>
      <dgm:spPr/>
      <dgm:t>
        <a:bodyPr/>
        <a:lstStyle/>
        <a:p>
          <a:endParaRPr lang="es-MX"/>
        </a:p>
      </dgm:t>
    </dgm:pt>
    <dgm:pt modelId="{7115478E-9205-4135-9C9F-805F49673839}" type="pres">
      <dgm:prSet presAssocID="{F3A368B9-CFDA-4A7F-AEE0-18B8ADD284C9}" presName="textNode" presStyleLbl="bgShp" presStyleIdx="2" presStyleCnt="3"/>
      <dgm:spPr/>
      <dgm:t>
        <a:bodyPr/>
        <a:lstStyle/>
        <a:p>
          <a:endParaRPr lang="es-MX"/>
        </a:p>
      </dgm:t>
    </dgm:pt>
    <dgm:pt modelId="{C46B1D2C-D198-4614-8DBF-0434FE6EC34B}" type="pres">
      <dgm:prSet presAssocID="{F3A368B9-CFDA-4A7F-AEE0-18B8ADD284C9}" presName="compChildNode" presStyleCnt="0"/>
      <dgm:spPr/>
      <dgm:t>
        <a:bodyPr/>
        <a:lstStyle/>
        <a:p>
          <a:endParaRPr lang="es-MX"/>
        </a:p>
      </dgm:t>
    </dgm:pt>
    <dgm:pt modelId="{88CECE63-9B92-48F0-83D0-8E625511EFA1}" type="pres">
      <dgm:prSet presAssocID="{F3A368B9-CFDA-4A7F-AEE0-18B8ADD284C9}" presName="theInnerList" presStyleCnt="0"/>
      <dgm:spPr/>
      <dgm:t>
        <a:bodyPr/>
        <a:lstStyle/>
        <a:p>
          <a:endParaRPr lang="es-MX"/>
        </a:p>
      </dgm:t>
    </dgm:pt>
    <dgm:pt modelId="{3E89561E-C15E-41F2-9D48-EAD3CA814915}" type="pres">
      <dgm:prSet presAssocID="{A58EF2DA-147A-4889-AB53-28EF6B4DED3E}" presName="childNode" presStyleLbl="node1" presStyleIdx="2" presStyleCnt="3" custScaleX="107820" custScaleY="42203" custLinFactNeighborX="3664" custLinFactNeighborY="260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BD16A63-67D9-4C96-A089-FD7A73F86974}" srcId="{1B5B1A60-58F5-41F9-899A-38FC671B13F0}" destId="{45CC6AD4-0F35-4CC6-8CA8-30B17D7CEBDD}" srcOrd="0" destOrd="0" parTransId="{761B5166-7EE8-42D3-A6E6-EE2E4A84FC4C}" sibTransId="{9AA49259-53F7-4C59-B257-0376F4B06CA1}"/>
    <dgm:cxn modelId="{E45484E3-E5CC-4849-9FB2-B0A37A1380EA}" srcId="{2F095B80-279E-4F59-A99D-2F39CB5C7217}" destId="{6E972C21-ED56-44C8-8FCF-9A1A4EC6910F}" srcOrd="0" destOrd="0" parTransId="{B8097E32-7A76-47AD-A369-A3E5CCB0B459}" sibTransId="{2E6A778D-E218-4924-81C9-6198A26AFFF8}"/>
    <dgm:cxn modelId="{9B9C6C94-D8A8-475F-8F78-FEAB98E093CC}" type="presOf" srcId="{6E972C21-ED56-44C8-8FCF-9A1A4EC6910F}" destId="{3E24839A-AB00-4BDC-99C3-F437AEA27EEB}" srcOrd="0" destOrd="0" presId="urn:microsoft.com/office/officeart/2005/8/layout/lProcess2"/>
    <dgm:cxn modelId="{B0B3B289-35B7-40E1-A9D0-F6C100D37D2C}" srcId="{F3A368B9-CFDA-4A7F-AEE0-18B8ADD284C9}" destId="{A58EF2DA-147A-4889-AB53-28EF6B4DED3E}" srcOrd="0" destOrd="0" parTransId="{11D3126E-5485-4D88-8A8E-5B1C31222DEB}" sibTransId="{F640640A-5F98-4E1F-BF31-0B190A65A8A7}"/>
    <dgm:cxn modelId="{E3921BEB-C757-4741-B493-777245F29BA5}" type="presOf" srcId="{2F095B80-279E-4F59-A99D-2F39CB5C7217}" destId="{C5C4BA36-D897-4123-A93C-C6B48588CDAE}" srcOrd="0" destOrd="0" presId="urn:microsoft.com/office/officeart/2005/8/layout/lProcess2"/>
    <dgm:cxn modelId="{F054BD82-66A7-4A0A-820A-BA5335BDD556}" type="presOf" srcId="{A58EF2DA-147A-4889-AB53-28EF6B4DED3E}" destId="{3E89561E-C15E-41F2-9D48-EAD3CA814915}" srcOrd="0" destOrd="0" presId="urn:microsoft.com/office/officeart/2005/8/layout/lProcess2"/>
    <dgm:cxn modelId="{6FD4E3DB-F593-416B-8937-E026514FEFAC}" srcId="{256F9C87-AF32-4BB9-9ECA-AD083E0BABD6}" destId="{2F095B80-279E-4F59-A99D-2F39CB5C7217}" srcOrd="1" destOrd="0" parTransId="{3C11D37D-ED86-45C6-BF12-EF8B9DE62978}" sibTransId="{51FD8CAD-C99B-4487-BE51-F9A28CA91F9C}"/>
    <dgm:cxn modelId="{BEBD2894-8BCF-4426-98CF-80DB1AE73EF0}" type="presOf" srcId="{45CC6AD4-0F35-4CC6-8CA8-30B17D7CEBDD}" destId="{D589D8E9-B220-4381-9D12-70258136787D}" srcOrd="0" destOrd="0" presId="urn:microsoft.com/office/officeart/2005/8/layout/lProcess2"/>
    <dgm:cxn modelId="{70ABBA6A-ABF2-40C1-9826-0CBEB8288498}" type="presOf" srcId="{256F9C87-AF32-4BB9-9ECA-AD083E0BABD6}" destId="{25E4D077-CB44-4A5D-BE83-157991A3325C}" srcOrd="0" destOrd="0" presId="urn:microsoft.com/office/officeart/2005/8/layout/lProcess2"/>
    <dgm:cxn modelId="{40A248BD-01E0-4894-A22F-6D8E8DDBEE7B}" srcId="{256F9C87-AF32-4BB9-9ECA-AD083E0BABD6}" destId="{1B5B1A60-58F5-41F9-899A-38FC671B13F0}" srcOrd="0" destOrd="0" parTransId="{6170640A-866F-464F-A789-CD3184CC6CD9}" sibTransId="{AC29908E-E0F1-4839-AB67-A5AAB87F98CC}"/>
    <dgm:cxn modelId="{43EBAADB-AE0F-4602-9649-FB3B7AE7F371}" srcId="{256F9C87-AF32-4BB9-9ECA-AD083E0BABD6}" destId="{F3A368B9-CFDA-4A7F-AEE0-18B8ADD284C9}" srcOrd="2" destOrd="0" parTransId="{030E11A4-6DCF-4838-93EF-DAE67A3634F0}" sibTransId="{D7ECE9FB-23E5-4583-AFEE-5CE83DC704FC}"/>
    <dgm:cxn modelId="{F1B6399D-BF9A-4F53-B759-BB405D0513CF}" type="presOf" srcId="{2F095B80-279E-4F59-A99D-2F39CB5C7217}" destId="{EC75044A-EC64-4B0E-B1FB-0D0070CAC9DA}" srcOrd="1" destOrd="0" presId="urn:microsoft.com/office/officeart/2005/8/layout/lProcess2"/>
    <dgm:cxn modelId="{6410AD91-5169-4B49-BC36-F698131F8AAA}" type="presOf" srcId="{1B5B1A60-58F5-41F9-899A-38FC671B13F0}" destId="{BA8419BF-58DB-4B7D-A7DF-B9EA5A14878B}" srcOrd="0" destOrd="0" presId="urn:microsoft.com/office/officeart/2005/8/layout/lProcess2"/>
    <dgm:cxn modelId="{B93B87D0-0791-4D16-96F5-AFDF980200F6}" type="presOf" srcId="{1B5B1A60-58F5-41F9-899A-38FC671B13F0}" destId="{AD18AC5D-CB48-4D10-AAC9-E13AE3828023}" srcOrd="1" destOrd="0" presId="urn:microsoft.com/office/officeart/2005/8/layout/lProcess2"/>
    <dgm:cxn modelId="{1863C799-3A39-432A-9A63-A13C2848C71F}" type="presOf" srcId="{F3A368B9-CFDA-4A7F-AEE0-18B8ADD284C9}" destId="{7115478E-9205-4135-9C9F-805F49673839}" srcOrd="1" destOrd="0" presId="urn:microsoft.com/office/officeart/2005/8/layout/lProcess2"/>
    <dgm:cxn modelId="{3DD28C26-B565-4BEA-8F19-D5829E0FA36B}" type="presOf" srcId="{F3A368B9-CFDA-4A7F-AEE0-18B8ADD284C9}" destId="{AD7395D0-CD85-42BC-9998-B6BFD6813068}" srcOrd="0" destOrd="0" presId="urn:microsoft.com/office/officeart/2005/8/layout/lProcess2"/>
    <dgm:cxn modelId="{09B9B038-31BF-44D8-B5F6-FE462E72DD68}" type="presParOf" srcId="{25E4D077-CB44-4A5D-BE83-157991A3325C}" destId="{812419F3-32DE-4BBC-93B6-12EBEDC36A7F}" srcOrd="0" destOrd="0" presId="urn:microsoft.com/office/officeart/2005/8/layout/lProcess2"/>
    <dgm:cxn modelId="{CB36AA54-AAC2-46B2-9812-B2F45F79E671}" type="presParOf" srcId="{812419F3-32DE-4BBC-93B6-12EBEDC36A7F}" destId="{BA8419BF-58DB-4B7D-A7DF-B9EA5A14878B}" srcOrd="0" destOrd="0" presId="urn:microsoft.com/office/officeart/2005/8/layout/lProcess2"/>
    <dgm:cxn modelId="{D1A4246E-383C-435C-88ED-271C29E7CC8B}" type="presParOf" srcId="{812419F3-32DE-4BBC-93B6-12EBEDC36A7F}" destId="{AD18AC5D-CB48-4D10-AAC9-E13AE3828023}" srcOrd="1" destOrd="0" presId="urn:microsoft.com/office/officeart/2005/8/layout/lProcess2"/>
    <dgm:cxn modelId="{014C502A-5D1C-4E86-9FF3-D1782266EEA8}" type="presParOf" srcId="{812419F3-32DE-4BBC-93B6-12EBEDC36A7F}" destId="{2A718AE2-F8A3-4CF8-9A64-5D91177237DD}" srcOrd="2" destOrd="0" presId="urn:microsoft.com/office/officeart/2005/8/layout/lProcess2"/>
    <dgm:cxn modelId="{4F8810E8-368A-487B-BEB5-421C8A620D69}" type="presParOf" srcId="{2A718AE2-F8A3-4CF8-9A64-5D91177237DD}" destId="{F2A4385D-E96F-4356-90CD-0552C481B630}" srcOrd="0" destOrd="0" presId="urn:microsoft.com/office/officeart/2005/8/layout/lProcess2"/>
    <dgm:cxn modelId="{8F896B8E-3FC0-412F-A4EC-0224F6D56F85}" type="presParOf" srcId="{F2A4385D-E96F-4356-90CD-0552C481B630}" destId="{D589D8E9-B220-4381-9D12-70258136787D}" srcOrd="0" destOrd="0" presId="urn:microsoft.com/office/officeart/2005/8/layout/lProcess2"/>
    <dgm:cxn modelId="{9640009C-066D-406C-A474-2B578605E826}" type="presParOf" srcId="{25E4D077-CB44-4A5D-BE83-157991A3325C}" destId="{B6FABBD0-19C1-4105-890B-474C021E532C}" srcOrd="1" destOrd="0" presId="urn:microsoft.com/office/officeart/2005/8/layout/lProcess2"/>
    <dgm:cxn modelId="{2D48D15A-7BAB-4555-A830-0DAE6CFF1C6E}" type="presParOf" srcId="{25E4D077-CB44-4A5D-BE83-157991A3325C}" destId="{BCC7B28B-BA2D-4FA6-BB46-73FE91A30679}" srcOrd="2" destOrd="0" presId="urn:microsoft.com/office/officeart/2005/8/layout/lProcess2"/>
    <dgm:cxn modelId="{8524875B-F7C8-4A1E-AA37-2152D051AC1A}" type="presParOf" srcId="{BCC7B28B-BA2D-4FA6-BB46-73FE91A30679}" destId="{C5C4BA36-D897-4123-A93C-C6B48588CDAE}" srcOrd="0" destOrd="0" presId="urn:microsoft.com/office/officeart/2005/8/layout/lProcess2"/>
    <dgm:cxn modelId="{526F4ADC-F29E-4377-8B29-93580C266D72}" type="presParOf" srcId="{BCC7B28B-BA2D-4FA6-BB46-73FE91A30679}" destId="{EC75044A-EC64-4B0E-B1FB-0D0070CAC9DA}" srcOrd="1" destOrd="0" presId="urn:microsoft.com/office/officeart/2005/8/layout/lProcess2"/>
    <dgm:cxn modelId="{A44D27DA-2848-4622-A911-8C05ECBB02E6}" type="presParOf" srcId="{BCC7B28B-BA2D-4FA6-BB46-73FE91A30679}" destId="{70B53E4E-288F-4062-BE14-1910993A1B02}" srcOrd="2" destOrd="0" presId="urn:microsoft.com/office/officeart/2005/8/layout/lProcess2"/>
    <dgm:cxn modelId="{64DAFD7F-10F5-4490-9373-851837E17020}" type="presParOf" srcId="{70B53E4E-288F-4062-BE14-1910993A1B02}" destId="{0E53CF34-26CB-4880-BBCE-31CD5060D3EE}" srcOrd="0" destOrd="0" presId="urn:microsoft.com/office/officeart/2005/8/layout/lProcess2"/>
    <dgm:cxn modelId="{68F848BD-5A4F-43BF-A199-DD86A9197E60}" type="presParOf" srcId="{0E53CF34-26CB-4880-BBCE-31CD5060D3EE}" destId="{3E24839A-AB00-4BDC-99C3-F437AEA27EEB}" srcOrd="0" destOrd="0" presId="urn:microsoft.com/office/officeart/2005/8/layout/lProcess2"/>
    <dgm:cxn modelId="{A81F86F5-8157-4184-BBA8-E0474DF31014}" type="presParOf" srcId="{25E4D077-CB44-4A5D-BE83-157991A3325C}" destId="{88EB3EF9-2BDE-433B-9BBF-61F71D95CFD2}" srcOrd="3" destOrd="0" presId="urn:microsoft.com/office/officeart/2005/8/layout/lProcess2"/>
    <dgm:cxn modelId="{5645F079-4A99-4986-8EAC-7D6D59CE5D70}" type="presParOf" srcId="{25E4D077-CB44-4A5D-BE83-157991A3325C}" destId="{E9D730FF-F475-4D27-A405-CFC365195650}" srcOrd="4" destOrd="0" presId="urn:microsoft.com/office/officeart/2005/8/layout/lProcess2"/>
    <dgm:cxn modelId="{0F74B0BF-FBA9-4D67-92ED-ADC2840B47A1}" type="presParOf" srcId="{E9D730FF-F475-4D27-A405-CFC365195650}" destId="{AD7395D0-CD85-42BC-9998-B6BFD6813068}" srcOrd="0" destOrd="0" presId="urn:microsoft.com/office/officeart/2005/8/layout/lProcess2"/>
    <dgm:cxn modelId="{94A446E0-71C9-4B35-9B69-A67B69B5D4AA}" type="presParOf" srcId="{E9D730FF-F475-4D27-A405-CFC365195650}" destId="{7115478E-9205-4135-9C9F-805F49673839}" srcOrd="1" destOrd="0" presId="urn:microsoft.com/office/officeart/2005/8/layout/lProcess2"/>
    <dgm:cxn modelId="{0C0EE9AD-F345-4B2B-92FD-9EDFF25AC598}" type="presParOf" srcId="{E9D730FF-F475-4D27-A405-CFC365195650}" destId="{C46B1D2C-D198-4614-8DBF-0434FE6EC34B}" srcOrd="2" destOrd="0" presId="urn:microsoft.com/office/officeart/2005/8/layout/lProcess2"/>
    <dgm:cxn modelId="{BD1C8EE5-58F0-4159-8382-7FDB18D7256B}" type="presParOf" srcId="{C46B1D2C-D198-4614-8DBF-0434FE6EC34B}" destId="{88CECE63-9B92-48F0-83D0-8E625511EFA1}" srcOrd="0" destOrd="0" presId="urn:microsoft.com/office/officeart/2005/8/layout/lProcess2"/>
    <dgm:cxn modelId="{5B0B6541-8F86-45CF-8551-449BFC52FB55}" type="presParOf" srcId="{88CECE63-9B92-48F0-83D0-8E625511EFA1}" destId="{3E89561E-C15E-41F2-9D48-EAD3CA81491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70CF9-F3F6-4234-9887-F5FDCE665450}">
      <dsp:nvSpPr>
        <dsp:cNvPr id="0" name=""/>
        <dsp:cNvSpPr/>
      </dsp:nvSpPr>
      <dsp:spPr>
        <a:xfrm>
          <a:off x="3033712" y="0"/>
          <a:ext cx="2162175" cy="21621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De libre acceso </a:t>
          </a:r>
          <a:r>
            <a:rPr lang="es-MX" sz="1200" kern="1200" dirty="0" smtClean="0"/>
            <a:t>(fundamental y ordinaria)</a:t>
          </a:r>
          <a:endParaRPr lang="es-MX" sz="1200" kern="1200" dirty="0"/>
        </a:p>
      </dsp:txBody>
      <dsp:txXfrm>
        <a:off x="3574256" y="1081088"/>
        <a:ext cx="1081087" cy="1081087"/>
      </dsp:txXfrm>
    </dsp:sp>
    <dsp:sp modelId="{1E043F80-6102-45D8-95AF-DD70A00146BE}">
      <dsp:nvSpPr>
        <dsp:cNvPr id="0" name=""/>
        <dsp:cNvSpPr/>
      </dsp:nvSpPr>
      <dsp:spPr>
        <a:xfrm>
          <a:off x="1952625" y="2162175"/>
          <a:ext cx="2162175" cy="21621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Proactiva </a:t>
          </a:r>
          <a:br>
            <a:rPr lang="es-MX" sz="1600" kern="1200" dirty="0" smtClean="0"/>
          </a:br>
          <a:r>
            <a:rPr lang="es-MX" sz="1600" kern="1200" dirty="0" smtClean="0"/>
            <a:t>[art. 3 </a:t>
          </a:r>
          <a:r>
            <a:rPr lang="es-MX" sz="1600" kern="1200" dirty="0" err="1" smtClean="0"/>
            <a:t>fracc</a:t>
          </a:r>
          <a:r>
            <a:rPr lang="es-MX" sz="1600" kern="1200" dirty="0" smtClean="0"/>
            <a:t>. III]</a:t>
          </a:r>
          <a:endParaRPr lang="es-MX" sz="1600" kern="1200" dirty="0"/>
        </a:p>
      </dsp:txBody>
      <dsp:txXfrm>
        <a:off x="2493169" y="3243263"/>
        <a:ext cx="1081087" cy="1081087"/>
      </dsp:txXfrm>
    </dsp:sp>
    <dsp:sp modelId="{1B96C4CC-EBF9-4BAF-AAE8-893FC62DDF83}">
      <dsp:nvSpPr>
        <dsp:cNvPr id="0" name=""/>
        <dsp:cNvSpPr/>
      </dsp:nvSpPr>
      <dsp:spPr>
        <a:xfrm rot="10800000">
          <a:off x="3033712" y="2162175"/>
          <a:ext cx="2162175" cy="21621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Protegida </a:t>
          </a:r>
          <a:r>
            <a:rPr lang="es-MX" sz="1200" kern="1200" dirty="0" smtClean="0"/>
            <a:t>(confidencial y reservada)</a:t>
          </a:r>
          <a:endParaRPr lang="es-MX" sz="1200" kern="1200" dirty="0"/>
        </a:p>
      </dsp:txBody>
      <dsp:txXfrm rot="10800000">
        <a:off x="3574256" y="2162175"/>
        <a:ext cx="1081087" cy="1081087"/>
      </dsp:txXfrm>
    </dsp:sp>
    <dsp:sp modelId="{47062F63-979A-4307-9E19-D5A38DC08985}">
      <dsp:nvSpPr>
        <dsp:cNvPr id="0" name=""/>
        <dsp:cNvSpPr/>
      </dsp:nvSpPr>
      <dsp:spPr>
        <a:xfrm>
          <a:off x="4114800" y="2162175"/>
          <a:ext cx="2162175" cy="21621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Focalizada</a:t>
          </a:r>
          <a:br>
            <a:rPr lang="es-MX" sz="1600" kern="1200" dirty="0" smtClean="0"/>
          </a:br>
          <a:r>
            <a:rPr lang="es-MX" sz="1600" kern="1200" dirty="0" smtClean="0"/>
            <a:t>[art. 3 </a:t>
          </a:r>
          <a:r>
            <a:rPr lang="es-MX" sz="1600" kern="1200" dirty="0" err="1" smtClean="0"/>
            <a:t>fracc</a:t>
          </a:r>
          <a:r>
            <a:rPr lang="es-MX" sz="1600" kern="1200" dirty="0" smtClean="0"/>
            <a:t>. IV]</a:t>
          </a:r>
          <a:endParaRPr lang="es-MX" sz="1600" kern="1200" dirty="0"/>
        </a:p>
      </dsp:txBody>
      <dsp:txXfrm>
        <a:off x="4655344" y="3243263"/>
        <a:ext cx="1081087" cy="1081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C4FCB-F870-4E06-9D4F-58064A3A0466}">
      <dsp:nvSpPr>
        <dsp:cNvPr id="0" name=""/>
        <dsp:cNvSpPr/>
      </dsp:nvSpPr>
      <dsp:spPr>
        <a:xfrm>
          <a:off x="191899" y="0"/>
          <a:ext cx="2335292" cy="1751469"/>
        </a:xfrm>
        <a:prstGeom prst="upArrow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0E28F-2660-4508-8DA5-973BD3C9D8F0}">
      <dsp:nvSpPr>
        <dsp:cNvPr id="0" name=""/>
        <dsp:cNvSpPr/>
      </dsp:nvSpPr>
      <dsp:spPr>
        <a:xfrm>
          <a:off x="2597250" y="0"/>
          <a:ext cx="4441485" cy="1751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0" rIns="312928" bIns="312928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Información Reservada</a:t>
          </a:r>
          <a:endParaRPr lang="es-MX" sz="4400" kern="1200" dirty="0"/>
        </a:p>
      </dsp:txBody>
      <dsp:txXfrm>
        <a:off x="2597250" y="0"/>
        <a:ext cx="4441485" cy="1751469"/>
      </dsp:txXfrm>
    </dsp:sp>
    <dsp:sp modelId="{4397E257-C337-49D6-99BC-10602AAE119B}">
      <dsp:nvSpPr>
        <dsp:cNvPr id="0" name=""/>
        <dsp:cNvSpPr/>
      </dsp:nvSpPr>
      <dsp:spPr>
        <a:xfrm>
          <a:off x="892487" y="1897424"/>
          <a:ext cx="2335292" cy="1751469"/>
        </a:xfrm>
        <a:prstGeom prst="downArrow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15C6C-EFFC-4FE5-8B4E-928304C1C91B}">
      <dsp:nvSpPr>
        <dsp:cNvPr id="0" name=""/>
        <dsp:cNvSpPr/>
      </dsp:nvSpPr>
      <dsp:spPr>
        <a:xfrm>
          <a:off x="3297838" y="1897424"/>
          <a:ext cx="4441485" cy="1751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0" rIns="312928" bIns="312928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Información Confidencial</a:t>
          </a:r>
          <a:endParaRPr lang="es-MX" sz="4400" kern="1200" dirty="0"/>
        </a:p>
      </dsp:txBody>
      <dsp:txXfrm>
        <a:off x="3297838" y="1897424"/>
        <a:ext cx="4441485" cy="17514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0E9BE-AC77-46E9-BC3F-64351E451436}">
      <dsp:nvSpPr>
        <dsp:cNvPr id="0" name=""/>
        <dsp:cNvSpPr/>
      </dsp:nvSpPr>
      <dsp:spPr>
        <a:xfrm>
          <a:off x="331672" y="1017"/>
          <a:ext cx="1495924" cy="1495924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Derechos ARCO</a:t>
          </a:r>
          <a:endParaRPr lang="es-MX" sz="1400" kern="1200" dirty="0"/>
        </a:p>
      </dsp:txBody>
      <dsp:txXfrm>
        <a:off x="550745" y="220090"/>
        <a:ext cx="1057778" cy="1057778"/>
      </dsp:txXfrm>
    </dsp:sp>
    <dsp:sp modelId="{734BF9C7-362E-4E31-8D03-523E1899DFA7}">
      <dsp:nvSpPr>
        <dsp:cNvPr id="0" name=""/>
        <dsp:cNvSpPr/>
      </dsp:nvSpPr>
      <dsp:spPr>
        <a:xfrm>
          <a:off x="645816" y="1618410"/>
          <a:ext cx="867635" cy="867635"/>
        </a:xfrm>
        <a:prstGeom prst="mathPlus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760821" y="1950194"/>
        <a:ext cx="637625" cy="204067"/>
      </dsp:txXfrm>
    </dsp:sp>
    <dsp:sp modelId="{F0C78244-38E7-43D8-BC33-A551317B6340}">
      <dsp:nvSpPr>
        <dsp:cNvPr id="0" name=""/>
        <dsp:cNvSpPr/>
      </dsp:nvSpPr>
      <dsp:spPr>
        <a:xfrm>
          <a:off x="331672" y="2607514"/>
          <a:ext cx="1495924" cy="1495924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Solicitud de protección de información confidencial</a:t>
          </a:r>
          <a:endParaRPr lang="es-MX" sz="1400" kern="1200" dirty="0"/>
        </a:p>
      </dsp:txBody>
      <dsp:txXfrm>
        <a:off x="550745" y="2826587"/>
        <a:ext cx="1057778" cy="1057778"/>
      </dsp:txXfrm>
    </dsp:sp>
    <dsp:sp modelId="{569DE3AC-17CF-4F52-9A0A-AE9D2504F084}">
      <dsp:nvSpPr>
        <dsp:cNvPr id="0" name=""/>
        <dsp:cNvSpPr/>
      </dsp:nvSpPr>
      <dsp:spPr>
        <a:xfrm>
          <a:off x="2051985" y="1773986"/>
          <a:ext cx="475703" cy="5564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715053"/>
            <a:satOff val="-42098"/>
            <a:lumOff val="426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/>
        </a:p>
      </dsp:txBody>
      <dsp:txXfrm>
        <a:off x="2051985" y="1885283"/>
        <a:ext cx="332992" cy="333889"/>
      </dsp:txXfrm>
    </dsp:sp>
    <dsp:sp modelId="{0AA5A5B7-9B66-445B-8152-E22C1C085C74}">
      <dsp:nvSpPr>
        <dsp:cNvPr id="0" name=""/>
        <dsp:cNvSpPr/>
      </dsp:nvSpPr>
      <dsp:spPr>
        <a:xfrm>
          <a:off x="2725151" y="556303"/>
          <a:ext cx="2991848" cy="2991848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Protección de información confidencial</a:t>
          </a:r>
          <a:endParaRPr lang="es-MX" sz="2900" kern="1200" dirty="0"/>
        </a:p>
      </dsp:txBody>
      <dsp:txXfrm>
        <a:off x="3163297" y="994449"/>
        <a:ext cx="2115556" cy="21155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654B9-70CD-4470-97E9-0F491CB5F084}">
      <dsp:nvSpPr>
        <dsp:cNvPr id="0" name=""/>
        <dsp:cNvSpPr/>
      </dsp:nvSpPr>
      <dsp:spPr>
        <a:xfrm rot="10800000">
          <a:off x="1347413" y="1695"/>
          <a:ext cx="4234880" cy="1122931"/>
        </a:xfrm>
        <a:prstGeom prst="homePlat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shade val="8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shade val="80000"/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181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Century Gothic" pitchFamily="34" charset="0"/>
            </a:rPr>
            <a:t>Nombre del sujeto obligado a quien se dirige</a:t>
          </a:r>
          <a:endParaRPr lang="en-US" sz="1600" i="1" kern="1200" dirty="0">
            <a:latin typeface="+mn-lt"/>
            <a:ea typeface="+mn-ea"/>
            <a:cs typeface="+mn-cs"/>
          </a:endParaRPr>
        </a:p>
      </dsp:txBody>
      <dsp:txXfrm rot="10800000">
        <a:off x="1628146" y="1695"/>
        <a:ext cx="3954147" cy="1122931"/>
      </dsp:txXfrm>
    </dsp:sp>
    <dsp:sp modelId="{02321DCA-72A5-482D-BDD7-1D00C8C0296C}">
      <dsp:nvSpPr>
        <dsp:cNvPr id="0" name=""/>
        <dsp:cNvSpPr/>
      </dsp:nvSpPr>
      <dsp:spPr>
        <a:xfrm>
          <a:off x="785947" y="1695"/>
          <a:ext cx="1122931" cy="112293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tint val="50000"/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D6F804D-FD69-4CD1-8252-9BCCCF9BFA4C}">
      <dsp:nvSpPr>
        <dsp:cNvPr id="0" name=""/>
        <dsp:cNvSpPr/>
      </dsp:nvSpPr>
      <dsp:spPr>
        <a:xfrm rot="10800000">
          <a:off x="1347413" y="1459830"/>
          <a:ext cx="4234880" cy="1122931"/>
        </a:xfrm>
        <a:prstGeom prst="homePlate">
          <a:avLst/>
        </a:prstGeom>
        <a:gradFill rotWithShape="0">
          <a:gsLst>
            <a:gs pos="0">
              <a:schemeClr val="accent2">
                <a:shade val="80000"/>
                <a:hueOff val="200984"/>
                <a:satOff val="-13005"/>
                <a:lumOff val="11874"/>
                <a:alphaOff val="0"/>
                <a:tint val="43000"/>
                <a:satMod val="165000"/>
              </a:schemeClr>
            </a:gs>
            <a:gs pos="55000">
              <a:schemeClr val="accent2">
                <a:shade val="80000"/>
                <a:hueOff val="200984"/>
                <a:satOff val="-13005"/>
                <a:lumOff val="11874"/>
                <a:alphaOff val="0"/>
                <a:tint val="83000"/>
                <a:satMod val="155000"/>
              </a:schemeClr>
            </a:gs>
            <a:gs pos="100000">
              <a:schemeClr val="accent2">
                <a:shade val="80000"/>
                <a:hueOff val="200984"/>
                <a:satOff val="-13005"/>
                <a:lumOff val="11874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shade val="80000"/>
              <a:hueOff val="200984"/>
              <a:satOff val="-13005"/>
              <a:lumOff val="11874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181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Century Gothic" pitchFamily="34" charset="0"/>
            </a:rPr>
            <a:t>Documentos que acrediten su identidad o la del representante legal</a:t>
          </a:r>
          <a:endParaRPr lang="en-US" sz="1800" b="1" kern="1200" dirty="0">
            <a:latin typeface="Century Gothic" pitchFamily="34" charset="0"/>
          </a:endParaRPr>
        </a:p>
      </dsp:txBody>
      <dsp:txXfrm rot="10800000">
        <a:off x="1628146" y="1459830"/>
        <a:ext cx="3954147" cy="1122931"/>
      </dsp:txXfrm>
    </dsp:sp>
    <dsp:sp modelId="{3F22CC56-10BE-4973-8CAE-471B6F065F89}">
      <dsp:nvSpPr>
        <dsp:cNvPr id="0" name=""/>
        <dsp:cNvSpPr/>
      </dsp:nvSpPr>
      <dsp:spPr>
        <a:xfrm>
          <a:off x="714776" y="1420437"/>
          <a:ext cx="1122931" cy="112293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tint val="50000"/>
              <a:hueOff val="31797"/>
              <a:satOff val="-1061"/>
              <a:lumOff val="3569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77F5CB2-30BF-4F30-A990-6F959877FEBF}">
      <dsp:nvSpPr>
        <dsp:cNvPr id="0" name=""/>
        <dsp:cNvSpPr/>
      </dsp:nvSpPr>
      <dsp:spPr>
        <a:xfrm rot="10800000">
          <a:off x="1347413" y="2917964"/>
          <a:ext cx="4234880" cy="1122931"/>
        </a:xfrm>
        <a:prstGeom prst="homePlate">
          <a:avLst/>
        </a:prstGeom>
        <a:gradFill rotWithShape="0">
          <a:gsLst>
            <a:gs pos="0">
              <a:schemeClr val="accent2">
                <a:shade val="80000"/>
                <a:hueOff val="401968"/>
                <a:satOff val="-26011"/>
                <a:lumOff val="23748"/>
                <a:alphaOff val="0"/>
                <a:tint val="43000"/>
                <a:satMod val="165000"/>
              </a:schemeClr>
            </a:gs>
            <a:gs pos="55000">
              <a:schemeClr val="accent2">
                <a:shade val="80000"/>
                <a:hueOff val="401968"/>
                <a:satOff val="-26011"/>
                <a:lumOff val="23748"/>
                <a:alphaOff val="0"/>
                <a:tint val="83000"/>
                <a:satMod val="155000"/>
              </a:schemeClr>
            </a:gs>
            <a:gs pos="100000">
              <a:schemeClr val="accent2">
                <a:shade val="80000"/>
                <a:hueOff val="401968"/>
                <a:satOff val="-26011"/>
                <a:lumOff val="23748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shade val="80000"/>
              <a:hueOff val="401968"/>
              <a:satOff val="-26011"/>
              <a:lumOff val="23748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181" tIns="45720" rIns="85344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smtClean="0">
              <a:latin typeface="Century Gothic" pitchFamily="34" charset="0"/>
            </a:rPr>
            <a:t>Planteamiento concreto sobre el acceso, clasificación, rectificación, oposición, modificación, corrección, sustitución, cancelación o ampliación de datos que solicita</a:t>
          </a:r>
          <a:r>
            <a:rPr lang="es-ES" sz="1200" kern="1200" smtClean="0"/>
            <a:t>.</a:t>
          </a:r>
          <a:endParaRPr lang="en-US" sz="1200" kern="1200" dirty="0"/>
        </a:p>
      </dsp:txBody>
      <dsp:txXfrm rot="10800000">
        <a:off x="1628146" y="2917964"/>
        <a:ext cx="3954147" cy="1122931"/>
      </dsp:txXfrm>
    </dsp:sp>
    <dsp:sp modelId="{A6E58D15-75F7-4DFC-82B5-2946202DEBB8}">
      <dsp:nvSpPr>
        <dsp:cNvPr id="0" name=""/>
        <dsp:cNvSpPr/>
      </dsp:nvSpPr>
      <dsp:spPr>
        <a:xfrm>
          <a:off x="785947" y="2959344"/>
          <a:ext cx="1122931" cy="112293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tint val="50000"/>
              <a:hueOff val="63594"/>
              <a:satOff val="-2121"/>
              <a:lumOff val="7137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790BE7B-6F71-44B9-8C10-0227B72340E0}">
      <dsp:nvSpPr>
        <dsp:cNvPr id="0" name=""/>
        <dsp:cNvSpPr/>
      </dsp:nvSpPr>
      <dsp:spPr>
        <a:xfrm rot="10800000">
          <a:off x="1347413" y="4376099"/>
          <a:ext cx="4234880" cy="1122931"/>
        </a:xfrm>
        <a:prstGeom prst="homePlate">
          <a:avLst/>
        </a:prstGeom>
        <a:gradFill rotWithShape="0">
          <a:gsLst>
            <a:gs pos="0">
              <a:schemeClr val="accent2">
                <a:shade val="80000"/>
                <a:hueOff val="602953"/>
                <a:satOff val="-39016"/>
                <a:lumOff val="35622"/>
                <a:alphaOff val="0"/>
                <a:tint val="43000"/>
                <a:satMod val="165000"/>
              </a:schemeClr>
            </a:gs>
            <a:gs pos="55000">
              <a:schemeClr val="accent2">
                <a:shade val="80000"/>
                <a:hueOff val="602953"/>
                <a:satOff val="-39016"/>
                <a:lumOff val="35622"/>
                <a:alphaOff val="0"/>
                <a:tint val="83000"/>
                <a:satMod val="155000"/>
              </a:schemeClr>
            </a:gs>
            <a:gs pos="100000">
              <a:schemeClr val="accent2">
                <a:shade val="80000"/>
                <a:hueOff val="602953"/>
                <a:satOff val="-39016"/>
                <a:lumOff val="35622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shade val="80000"/>
              <a:hueOff val="602953"/>
              <a:satOff val="-39016"/>
              <a:lumOff val="35622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181" tIns="53340" rIns="99568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smtClean="0">
              <a:latin typeface="Century Gothic" pitchFamily="34" charset="0"/>
            </a:rPr>
            <a:t>Nombre del solicitante titular de la información y del representante legal, en su caso.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smtClean="0">
              <a:latin typeface="Century Gothic" pitchFamily="34" charset="0"/>
            </a:rPr>
            <a:t> Domicilio, número de fax o correo electrónico para recibir notificaciones</a:t>
          </a:r>
          <a:endParaRPr lang="en-US" sz="1400" kern="1200" dirty="0"/>
        </a:p>
      </dsp:txBody>
      <dsp:txXfrm rot="10800000">
        <a:off x="1628146" y="4376099"/>
        <a:ext cx="3954147" cy="1122931"/>
      </dsp:txXfrm>
    </dsp:sp>
    <dsp:sp modelId="{CB0F1BCD-5520-4D27-A28A-1D36C3428221}">
      <dsp:nvSpPr>
        <dsp:cNvPr id="0" name=""/>
        <dsp:cNvSpPr/>
      </dsp:nvSpPr>
      <dsp:spPr>
        <a:xfrm>
          <a:off x="785947" y="4376099"/>
          <a:ext cx="1122931" cy="1122931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tint val="50000"/>
              <a:hueOff val="95391"/>
              <a:satOff val="-3182"/>
              <a:lumOff val="10706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FA54C-1EF1-4341-AA1A-F45120B7EF36}">
      <dsp:nvSpPr>
        <dsp:cNvPr id="0" name=""/>
        <dsp:cNvSpPr/>
      </dsp:nvSpPr>
      <dsp:spPr>
        <a:xfrm>
          <a:off x="2808300" y="1195282"/>
          <a:ext cx="1262623" cy="1041648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Prueba de interés público</a:t>
          </a:r>
          <a:endParaRPr lang="es-MX" sz="1800" kern="1200" dirty="0"/>
        </a:p>
      </dsp:txBody>
      <dsp:txXfrm>
        <a:off x="2859149" y="1246131"/>
        <a:ext cx="1160925" cy="939950"/>
      </dsp:txXfrm>
    </dsp:sp>
    <dsp:sp modelId="{F3211E00-BEB5-437F-B627-81C2117A9DF7}">
      <dsp:nvSpPr>
        <dsp:cNvPr id="0" name=""/>
        <dsp:cNvSpPr/>
      </dsp:nvSpPr>
      <dsp:spPr>
        <a:xfrm rot="16122742">
          <a:off x="3268787" y="1039701"/>
          <a:ext cx="3112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1241" y="0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9F60F-F7CF-4E1D-8C4E-7CACF80FA996}">
      <dsp:nvSpPr>
        <dsp:cNvPr id="0" name=""/>
        <dsp:cNvSpPr/>
      </dsp:nvSpPr>
      <dsp:spPr>
        <a:xfrm>
          <a:off x="2577678" y="186983"/>
          <a:ext cx="1670796" cy="697136"/>
        </a:xfrm>
        <a:prstGeom prst="roundRect">
          <a:avLst/>
        </a:prstGeom>
        <a:solidFill>
          <a:schemeClr val="accent2">
            <a:shade val="80000"/>
            <a:hueOff val="200984"/>
            <a:satOff val="-13005"/>
            <a:lumOff val="118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Idoneidad</a:t>
          </a:r>
          <a:endParaRPr lang="es-MX" sz="2000" kern="1200" dirty="0"/>
        </a:p>
      </dsp:txBody>
      <dsp:txXfrm>
        <a:off x="2611709" y="221014"/>
        <a:ext cx="1602734" cy="629074"/>
      </dsp:txXfrm>
    </dsp:sp>
    <dsp:sp modelId="{CD3E04C3-6B2F-4126-BEA8-F07B870A3722}">
      <dsp:nvSpPr>
        <dsp:cNvPr id="0" name=""/>
        <dsp:cNvSpPr/>
      </dsp:nvSpPr>
      <dsp:spPr>
        <a:xfrm rot="2514440">
          <a:off x="3952850" y="2412101"/>
          <a:ext cx="5245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4520" y="0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7111E-44BF-4884-884E-A9A89EF93E04}">
      <dsp:nvSpPr>
        <dsp:cNvPr id="0" name=""/>
        <dsp:cNvSpPr/>
      </dsp:nvSpPr>
      <dsp:spPr>
        <a:xfrm>
          <a:off x="3844875" y="2587272"/>
          <a:ext cx="1908460" cy="697904"/>
        </a:xfrm>
        <a:prstGeom prst="roundRect">
          <a:avLst/>
        </a:prstGeom>
        <a:solidFill>
          <a:schemeClr val="accent2">
            <a:shade val="80000"/>
            <a:hueOff val="401968"/>
            <a:satOff val="-26011"/>
            <a:lumOff val="237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Proporcionalidad</a:t>
          </a:r>
          <a:endParaRPr lang="es-MX" sz="1600" kern="1200" dirty="0"/>
        </a:p>
      </dsp:txBody>
      <dsp:txXfrm>
        <a:off x="3878944" y="2621341"/>
        <a:ext cx="1840322" cy="629766"/>
      </dsp:txXfrm>
    </dsp:sp>
    <dsp:sp modelId="{2A273693-B19F-4214-8061-92F42BE52D4B}">
      <dsp:nvSpPr>
        <dsp:cNvPr id="0" name=""/>
        <dsp:cNvSpPr/>
      </dsp:nvSpPr>
      <dsp:spPr>
        <a:xfrm rot="8393074">
          <a:off x="2374309" y="2400186"/>
          <a:ext cx="5067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6748" y="0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5C68D-8A18-4B21-A617-9D4215393E1C}">
      <dsp:nvSpPr>
        <dsp:cNvPr id="0" name=""/>
        <dsp:cNvSpPr/>
      </dsp:nvSpPr>
      <dsp:spPr>
        <a:xfrm>
          <a:off x="1080126" y="2563443"/>
          <a:ext cx="1879246" cy="697904"/>
        </a:xfrm>
        <a:prstGeom prst="roundRect">
          <a:avLst/>
        </a:prstGeom>
        <a:solidFill>
          <a:schemeClr val="accent2">
            <a:shade val="80000"/>
            <a:hueOff val="602953"/>
            <a:satOff val="-39016"/>
            <a:lumOff val="356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Necesidad</a:t>
          </a:r>
          <a:endParaRPr lang="es-MX" sz="1700" kern="1200" dirty="0"/>
        </a:p>
      </dsp:txBody>
      <dsp:txXfrm>
        <a:off x="1114195" y="2597512"/>
        <a:ext cx="1811108" cy="6297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419BF-58DB-4B7D-A7DF-B9EA5A14878B}">
      <dsp:nvSpPr>
        <dsp:cNvPr id="0" name=""/>
        <dsp:cNvSpPr/>
      </dsp:nvSpPr>
      <dsp:spPr>
        <a:xfrm>
          <a:off x="906" y="0"/>
          <a:ext cx="2358012" cy="53669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0" kern="1200" dirty="0"/>
        </a:p>
      </dsp:txBody>
      <dsp:txXfrm>
        <a:off x="906" y="0"/>
        <a:ext cx="2358012" cy="1610095"/>
      </dsp:txXfrm>
    </dsp:sp>
    <dsp:sp modelId="{D589D8E9-B220-4381-9D12-70258136787D}">
      <dsp:nvSpPr>
        <dsp:cNvPr id="0" name=""/>
        <dsp:cNvSpPr/>
      </dsp:nvSpPr>
      <dsp:spPr>
        <a:xfrm>
          <a:off x="109582" y="3312362"/>
          <a:ext cx="2095876" cy="11591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l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Reparación del daño.</a:t>
          </a:r>
          <a:endParaRPr lang="es-MX" sz="20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143531" y="3346311"/>
        <a:ext cx="2027978" cy="1091204"/>
      </dsp:txXfrm>
    </dsp:sp>
    <dsp:sp modelId="{C5C4BA36-D897-4123-A93C-C6B48588CDAE}">
      <dsp:nvSpPr>
        <dsp:cNvPr id="0" name=""/>
        <dsp:cNvSpPr/>
      </dsp:nvSpPr>
      <dsp:spPr>
        <a:xfrm>
          <a:off x="2535769" y="0"/>
          <a:ext cx="2358012" cy="53669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/>
        </a:p>
      </dsp:txBody>
      <dsp:txXfrm>
        <a:off x="2535769" y="0"/>
        <a:ext cx="2358012" cy="1610095"/>
      </dsp:txXfrm>
    </dsp:sp>
    <dsp:sp modelId="{3E24839A-AB00-4BDC-99C3-F437AEA27EEB}">
      <dsp:nvSpPr>
        <dsp:cNvPr id="0" name=""/>
        <dsp:cNvSpPr/>
      </dsp:nvSpPr>
      <dsp:spPr>
        <a:xfrm>
          <a:off x="2663706" y="2551582"/>
          <a:ext cx="2136924" cy="15911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l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accent1">
                  <a:lumMod val="75000"/>
                </a:schemeClr>
              </a:solidFill>
            </a:rPr>
            <a:t>Multa  desde $3,364.50 hasta $33,645.00.</a:t>
          </a:r>
          <a:endParaRPr lang="es-MX" sz="20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710308" y="2598184"/>
        <a:ext cx="2043720" cy="1497918"/>
      </dsp:txXfrm>
    </dsp:sp>
    <dsp:sp modelId="{AD7395D0-CD85-42BC-9998-B6BFD6813068}">
      <dsp:nvSpPr>
        <dsp:cNvPr id="0" name=""/>
        <dsp:cNvSpPr/>
      </dsp:nvSpPr>
      <dsp:spPr>
        <a:xfrm>
          <a:off x="5070632" y="0"/>
          <a:ext cx="2358012" cy="536698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 dirty="0"/>
        </a:p>
      </dsp:txBody>
      <dsp:txXfrm>
        <a:off x="5070632" y="0"/>
        <a:ext cx="2358012" cy="1610095"/>
      </dsp:txXfrm>
    </dsp:sp>
    <dsp:sp modelId="{3E89561E-C15E-41F2-9D48-EAD3CA814915}">
      <dsp:nvSpPr>
        <dsp:cNvPr id="0" name=""/>
        <dsp:cNvSpPr/>
      </dsp:nvSpPr>
      <dsp:spPr>
        <a:xfrm>
          <a:off x="5301793" y="3528390"/>
          <a:ext cx="2033926" cy="14722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l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/>
        </a:p>
      </dsp:txBody>
      <dsp:txXfrm>
        <a:off x="5344914" y="3571511"/>
        <a:ext cx="1947684" cy="1386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9450D-C293-40C7-B50A-BDA4636485DA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766E-7591-45D3-AA94-5C6F21142F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7186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5276F-482F-44D3-A584-489D69600A54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89EEA-EEEB-438B-BD24-BDF85CBAC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152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Del reglamento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De los Derechos de los Titulares de Datos Personales y su Ejercicio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Sección I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Disposiciones Generales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Ejercicio de los derechos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Artículo 87. El ejercicio de cualquiera de los derechos ARCO no excluye la posibilidad de ejercer alguno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de los otros, ni puede constituir requisito previo para el ejercicio de cualquiera de estos derechos.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Restricciones al ejercicio de los derechos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Artículo 88. El ejercicio de los derechos ARCO podrá restringirse por razones de seguridad nacional,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disposiciones de orden público, seguridad y salud públicas o para proteger los derechos de terceras personas,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en los casos y con los alcances previstos en las leyes aplicables en la materia, o bien mediante resolución de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la autoridad competente debidamente fundada y motivada.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Personas facultadas para el ejercicio de los derechos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Artículo 89. Los derechos ARCO se ejercerán: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I. Por el titular, previa acreditación de su identidad, a través de la presentación de copia de su documento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de identificación y habiendo exhibido el original para su cotejo. También podrán ser admisibles los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instrumentos electrónicos por medio de los cuales sea posible identificar fehacientemente al titular, u otros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mecanismos de autenticación permitidos por otras disposiciones legales o reglamentarias, o aquéllos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previamente establecidos por el responsable. La utilización de firma electrónica avanzada o del instrumento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electrónico que lo sustituya eximirá de la presentación de la copia del documento de identificación, y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II. Por el representante del titular, previa acreditación de: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a) La identidad del titular;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b) La identidad del representante, y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c) La existencia de la representación, mediante instrumento público o carta poder firmada ante dos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testigos, o declaración en comparecencia personal del titular.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Para el ejercicio de los derechos ARCO de datos personales de menores de edad o de personas que se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encuentren en estado de interdicción o incapacidad establecida por ley, se estará a las reglas de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representación dispuestas en el Código Civil Federal.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Medios para el ejercicio de los derechos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Artículo 90. El titular, para el ejercicio de los derechos ARCO, podrá presentar, por sí mismo o a través de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su representante, la solicitud ante el responsable conforme a los medios establecidos en el aviso de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privacidad. Para tal fin, el responsable pondrá a disposición del titular, medios remotos o locales de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comunicación electrónica u otros que considere pertinentes.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Asimismo, el responsable podrá establecer formularios, sistemas y otros métodos simplificados para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facilitar a los titulares el ejercicio de los derechos ARCO, lo cual deberá informarse en el aviso de privacidad.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Servicios de atención al público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Artículo 91. Cuando el responsable disponga de servicios de cualquier índole para la atención a su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público o el ejercicio de reclamaciones relacionadas con el servicio prestado o los productos ofertados, podrá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atender las solicitudes para el ejercicio de los derechos ARCO a través de dichos servicios, siempre y cuando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los plazos no contravengan los establecidos en el artículo 32 de la Ley. En tal caso, la identidad del titular se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considerará acreditada por los medios establecidos por el responsable para la identificación de los titulares en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la prestación de sus servicios o contratación de sus productos, siempre que a través de dichos medios se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garantice la identidad del titular.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Procedimientos específicos para el ejercicio de los derechos ARCO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Artículo 92. Cuando las disposiciones aplicables a determinadas bases de datos o tratamientos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establezcan un procedimiento específico para solicitar el ejercicio de los derechos ARCO, se estará a lo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dispuesto en aquéllas que ofrezcan mayores garantías al titular, y no contravengan las disposiciones previstas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en la Ley.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Domicilio del titular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Artículo 94. En la solicitud de acceso, para los efectos del artículo 29, fracción I de la Ley, se deberá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indicar el domicilio o cualquier otro medio para que sea notificada la respuesta. En caso de no cumplir con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este requisito, el responsable tendrá por no presentada la solicitud, dejando constancia de ello.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b="1" smtClean="0">
                <a:ea typeface="ＭＳ Ｐゴシック" pitchFamily="34" charset="-128"/>
              </a:rPr>
              <a:t>Registro de solicitudes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Artículo 95. El responsable deberá dar trámite a toda solicitud para el ejercicio de los derechos ARCO. El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plazo para que se atienda la solicitud empezará a computarse a partir del día en que la misma haya sido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recibida por el responsable, en cuyo caso éste anotará en el acuse de recibo que entregue al titular la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correspondiente fecha de recepción.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s-MX" sz="3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El plazo señalado se interrumpirá en caso de que el responsable requiera información al titular, en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MX" sz="300" smtClean="0">
                <a:ea typeface="ＭＳ Ｐゴシック" pitchFamily="34" charset="-128"/>
              </a:rPr>
              <a:t>términos de lo dispuesto por el artículo siguiente. </a:t>
            </a:r>
            <a:endParaRPr lang="en-US" sz="300" smtClean="0">
              <a:ea typeface="ＭＳ Ｐゴシック" pitchFamily="34" charset="-128"/>
            </a:endParaRPr>
          </a:p>
        </p:txBody>
      </p:sp>
      <p:sp>
        <p:nvSpPr>
          <p:cNvPr id="2560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085A2AB-2BED-4423-BE23-32684D28971E}" type="slidenum">
              <a:rPr lang="es-MX" sz="1200"/>
              <a:pPr/>
              <a:t>29</a:t>
            </a:fld>
            <a:endParaRPr lang="es-MX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MX" smtClean="0">
              <a:ea typeface="ＭＳ Ｐゴシック" pitchFamily="34" charset="-128"/>
            </a:endParaRPr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CC37B54-8497-49CE-B920-580778BFE3CA}" type="slidenum">
              <a:rPr lang="es-MX" sz="1200"/>
              <a:pPr/>
              <a:t>30</a:t>
            </a:fld>
            <a:endParaRPr lang="es-MX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DBFBB20-3A0E-4A40-A89F-8A39043C8525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2A6ABB3-8030-4F43-A29B-D9DD796EFD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B20-3A0E-4A40-A89F-8A39043C8525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ABB3-8030-4F43-A29B-D9DD796EFD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B20-3A0E-4A40-A89F-8A39043C8525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ABB3-8030-4F43-A29B-D9DD796EFD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B20-3A0E-4A40-A89F-8A39043C8525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ABB3-8030-4F43-A29B-D9DD796EFD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B20-3A0E-4A40-A89F-8A39043C8525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ABB3-8030-4F43-A29B-D9DD796EFD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B20-3A0E-4A40-A89F-8A39043C8525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ABB3-8030-4F43-A29B-D9DD796EFD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BFBB20-3A0E-4A40-A89F-8A39043C8525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A6ABB3-8030-4F43-A29B-D9DD796EFDEA}" type="slidenum">
              <a:rPr lang="es-MX" smtClean="0"/>
              <a:t>‹Nº›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DBFBB20-3A0E-4A40-A89F-8A39043C8525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2A6ABB3-8030-4F43-A29B-D9DD796EFD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B20-3A0E-4A40-A89F-8A39043C8525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ABB3-8030-4F43-A29B-D9DD796EFD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B20-3A0E-4A40-A89F-8A39043C8525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ABB3-8030-4F43-A29B-D9DD796EFD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B20-3A0E-4A40-A89F-8A39043C8525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ABB3-8030-4F43-A29B-D9DD796EFDE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DBFBB20-3A0E-4A40-A89F-8A39043C8525}" type="datetimeFigureOut">
              <a:rPr lang="es-MX" smtClean="0"/>
              <a:t>19/02/2016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2A6ABB3-8030-4F43-A29B-D9DD796EFDE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/>
          <a:lstStyle/>
          <a:p>
            <a:r>
              <a:rPr lang="es-MX" b="1" dirty="0"/>
              <a:t>Protección de información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67146" y="4869160"/>
            <a:ext cx="5504656" cy="1345704"/>
          </a:xfrm>
        </p:spPr>
        <p:txBody>
          <a:bodyPr>
            <a:normAutofit/>
          </a:bodyPr>
          <a:lstStyle/>
          <a:p>
            <a:r>
              <a:rPr lang="es-MX" dirty="0" smtClean="0"/>
              <a:t>Módulo 6, cuarta sesión</a:t>
            </a:r>
          </a:p>
          <a:p>
            <a:endParaRPr lang="es-MX" dirty="0"/>
          </a:p>
          <a:p>
            <a:r>
              <a:rPr lang="es-MX" dirty="0" smtClean="0"/>
              <a:t>Tanya Almanzar Murguía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5508104" y="260648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Diplomado en Transparencia y</a:t>
            </a:r>
            <a:br>
              <a:rPr lang="es-MX" b="1" dirty="0">
                <a:solidFill>
                  <a:schemeClr val="bg1"/>
                </a:solidFill>
              </a:rPr>
            </a:br>
            <a:r>
              <a:rPr lang="es-MX" b="1" dirty="0">
                <a:solidFill>
                  <a:schemeClr val="bg1"/>
                </a:solidFill>
              </a:rPr>
              <a:t>Protección de Datos Personales</a:t>
            </a:r>
            <a:br>
              <a:rPr lang="es-MX" b="1" dirty="0">
                <a:solidFill>
                  <a:schemeClr val="bg1"/>
                </a:solidFill>
              </a:rPr>
            </a:br>
            <a:r>
              <a:rPr lang="es-MX" b="1" dirty="0">
                <a:solidFill>
                  <a:schemeClr val="bg1"/>
                </a:solidFill>
              </a:rPr>
              <a:t>en el Ámbito Municipal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168275"/>
            <a:ext cx="2905398" cy="1755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7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300" dirty="0"/>
              <a:t>II. Las carpetas de investigación, excepto cuando se trate de violaciones graves de derechos humanos o delitos de lesa humanidad, o se trate de información relacionada con actos de corrupción de acuerdo con las leyes aplicables</a:t>
            </a:r>
          </a:p>
          <a:p>
            <a:pPr marL="0" indent="0">
              <a:buNone/>
            </a:pPr>
            <a:endParaRPr lang="es-MX" sz="1300" dirty="0"/>
          </a:p>
          <a:p>
            <a:pPr marL="0" indent="0">
              <a:buNone/>
            </a:pPr>
            <a:r>
              <a:rPr lang="es-MX" sz="1300" dirty="0"/>
              <a:t>III. Los expedientes judiciales en tanto no causen estado; </a:t>
            </a:r>
          </a:p>
          <a:p>
            <a:pPr marL="0" indent="0">
              <a:buNone/>
            </a:pPr>
            <a:endParaRPr lang="es-MX" sz="1300" dirty="0"/>
          </a:p>
          <a:p>
            <a:pPr marL="0" indent="0">
              <a:buNone/>
            </a:pPr>
            <a:r>
              <a:rPr lang="es-MX" sz="1300" dirty="0"/>
              <a:t>IV. Los expedientes de los procedimientos administrativos seguidos en forma de juicio en tanto no causen estado; </a:t>
            </a:r>
          </a:p>
          <a:p>
            <a:pPr marL="0" indent="0">
              <a:buNone/>
            </a:pPr>
            <a:endParaRPr lang="es-MX" sz="1300" dirty="0"/>
          </a:p>
          <a:p>
            <a:pPr marL="0" indent="0">
              <a:buNone/>
            </a:pPr>
            <a:r>
              <a:rPr lang="es-MX" sz="1300" dirty="0"/>
              <a:t>V. Los procedimientos de responsabilidad de los servidores públicos, en tanto no se dicte la respuesta administrativa o la jurisdiccional definitiva; </a:t>
            </a:r>
          </a:p>
          <a:p>
            <a:pPr marL="0" indent="0">
              <a:buNone/>
            </a:pPr>
            <a:endParaRPr lang="es-MX" sz="1300" dirty="0"/>
          </a:p>
          <a:p>
            <a:pPr marL="0" indent="0">
              <a:buNone/>
            </a:pPr>
            <a:r>
              <a:rPr lang="es-MX" sz="1300" dirty="0"/>
              <a:t>VI. (SE DEROGA) La que contenga opiniones, recomendaciones o puntos de vista que formen parte del proceso deliberativo de los servidores públicos, en tanto no se adopte la decisión definitiva;</a:t>
            </a:r>
          </a:p>
          <a:p>
            <a:pPr marL="0" indent="0">
              <a:buNone/>
            </a:pPr>
            <a:endParaRPr lang="es-MX" sz="1300" dirty="0"/>
          </a:p>
          <a:p>
            <a:pPr marL="0" indent="0">
              <a:buNone/>
            </a:pPr>
            <a:r>
              <a:rPr lang="es-MX" sz="1300" dirty="0"/>
              <a:t>VII. La entregada con carácter reservada o confidencial por autoridades federales o de otros estados, o por organismos internacionales; </a:t>
            </a:r>
          </a:p>
          <a:p>
            <a:pPr marL="0" indent="0">
              <a:buNone/>
            </a:pPr>
            <a:endParaRPr lang="es-MX" sz="1300" dirty="0"/>
          </a:p>
          <a:p>
            <a:pPr marL="0" indent="0">
              <a:buNone/>
            </a:pPr>
            <a:r>
              <a:rPr lang="es-MX" sz="1300" dirty="0"/>
              <a:t>VIII. La considerada como secreto comercial, industrial, fiscal, bancario, fiduciario, bursátil, postal o cualquier otro, por disposición legal expresa, cuya titularidad corresponda a particulares, sujetos de derecho internacional o a sujetos obligados cuando no involucren el ejercicio de recursos públicos</a:t>
            </a:r>
          </a:p>
          <a:p>
            <a:pPr marL="0" indent="0">
              <a:buNone/>
            </a:pPr>
            <a:endParaRPr lang="es-MX" sz="1300" dirty="0"/>
          </a:p>
          <a:p>
            <a:pPr marL="0" indent="0">
              <a:buNone/>
            </a:pPr>
            <a:r>
              <a:rPr lang="es-MX" sz="1300" dirty="0"/>
              <a:t>IX. Las bases de datos, preguntas o reactivos para la aplicación de exámenes de admisión académica, evaluación psicológica, concursos de oposición o equivalentes; y </a:t>
            </a:r>
          </a:p>
          <a:p>
            <a:pPr marL="0" indent="0">
              <a:buNone/>
            </a:pPr>
            <a:endParaRPr lang="es-MX" sz="1300" dirty="0"/>
          </a:p>
          <a:p>
            <a:pPr marL="0" indent="0">
              <a:buNone/>
            </a:pPr>
            <a:r>
              <a:rPr lang="es-MX" sz="1300" dirty="0"/>
              <a:t>X. La considerada como reservada por disposición legal expresa</a:t>
            </a:r>
            <a:r>
              <a:rPr lang="es-MX" sz="1300" dirty="0" smtClean="0"/>
              <a:t>.</a:t>
            </a:r>
            <a:endParaRPr lang="es-MX" sz="1300" dirty="0"/>
          </a:p>
        </p:txBody>
      </p:sp>
    </p:spTree>
    <p:extLst>
      <p:ext uri="{BB962C8B-B14F-4D97-AF65-F5344CB8AC3E}">
        <p14:creationId xmlns:p14="http://schemas.microsoft.com/office/powerpoint/2010/main" val="200781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778098"/>
          </a:xfrm>
        </p:spPr>
        <p:txBody>
          <a:bodyPr>
            <a:noAutofit/>
          </a:bodyPr>
          <a:lstStyle/>
          <a:p>
            <a:r>
              <a:rPr lang="es-MX" sz="2000" dirty="0" smtClean="0"/>
              <a:t>I. a) </a:t>
            </a:r>
            <a:r>
              <a:rPr lang="es-MX" sz="2400" dirty="0"/>
              <a:t>Comprometa la seguridad del Estado o del municipio, la seguridad pública estatal o municipal</a:t>
            </a:r>
            <a:endParaRPr lang="es-MX" sz="2000" i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14773"/>
            <a:ext cx="4040188" cy="402059"/>
          </a:xfrm>
        </p:spPr>
        <p:txBody>
          <a:bodyPr>
            <a:normAutofit/>
          </a:bodyPr>
          <a:lstStyle/>
          <a:p>
            <a:r>
              <a:rPr lang="es-MX" dirty="0" smtClean="0"/>
              <a:t>Lineamientos Estatales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14773"/>
            <a:ext cx="4041775" cy="402059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Proyecto de Lineamientos INAI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1955973"/>
            <a:ext cx="4040188" cy="4497363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s-ES_tradnl" sz="1700" dirty="0"/>
              <a:t>La seguridad del Estado o del municipio:</a:t>
            </a:r>
          </a:p>
          <a:p>
            <a:pPr marL="0" indent="0">
              <a:buNone/>
            </a:pPr>
            <a:r>
              <a:rPr lang="es-MX" sz="1700" dirty="0" smtClean="0"/>
              <a:t>Las acciones </a:t>
            </a:r>
            <a:r>
              <a:rPr lang="es-MX" sz="1700" dirty="0"/>
              <a:t>para conservar y defender la extensión territorial y límites territoriales;  proteger la vida de la población, sus bienes, servicios estratégicos y la planta productiva, </a:t>
            </a:r>
          </a:p>
          <a:p>
            <a:endParaRPr lang="es-ES_tradnl" sz="1700" dirty="0" smtClean="0"/>
          </a:p>
          <a:p>
            <a:endParaRPr lang="es-ES_tradnl" sz="1700" dirty="0"/>
          </a:p>
          <a:p>
            <a:r>
              <a:rPr lang="es-ES_tradnl" sz="1700" dirty="0" smtClean="0"/>
              <a:t>La </a:t>
            </a:r>
            <a:r>
              <a:rPr lang="es-ES_tradnl" sz="1700" dirty="0"/>
              <a:t>seguridad pública estatal o municipal</a:t>
            </a:r>
            <a:r>
              <a:rPr lang="es-ES_tradnl" sz="1700" dirty="0" smtClean="0"/>
              <a:t>:</a:t>
            </a:r>
          </a:p>
          <a:p>
            <a:pPr marL="0" indent="0">
              <a:buNone/>
            </a:pPr>
            <a:endParaRPr lang="es-ES_tradnl" sz="1700" dirty="0" smtClean="0"/>
          </a:p>
          <a:p>
            <a:pPr marL="0" indent="0">
              <a:buNone/>
            </a:pPr>
            <a:r>
              <a:rPr lang="es-MX" sz="1700" dirty="0" smtClean="0"/>
              <a:t>Estrategias para </a:t>
            </a:r>
            <a:r>
              <a:rPr lang="es-MX" sz="1700" dirty="0"/>
              <a:t>combatir la comisión de </a:t>
            </a:r>
            <a:r>
              <a:rPr lang="es-MX" sz="1700" dirty="0" smtClean="0"/>
              <a:t>los delitos</a:t>
            </a:r>
            <a:r>
              <a:rPr lang="es-MX" sz="1700" dirty="0"/>
              <a:t>; </a:t>
            </a:r>
            <a:r>
              <a:rPr lang="es-MX" sz="1700" dirty="0" smtClean="0"/>
              <a:t>la </a:t>
            </a:r>
            <a:r>
              <a:rPr lang="es-MX" sz="1700" dirty="0"/>
              <a:t>infraestructura de carácter indispensable para </a:t>
            </a:r>
            <a:r>
              <a:rPr lang="es-MX" sz="1700" dirty="0" smtClean="0"/>
              <a:t>la provisión </a:t>
            </a:r>
            <a:r>
              <a:rPr lang="es-MX" sz="1700" dirty="0"/>
              <a:t>de bienes o servicios públicos de agua potable, vías </a:t>
            </a:r>
            <a:r>
              <a:rPr lang="es-MX" sz="1700" dirty="0" smtClean="0"/>
              <a:t>de comunicación; </a:t>
            </a:r>
            <a:r>
              <a:rPr lang="es-MX" sz="1700" dirty="0"/>
              <a:t>Obstaculizar o bloquear acciones tendientes a prevenir o </a:t>
            </a:r>
            <a:r>
              <a:rPr lang="es-MX" sz="1700" dirty="0" smtClean="0"/>
              <a:t>combatir epidemias</a:t>
            </a:r>
            <a:r>
              <a:rPr lang="es-MX" sz="1700" dirty="0"/>
              <a:t>, </a:t>
            </a:r>
            <a:r>
              <a:rPr lang="es-MX" sz="1700" dirty="0" smtClean="0"/>
              <a:t>enfermedades.</a:t>
            </a:r>
            <a:endParaRPr lang="es-MX" sz="1700" dirty="0"/>
          </a:p>
          <a:p>
            <a:pPr marL="0" indent="0">
              <a:buNone/>
            </a:pPr>
            <a:endParaRPr lang="es-ES_tradnl" sz="1700" dirty="0"/>
          </a:p>
          <a:p>
            <a:endParaRPr lang="es-ES_tradnl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06689" y="1955973"/>
            <a:ext cx="4041775" cy="4497363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La seguridad </a:t>
            </a:r>
            <a:r>
              <a:rPr lang="es-ES_tradnl" dirty="0"/>
              <a:t>del Estado o del </a:t>
            </a:r>
            <a:r>
              <a:rPr lang="es-ES_tradnl" dirty="0" smtClean="0"/>
              <a:t>municipio</a:t>
            </a:r>
          </a:p>
          <a:p>
            <a:pPr marL="0" indent="0">
              <a:buNone/>
            </a:pPr>
            <a:r>
              <a:rPr lang="es-MX" dirty="0"/>
              <a:t>al poner en peligro las funciones a cargo de la Federación, el Distrito Federal, los Estados y los Municipios, tendentes a preservar y resguardar la vida, la salud, la integridad y el ejercicio de los derechos de las personas, así como para el mantenimiento del orden público</a:t>
            </a: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La </a:t>
            </a:r>
            <a:r>
              <a:rPr lang="es-ES_tradnl" dirty="0"/>
              <a:t>seguridad pública estatal o </a:t>
            </a:r>
            <a:r>
              <a:rPr lang="es-ES_tradnl" dirty="0" smtClean="0"/>
              <a:t>municipal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Cuando </a:t>
            </a:r>
            <a:r>
              <a:rPr lang="es-MX" dirty="0"/>
              <a:t>la difusión de la información pueda entorpecer los sistemas de coordinación interinstitucional en materia de seguridad pública, menoscabar o dificultar las estrategias contra la evasión de reos; o menoscabar o limitar la capacidad de las autoridades encaminadas a disuadir o prevenir disturbios sociales</a:t>
            </a:r>
          </a:p>
        </p:txBody>
      </p:sp>
    </p:spTree>
    <p:extLst>
      <p:ext uri="{BB962C8B-B14F-4D97-AF65-F5344CB8AC3E}">
        <p14:creationId xmlns:p14="http://schemas.microsoft.com/office/powerpoint/2010/main" val="32198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638944"/>
            <a:ext cx="8382000" cy="701824"/>
          </a:xfrm>
        </p:spPr>
        <p:txBody>
          <a:bodyPr>
            <a:normAutofit fontScale="90000"/>
          </a:bodyPr>
          <a:lstStyle/>
          <a:p>
            <a:r>
              <a:rPr lang="es-MX" sz="2800" dirty="0" smtClean="0"/>
              <a:t>I. b</a:t>
            </a:r>
            <a:r>
              <a:rPr lang="es-MX" sz="2800" dirty="0"/>
              <a:t>) Dañe la estabilidad financiera o económica del Estado o de los municipios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28800"/>
            <a:ext cx="4041648" cy="457200"/>
          </a:xfrm>
        </p:spPr>
        <p:txBody>
          <a:bodyPr/>
          <a:lstStyle/>
          <a:p>
            <a:r>
              <a:rPr lang="es-MX" dirty="0"/>
              <a:t>Lineamientos </a:t>
            </a:r>
            <a:r>
              <a:rPr lang="es-MX" dirty="0" smtClean="0"/>
              <a:t>Estatales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1628800"/>
            <a:ext cx="4041775" cy="457200"/>
          </a:xfrm>
        </p:spPr>
        <p:txBody>
          <a:bodyPr>
            <a:normAutofit fontScale="92500"/>
          </a:bodyPr>
          <a:lstStyle/>
          <a:p>
            <a:r>
              <a:rPr lang="es-MX" dirty="0"/>
              <a:t>Proyecto de Lineamientos </a:t>
            </a:r>
            <a:r>
              <a:rPr lang="es-MX" dirty="0" smtClean="0"/>
              <a:t>INAI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81000" y="2279104"/>
            <a:ext cx="4041648" cy="4318248"/>
          </a:xfrm>
        </p:spPr>
        <p:txBody>
          <a:bodyPr>
            <a:normAutofit/>
          </a:bodyPr>
          <a:lstStyle/>
          <a:p>
            <a:pPr algn="just"/>
            <a:r>
              <a:rPr lang="es-MX" sz="1800" dirty="0" smtClean="0"/>
              <a:t>Las gestiones </a:t>
            </a:r>
            <a:r>
              <a:rPr lang="es-MX" sz="1800" dirty="0"/>
              <a:t>necesarias ante </a:t>
            </a:r>
            <a:r>
              <a:rPr lang="es-MX" sz="1800" dirty="0" smtClean="0"/>
              <a:t>el Gobierno </a:t>
            </a:r>
            <a:r>
              <a:rPr lang="es-MX" sz="1800" dirty="0"/>
              <a:t>Federal a fin de que las transferencias de recursos que se </a:t>
            </a:r>
            <a:r>
              <a:rPr lang="es-MX" sz="1800" dirty="0" smtClean="0"/>
              <a:t>le otorguen </a:t>
            </a:r>
            <a:r>
              <a:rPr lang="es-MX" sz="1800" dirty="0"/>
              <a:t>al </a:t>
            </a:r>
            <a:r>
              <a:rPr lang="es-MX" sz="1800" dirty="0" smtClean="0"/>
              <a:t>Estado sean proporcionales y acordes</a:t>
            </a:r>
            <a:endParaRPr lang="es-MX" sz="1800" dirty="0"/>
          </a:p>
          <a:p>
            <a:pPr algn="just"/>
            <a:r>
              <a:rPr lang="es-MX" sz="1800" dirty="0"/>
              <a:t>Impida, menoscabe o dificulte la aplicación de las normas </a:t>
            </a:r>
            <a:r>
              <a:rPr lang="es-MX" sz="1800" dirty="0" smtClean="0"/>
              <a:t>jurídicas, programas </a:t>
            </a:r>
            <a:r>
              <a:rPr lang="es-MX" sz="1800" dirty="0"/>
              <a:t>y acciones relativas al fomento económico y protección </a:t>
            </a:r>
            <a:r>
              <a:rPr lang="es-MX" sz="1800" dirty="0" smtClean="0"/>
              <a:t>al empleo</a:t>
            </a:r>
            <a:r>
              <a:rPr lang="es-MX" sz="1800" dirty="0"/>
              <a:t>; desarrollo agropecuario; establecimientos </a:t>
            </a:r>
            <a:r>
              <a:rPr lang="es-MX" sz="1800" dirty="0" smtClean="0"/>
              <a:t>mercantiles; espectáculos </a:t>
            </a:r>
            <a:r>
              <a:rPr lang="es-MX" sz="1800" dirty="0"/>
              <a:t>públicos; y</a:t>
            </a:r>
          </a:p>
          <a:p>
            <a:pPr algn="just"/>
            <a:r>
              <a:rPr lang="es-MX" sz="1800" dirty="0"/>
              <a:t>Afecte el poder adquisitivo de los particulares.</a:t>
            </a:r>
          </a:p>
          <a:p>
            <a:pPr algn="just"/>
            <a:endParaRPr lang="es-MX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94485"/>
          </a:xfrm>
        </p:spPr>
        <p:txBody>
          <a:bodyPr>
            <a:noAutofit/>
          </a:bodyPr>
          <a:lstStyle/>
          <a:p>
            <a:pPr algn="just"/>
            <a:r>
              <a:rPr lang="es-MX" sz="1600" dirty="0" smtClean="0"/>
              <a:t>Ponga en riesgo el sistema financiero</a:t>
            </a:r>
            <a:r>
              <a:rPr lang="es-MX" sz="1600" dirty="0"/>
              <a:t>, económico, cambiario o </a:t>
            </a:r>
            <a:r>
              <a:rPr lang="es-MX" sz="1600" dirty="0" smtClean="0"/>
              <a:t>monetario, </a:t>
            </a:r>
            <a:r>
              <a:rPr lang="es-MX" sz="1600" dirty="0"/>
              <a:t>o, en su caso, de la economía </a:t>
            </a:r>
            <a:r>
              <a:rPr lang="es-MX" sz="1600" dirty="0" smtClean="0"/>
              <a:t>nacional; </a:t>
            </a:r>
          </a:p>
          <a:p>
            <a:pPr algn="just"/>
            <a:r>
              <a:rPr lang="es-MX" sz="1600" dirty="0" smtClean="0"/>
              <a:t>Se </a:t>
            </a:r>
            <a:r>
              <a:rPr lang="es-MX" sz="1600" dirty="0"/>
              <a:t>comprometan las acciones encaminadas a proveer a la economía del país de moneda nacional, dañando la estabilidad del poder adquisitivo de dicha moneda, </a:t>
            </a:r>
            <a:r>
              <a:rPr lang="es-MX" sz="1600" dirty="0" smtClean="0"/>
              <a:t>y el desarrollo </a:t>
            </a:r>
            <a:r>
              <a:rPr lang="es-MX" sz="1600" dirty="0"/>
              <a:t>del sistema </a:t>
            </a:r>
            <a:r>
              <a:rPr lang="es-MX" sz="1600" dirty="0" smtClean="0"/>
              <a:t>financiero; </a:t>
            </a:r>
          </a:p>
          <a:p>
            <a:pPr algn="just"/>
            <a:r>
              <a:rPr lang="es-MX" sz="1600" dirty="0" smtClean="0"/>
              <a:t>Otorgue </a:t>
            </a:r>
            <a:r>
              <a:rPr lang="es-MX" sz="1600" dirty="0"/>
              <a:t>una ventaja indebida, </a:t>
            </a:r>
            <a:endParaRPr lang="es-MX" sz="1600" dirty="0" smtClean="0"/>
          </a:p>
          <a:p>
            <a:pPr algn="just"/>
            <a:r>
              <a:rPr lang="es-MX" sz="1600" dirty="0" smtClean="0"/>
              <a:t>Genere </a:t>
            </a:r>
            <a:r>
              <a:rPr lang="es-MX" sz="1600" dirty="0"/>
              <a:t>incumplimiento de las obligaciones de un participante en un sistema de pagos que dé lugar a que otros participantes incumplan, a su vez, con sus respectivas obligaciones que pueda afectar seriamente al sistema financiero.</a:t>
            </a:r>
          </a:p>
        </p:txBody>
      </p:sp>
    </p:spTree>
    <p:extLst>
      <p:ext uri="{BB962C8B-B14F-4D97-AF65-F5344CB8AC3E}">
        <p14:creationId xmlns:p14="http://schemas.microsoft.com/office/powerpoint/2010/main" val="39689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692696"/>
            <a:ext cx="8382000" cy="701824"/>
          </a:xfrm>
        </p:spPr>
        <p:txBody>
          <a:bodyPr>
            <a:noAutofit/>
          </a:bodyPr>
          <a:lstStyle/>
          <a:p>
            <a:r>
              <a:rPr lang="es-MX" sz="2800" dirty="0" smtClean="0"/>
              <a:t>I. c</a:t>
            </a:r>
            <a:r>
              <a:rPr lang="es-MX" sz="2800" dirty="0"/>
              <a:t>) Ponga en riesgo la vida, seguridad o salud de cualquier persona; 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700808"/>
            <a:ext cx="4041648" cy="457200"/>
          </a:xfrm>
        </p:spPr>
        <p:txBody>
          <a:bodyPr/>
          <a:lstStyle/>
          <a:p>
            <a:r>
              <a:rPr lang="es-MX" dirty="0"/>
              <a:t>Lineamientos </a:t>
            </a:r>
            <a:r>
              <a:rPr lang="es-MX" dirty="0" smtClean="0"/>
              <a:t>Estatales</a:t>
            </a:r>
            <a:endParaRPr lang="es-MX" dirty="0"/>
          </a:p>
        </p:txBody>
      </p:sp>
      <p:sp>
        <p:nvSpPr>
          <p:cNvPr id="7" name="4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1700808"/>
            <a:ext cx="4041775" cy="457200"/>
          </a:xfrm>
        </p:spPr>
        <p:txBody>
          <a:bodyPr>
            <a:normAutofit fontScale="92500"/>
          </a:bodyPr>
          <a:lstStyle/>
          <a:p>
            <a:r>
              <a:rPr lang="es-MX" dirty="0"/>
              <a:t>Proyecto de Lineamientos </a:t>
            </a:r>
            <a:r>
              <a:rPr lang="es-MX" dirty="0" smtClean="0"/>
              <a:t>INAI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2174874"/>
            <a:ext cx="4040188" cy="4494485"/>
          </a:xfrm>
        </p:spPr>
        <p:txBody>
          <a:bodyPr>
            <a:noAutofit/>
          </a:bodyPr>
          <a:lstStyle/>
          <a:p>
            <a:pPr algn="just"/>
            <a:r>
              <a:rPr lang="es-MX" sz="1600" dirty="0" smtClean="0"/>
              <a:t>Ponga </a:t>
            </a:r>
            <a:r>
              <a:rPr lang="es-MX" sz="1600" dirty="0"/>
              <a:t>en peligro la vida, la seguridad, el patrimonio de </a:t>
            </a:r>
            <a:r>
              <a:rPr lang="es-MX" sz="1600" dirty="0" smtClean="0"/>
              <a:t>las personas </a:t>
            </a:r>
            <a:r>
              <a:rPr lang="es-MX" sz="1600" dirty="0"/>
              <a:t>y su familia o impida la capacidad de las autoridades para preservarlos </a:t>
            </a:r>
            <a:r>
              <a:rPr lang="es-MX" sz="1600" dirty="0" smtClean="0"/>
              <a:t>y resguardarlos</a:t>
            </a:r>
            <a:r>
              <a:rPr lang="es-MX" sz="1600" dirty="0"/>
              <a:t>, así como </a:t>
            </a:r>
            <a:r>
              <a:rPr lang="es-MX" sz="1600" dirty="0" smtClean="0"/>
              <a:t>combatir </a:t>
            </a:r>
            <a:r>
              <a:rPr lang="es-MX" sz="1600" dirty="0"/>
              <a:t>las acciones de la delincuencia organizada</a:t>
            </a:r>
            <a:r>
              <a:rPr lang="es-MX" sz="1600" dirty="0" smtClean="0"/>
              <a:t>;</a:t>
            </a:r>
          </a:p>
          <a:p>
            <a:pPr marL="109728" indent="0" algn="just">
              <a:buNone/>
            </a:pPr>
            <a:endParaRPr lang="es-MX" sz="1600" dirty="0"/>
          </a:p>
          <a:p>
            <a:pPr algn="just"/>
            <a:r>
              <a:rPr lang="es-MX" sz="1600" dirty="0" smtClean="0"/>
              <a:t>Su </a:t>
            </a:r>
            <a:r>
              <a:rPr lang="es-MX" sz="1600" dirty="0"/>
              <a:t>difusión obstaculice o bloquee acciones tendientes a prevenir o </a:t>
            </a:r>
            <a:r>
              <a:rPr lang="es-MX" sz="1600" dirty="0" smtClean="0"/>
              <a:t>combatir epidemias </a:t>
            </a:r>
          </a:p>
          <a:p>
            <a:pPr marL="109728" indent="0" algn="just">
              <a:buNone/>
            </a:pPr>
            <a:endParaRPr lang="es-MX" sz="1600" dirty="0" smtClean="0"/>
          </a:p>
          <a:p>
            <a:pPr algn="just"/>
            <a:r>
              <a:rPr lang="es-MX" sz="1600" dirty="0" smtClean="0"/>
              <a:t>Obstaculice las políticas, programas </a:t>
            </a:r>
            <a:r>
              <a:rPr lang="es-MX" sz="1600" dirty="0"/>
              <a:t>y acciones relativas a la promoción, fomento y protección de la </a:t>
            </a:r>
            <a:r>
              <a:rPr lang="es-MX" sz="1600" dirty="0" smtClean="0"/>
              <a:t>salud pública </a:t>
            </a:r>
            <a:r>
              <a:rPr lang="es-MX" sz="1600" dirty="0"/>
              <a:t>del Estado y sus Municipios.</a:t>
            </a:r>
          </a:p>
          <a:p>
            <a:pPr algn="just"/>
            <a:endParaRPr lang="es-MX" sz="16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348880"/>
            <a:ext cx="4041775" cy="2160641"/>
          </a:xfrm>
        </p:spPr>
        <p:txBody>
          <a:bodyPr>
            <a:normAutofit/>
          </a:bodyPr>
          <a:lstStyle/>
          <a:p>
            <a:r>
              <a:rPr lang="es-MX" sz="2000" dirty="0"/>
              <a:t> </a:t>
            </a:r>
            <a:r>
              <a:rPr lang="es-MX" sz="2000" dirty="0" smtClean="0"/>
              <a:t>Será </a:t>
            </a:r>
            <a:r>
              <a:rPr lang="es-MX" sz="2000" dirty="0"/>
              <a:t>necesario acreditar un nexo causal, entre la persona física y la información que pueda poner en riesgo su vida, seguridad o salud. </a:t>
            </a:r>
          </a:p>
        </p:txBody>
      </p:sp>
    </p:spTree>
    <p:extLst>
      <p:ext uri="{BB962C8B-B14F-4D97-AF65-F5344CB8AC3E}">
        <p14:creationId xmlns:p14="http://schemas.microsoft.com/office/powerpoint/2010/main" val="5236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764704"/>
            <a:ext cx="8382000" cy="936104"/>
          </a:xfrm>
        </p:spPr>
        <p:txBody>
          <a:bodyPr>
            <a:noAutofit/>
          </a:bodyPr>
          <a:lstStyle/>
          <a:p>
            <a:r>
              <a:rPr lang="es-MX" sz="2800" dirty="0" smtClean="0"/>
              <a:t>I. d</a:t>
            </a:r>
            <a:r>
              <a:rPr lang="es-MX" sz="2800" dirty="0"/>
              <a:t>) Cause perjuicio grave a las actividades de verificación, inspección y auditoría, relativas al cumplimiento de las leyes y reglamentos; </a:t>
            </a:r>
          </a:p>
        </p:txBody>
      </p:sp>
      <p:sp>
        <p:nvSpPr>
          <p:cNvPr id="7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Lineamientos </a:t>
            </a:r>
            <a:r>
              <a:rPr lang="es-MX" dirty="0" smtClean="0"/>
              <a:t>Estatales</a:t>
            </a:r>
            <a:endParaRPr lang="es-MX" dirty="0"/>
          </a:p>
        </p:txBody>
      </p:sp>
      <p:sp>
        <p:nvSpPr>
          <p:cNvPr id="8" name="4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Proyecto de Lineamientos </a:t>
            </a:r>
            <a:r>
              <a:rPr lang="es-MX" dirty="0" smtClean="0"/>
              <a:t>INAI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Las acciones </a:t>
            </a:r>
            <a:r>
              <a:rPr lang="es-MX" dirty="0"/>
              <a:t>de inspección, </a:t>
            </a:r>
            <a:r>
              <a:rPr lang="es-MX" dirty="0" smtClean="0"/>
              <a:t>supervisión, vigilancia </a:t>
            </a:r>
            <a:r>
              <a:rPr lang="es-MX" dirty="0"/>
              <a:t>o fiscalización que realizan las autoridades competentes para vigilar </a:t>
            </a:r>
            <a:r>
              <a:rPr lang="es-MX" dirty="0" smtClean="0"/>
              <a:t>el adecuado </a:t>
            </a:r>
            <a:r>
              <a:rPr lang="es-MX" dirty="0"/>
              <a:t>cumplimiento de las diversas obligaciones establecidas en </a:t>
            </a:r>
            <a:r>
              <a:rPr lang="es-MX" dirty="0" smtClean="0"/>
              <a:t>las disposiciones legales.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852937"/>
            <a:ext cx="4041775" cy="3816424"/>
          </a:xfrm>
        </p:spPr>
        <p:txBody>
          <a:bodyPr>
            <a:noAutofit/>
          </a:bodyPr>
          <a:lstStyle/>
          <a:p>
            <a:pPr algn="just"/>
            <a:r>
              <a:rPr lang="es-MX" sz="1650" dirty="0" smtClean="0"/>
              <a:t>La </a:t>
            </a:r>
            <a:r>
              <a:rPr lang="es-MX" sz="1650" dirty="0"/>
              <a:t>existencia de </a:t>
            </a:r>
            <a:r>
              <a:rPr lang="es-MX" sz="1650" dirty="0" smtClean="0"/>
              <a:t>un procedimiento </a:t>
            </a:r>
            <a:r>
              <a:rPr lang="es-MX" sz="1650" dirty="0"/>
              <a:t>de verificación del cumplimiento de las leyes; </a:t>
            </a:r>
            <a:endParaRPr lang="es-MX" sz="1650" dirty="0" smtClean="0"/>
          </a:p>
          <a:p>
            <a:pPr algn="just"/>
            <a:r>
              <a:rPr lang="es-MX" sz="1650" dirty="0" smtClean="0"/>
              <a:t>La </a:t>
            </a:r>
            <a:r>
              <a:rPr lang="es-MX" sz="1650" dirty="0"/>
              <a:t>vinculación directa con las actividades que realiza la autoridad en el procedimiento de verificación del cumplimiento de las leyes, y </a:t>
            </a:r>
            <a:endParaRPr lang="es-MX" sz="1650" dirty="0" smtClean="0"/>
          </a:p>
          <a:p>
            <a:pPr algn="just"/>
            <a:r>
              <a:rPr lang="es-MX" sz="1650" dirty="0" smtClean="0"/>
              <a:t>Que </a:t>
            </a:r>
            <a:r>
              <a:rPr lang="es-MX" sz="1650" dirty="0"/>
              <a:t>la difusión de la información impida u obstaculice las actividades de inspección, supervisión o vigilancia que realicen las autoridades en el procedimiento de verificación del cumplimiento de las leyes. </a:t>
            </a:r>
          </a:p>
        </p:txBody>
      </p:sp>
    </p:spTree>
    <p:extLst>
      <p:ext uri="{BB962C8B-B14F-4D97-AF65-F5344CB8AC3E}">
        <p14:creationId xmlns:p14="http://schemas.microsoft.com/office/powerpoint/2010/main" val="204442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82000" cy="1069848"/>
          </a:xfrm>
        </p:spPr>
        <p:txBody>
          <a:bodyPr/>
          <a:lstStyle/>
          <a:p>
            <a:r>
              <a:rPr lang="es-MX" dirty="0"/>
              <a:t>Procedimiento de clasificación</a:t>
            </a:r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147248" cy="1080120"/>
          </a:xfrm>
          <a:prstGeom prst="leftRightRibb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r>
              <a:rPr lang="es-MX" dirty="0" smtClean="0"/>
              <a:t>	</a:t>
            </a:r>
            <a:r>
              <a:rPr lang="es-MX" sz="3200" b="0" dirty="0" smtClean="0">
                <a:solidFill>
                  <a:schemeClr val="bg1"/>
                </a:solidFill>
              </a:rPr>
              <a:t>Inicial</a:t>
            </a:r>
            <a:r>
              <a:rPr lang="es-MX" sz="3200" dirty="0" smtClean="0">
                <a:solidFill>
                  <a:schemeClr val="bg1"/>
                </a:solidFill>
              </a:rPr>
              <a:t>	</a:t>
            </a:r>
            <a:r>
              <a:rPr lang="es-MX" dirty="0" smtClean="0">
                <a:solidFill>
                  <a:schemeClr val="bg1"/>
                </a:solidFill>
              </a:rPr>
              <a:t>		</a:t>
            </a:r>
            <a:r>
              <a:rPr lang="es-MX" sz="3200" b="0" dirty="0" smtClean="0">
                <a:solidFill>
                  <a:schemeClr val="bg1"/>
                </a:solidFill>
              </a:rPr>
              <a:t>Modificación</a:t>
            </a:r>
            <a:endParaRPr lang="es-MX" sz="2800" b="0" dirty="0">
              <a:solidFill>
                <a:schemeClr val="bg1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MX" dirty="0" smtClean="0"/>
              <a:t>Por </a:t>
            </a:r>
            <a:r>
              <a:rPr lang="es-MX" dirty="0"/>
              <a:t>los titulares de cada una de las áreas o unidades administrativas del sujeto </a:t>
            </a:r>
            <a:r>
              <a:rPr lang="es-MX" dirty="0" smtClean="0"/>
              <a:t>obligado (art. 61)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romanUcPeriod"/>
            </a:pPr>
            <a:r>
              <a:rPr lang="es-MX" dirty="0" smtClean="0"/>
              <a:t>De oficio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II. Por </a:t>
            </a:r>
            <a:r>
              <a:rPr lang="es-MX" dirty="0"/>
              <a:t>la recepción de una solicitud de acceso a la información</a:t>
            </a:r>
            <a:r>
              <a:rPr lang="es-MX" dirty="0" smtClean="0"/>
              <a:t>;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III. Por respuesta del Instituto, con motivo de:</a:t>
            </a:r>
          </a:p>
          <a:p>
            <a:pPr marL="457200" indent="-457200">
              <a:buAutoNum type="alphaLcParenR"/>
            </a:pPr>
            <a:r>
              <a:rPr lang="es-MX" dirty="0" smtClean="0"/>
              <a:t>Una </a:t>
            </a:r>
            <a:r>
              <a:rPr lang="es-MX" dirty="0"/>
              <a:t>revisión de clasificación; </a:t>
            </a:r>
            <a:r>
              <a:rPr lang="es-MX" dirty="0" smtClean="0"/>
              <a:t>o</a:t>
            </a:r>
          </a:p>
          <a:p>
            <a:pPr marL="457200" indent="-457200">
              <a:buAutoNum type="alphaLcParenR"/>
            </a:pPr>
            <a:r>
              <a:rPr lang="es-MX" dirty="0" smtClean="0"/>
              <a:t>Un </a:t>
            </a:r>
            <a:r>
              <a:rPr lang="es-MX" dirty="0"/>
              <a:t>recurso de revisión</a:t>
            </a:r>
            <a:r>
              <a:rPr lang="es-MX" dirty="0" smtClean="0"/>
              <a:t>;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IV. Por generarse versiones públicas para dar cumplimiento a las obligaciones de transparencia previstas en esta Ley</a:t>
            </a:r>
            <a:r>
              <a:rPr lang="es-MX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65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r>
              <a:rPr lang="es-MX" sz="3000" b="1" dirty="0" smtClean="0"/>
              <a:t>I. Modificación de la clasificación de oficio</a:t>
            </a:r>
            <a:endParaRPr lang="es-MX" sz="3000" b="1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MX" sz="4200" dirty="0" smtClean="0"/>
              <a:t>Revisiones de la clasificación al menos una vez al año con el objeto de: </a:t>
            </a:r>
          </a:p>
          <a:p>
            <a:pPr marL="0" indent="0">
              <a:buNone/>
            </a:pPr>
            <a:endParaRPr lang="es-MX" sz="5100" dirty="0" smtClean="0"/>
          </a:p>
          <a:p>
            <a:r>
              <a:rPr lang="es-MX" sz="3800" dirty="0"/>
              <a:t>Clasificar aquella información que se genere u obtenga durante el periodo entre la revisión anterior y la que se realiza; </a:t>
            </a:r>
          </a:p>
          <a:p>
            <a:endParaRPr lang="es-MX" sz="3800" dirty="0"/>
          </a:p>
          <a:p>
            <a:r>
              <a:rPr lang="es-MX" sz="3800" dirty="0" smtClean="0"/>
              <a:t>Revisar </a:t>
            </a:r>
            <a:r>
              <a:rPr lang="es-MX" sz="3800" dirty="0"/>
              <a:t>el vencimiento de los periodos de reserva de la información protegida con esta modalidad y, en su caso, ampliarlo de acuerdo a esta ley o clasificar como de libre acceso </a:t>
            </a:r>
            <a:endParaRPr lang="es-MX" sz="3800" dirty="0" smtClean="0"/>
          </a:p>
          <a:p>
            <a:endParaRPr lang="es-MX" sz="3800" dirty="0"/>
          </a:p>
          <a:p>
            <a:r>
              <a:rPr lang="es-MX" sz="3800" dirty="0" smtClean="0"/>
              <a:t>Revisar </a:t>
            </a:r>
            <a:r>
              <a:rPr lang="es-MX" sz="3800" dirty="0"/>
              <a:t>y actualizar los registros que administre; </a:t>
            </a:r>
          </a:p>
          <a:p>
            <a:endParaRPr lang="es-MX" sz="3800" dirty="0"/>
          </a:p>
          <a:p>
            <a:pPr marL="0" indent="0">
              <a:buNone/>
            </a:pPr>
            <a:r>
              <a:rPr lang="es-MX" sz="4200" dirty="0" smtClean="0"/>
              <a:t>La </a:t>
            </a:r>
            <a:r>
              <a:rPr lang="es-MX" sz="4200" dirty="0"/>
              <a:t>revisión deberá realizarse en un periodo no mayor a treinta días naturales, contados a partir de su inicio; </a:t>
            </a:r>
          </a:p>
          <a:p>
            <a:endParaRPr lang="es-MX" sz="4200" dirty="0"/>
          </a:p>
          <a:p>
            <a:pPr marL="0" indent="0">
              <a:buNone/>
            </a:pPr>
            <a:r>
              <a:rPr lang="es-MX" sz="4200" dirty="0" smtClean="0"/>
              <a:t>Del </a:t>
            </a:r>
            <a:r>
              <a:rPr lang="es-MX" sz="4200" dirty="0"/>
              <a:t>proceso de revisión se deberá elaborar un informe detallado, que se publicará como información fundamental del sujeto obligado, dentro de los diez días naturales siguientes a la terminación de dicho </a:t>
            </a:r>
            <a:r>
              <a:rPr lang="es-MX" sz="4200" dirty="0" smtClean="0"/>
              <a:t>proceso</a:t>
            </a:r>
            <a:r>
              <a:rPr lang="es-MX" sz="4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18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Autofit/>
          </a:bodyPr>
          <a:lstStyle/>
          <a:p>
            <a:r>
              <a:rPr lang="es-MX" sz="3000" b="1" dirty="0" smtClean="0"/>
              <a:t>II</a:t>
            </a:r>
            <a:r>
              <a:rPr lang="es-MX" sz="3000" b="1" dirty="0"/>
              <a:t>. Modificación de la clasificación </a:t>
            </a:r>
            <a:r>
              <a:rPr lang="es-MX" sz="3000" b="1" dirty="0" smtClean="0"/>
              <a:t>derivado </a:t>
            </a:r>
            <a:r>
              <a:rPr lang="es-MX" sz="3000" b="1" dirty="0"/>
              <a:t>de una solicitud de acceso a la información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_tradnl" dirty="0" smtClean="0"/>
              <a:t>El </a:t>
            </a:r>
            <a:r>
              <a:rPr lang="es-ES_tradnl" dirty="0"/>
              <a:t>área correspondiente deberá remitir la solicitud, así como un escrito en el que</a:t>
            </a:r>
            <a:r>
              <a:rPr lang="es-ES_tradnl" b="1" dirty="0"/>
              <a:t> funde y motive</a:t>
            </a:r>
            <a:r>
              <a:rPr lang="es-ES_tradnl" dirty="0"/>
              <a:t> la clasificación al Comité de </a:t>
            </a:r>
            <a:r>
              <a:rPr lang="es-ES_tradnl" dirty="0" smtClean="0"/>
              <a:t>Transparencia.</a:t>
            </a:r>
          </a:p>
          <a:p>
            <a:pPr marL="0" indent="0" algn="just">
              <a:buNone/>
            </a:pPr>
            <a:endParaRPr lang="es-ES_tradnl" dirty="0" smtClean="0"/>
          </a:p>
          <a:p>
            <a:pPr marL="0" indent="0" algn="just">
              <a:buNone/>
            </a:pPr>
            <a:r>
              <a:rPr lang="es-MX" dirty="0"/>
              <a:t>El Comité de Transparencia podrá tener acceso a la información que esté en poder del área correspondiente, de la cual se haya solicitado su </a:t>
            </a:r>
            <a:r>
              <a:rPr lang="es-MX" dirty="0" smtClean="0"/>
              <a:t>clasificación</a:t>
            </a:r>
            <a:endParaRPr lang="es-MX" dirty="0"/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dirty="0"/>
              <a:t>respuesta del Comité de Transparencia será notificada al interesado dentro del plazo de respuesta a la </a:t>
            </a:r>
            <a:r>
              <a:rPr lang="es-MX" dirty="0" smtClean="0"/>
              <a:t>solicitud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118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Autofit/>
          </a:bodyPr>
          <a:lstStyle/>
          <a:p>
            <a:r>
              <a:rPr lang="es-MX" sz="3000" b="1" dirty="0" smtClean="0"/>
              <a:t>III. a) </a:t>
            </a:r>
            <a:r>
              <a:rPr lang="es-MX" sz="3000" b="1" dirty="0"/>
              <a:t>Modificación de la clasificación derivado </a:t>
            </a:r>
            <a:r>
              <a:rPr lang="es-MX" sz="3000" b="1" dirty="0" smtClean="0"/>
              <a:t>de la revisión de clasificación por el O.G.</a:t>
            </a:r>
            <a:endParaRPr lang="es-MX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15405"/>
            <a:ext cx="8229600" cy="42379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El Instituto puede realizar visitas e inspecciones a los sujetos obligados para constatar y revisar el cumplimiento de </a:t>
            </a:r>
            <a:r>
              <a:rPr lang="es-MX" dirty="0" smtClean="0"/>
              <a:t>la ley, </a:t>
            </a:r>
            <a:r>
              <a:rPr lang="es-MX" dirty="0"/>
              <a:t>en cualquier tiempo, previo aviso de cuando menos setenta y dos horas a los sujetos </a:t>
            </a:r>
            <a:r>
              <a:rPr lang="es-MX" dirty="0" smtClean="0"/>
              <a:t>obligados.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Las </a:t>
            </a:r>
            <a:r>
              <a:rPr lang="es-MX" dirty="0"/>
              <a:t>visitas e inspecciones deben autorizarse por el Consejo y realizarse por personal del Instituto facultado para </a:t>
            </a:r>
            <a:r>
              <a:rPr lang="es-MX" dirty="0" smtClean="0"/>
              <a:t>ello</a:t>
            </a:r>
            <a:r>
              <a:rPr lang="es-MX" dirty="0"/>
              <a:t>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316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r>
              <a:rPr lang="es-MX" sz="3000" b="1" dirty="0"/>
              <a:t>III</a:t>
            </a:r>
            <a:r>
              <a:rPr lang="es-MX" sz="3000" b="1" dirty="0" smtClean="0"/>
              <a:t>. b) </a:t>
            </a:r>
            <a:r>
              <a:rPr lang="es-MX" sz="3000" b="1" dirty="0"/>
              <a:t>Modificación de la clasificación derivado </a:t>
            </a:r>
            <a:r>
              <a:rPr lang="es-MX" sz="3000" b="1" dirty="0" smtClean="0"/>
              <a:t>de un recurso de revisión</a:t>
            </a:r>
            <a:endParaRPr lang="es-MX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44005"/>
            <a:ext cx="8229600" cy="3561259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El Instituto debe notificar la respuesta definitiva derivada de un recurso de revisión que origina la modificación de clasificación, dentro de los tres días hábiles siguientes a su emisión; </a:t>
            </a:r>
            <a:r>
              <a:rPr lang="es-MX" dirty="0" smtClean="0"/>
              <a:t>y el </a:t>
            </a:r>
            <a:r>
              <a:rPr lang="es-MX" dirty="0"/>
              <a:t>sujeto obligado tiene un plazo de cinco días hábiles para acatar la respuesta definitiva </a:t>
            </a:r>
            <a:r>
              <a:rPr lang="es-MX" dirty="0" smtClean="0"/>
              <a:t>y </a:t>
            </a:r>
            <a:r>
              <a:rPr lang="es-MX" dirty="0"/>
              <a:t>notificar </a:t>
            </a:r>
            <a:r>
              <a:rPr lang="es-MX" dirty="0" smtClean="0"/>
              <a:t>al </a:t>
            </a:r>
            <a:r>
              <a:rPr lang="es-MX" dirty="0"/>
              <a:t>Instituto </a:t>
            </a:r>
            <a:r>
              <a:rPr lang="es-MX" dirty="0" smtClean="0"/>
              <a:t>su </a:t>
            </a:r>
            <a:r>
              <a:rPr lang="es-MX" dirty="0"/>
              <a:t>cumplimiento.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3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MX" dirty="0" smtClean="0"/>
              <a:t>Clasificación de la información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997953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925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Información que deben contener las actas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25000" lnSpcReduction="20000"/>
          </a:bodyPr>
          <a:lstStyle/>
          <a:p>
            <a:pPr marL="1371600" indent="-1371600">
              <a:buFont typeface="+mj-lt"/>
              <a:buAutoNum type="romanUcPeriod"/>
            </a:pPr>
            <a:r>
              <a:rPr lang="es-MX" sz="9600" dirty="0" smtClean="0"/>
              <a:t>El </a:t>
            </a:r>
            <a:r>
              <a:rPr lang="es-MX" sz="9600" dirty="0"/>
              <a:t>nombre del Sujeto Obligado;</a:t>
            </a:r>
          </a:p>
          <a:p>
            <a:pPr marL="1371600" indent="-1371600">
              <a:buFont typeface="+mj-lt"/>
              <a:buAutoNum type="romanUcPeriod"/>
            </a:pPr>
            <a:r>
              <a:rPr lang="es-MX" sz="9600" dirty="0" smtClean="0"/>
              <a:t>El </a:t>
            </a:r>
            <a:r>
              <a:rPr lang="es-MX" sz="9600" dirty="0"/>
              <a:t>área generadora de la información y/o de quien la tenga en </a:t>
            </a:r>
            <a:r>
              <a:rPr lang="es-MX" sz="9600" dirty="0" smtClean="0"/>
              <a:t>su poder</a:t>
            </a:r>
            <a:r>
              <a:rPr lang="es-MX" sz="9600" dirty="0"/>
              <a:t>;</a:t>
            </a:r>
          </a:p>
          <a:p>
            <a:pPr marL="1371600" indent="-1371600">
              <a:buFont typeface="+mj-lt"/>
              <a:buAutoNum type="romanUcPeriod"/>
            </a:pPr>
            <a:r>
              <a:rPr lang="es-MX" sz="9600" dirty="0" smtClean="0"/>
              <a:t>La </a:t>
            </a:r>
            <a:r>
              <a:rPr lang="es-MX" sz="9600" dirty="0"/>
              <a:t>fecha del acta y/o acuerdo;</a:t>
            </a:r>
          </a:p>
          <a:p>
            <a:pPr marL="1371600" indent="-1371600">
              <a:buFont typeface="+mj-lt"/>
              <a:buAutoNum type="romanUcPeriod"/>
            </a:pPr>
            <a:r>
              <a:rPr lang="es-MX" sz="9600" dirty="0" smtClean="0"/>
              <a:t>El </a:t>
            </a:r>
            <a:r>
              <a:rPr lang="es-MX" sz="9600" dirty="0"/>
              <a:t>fundamento normativo aplicable y la motivación;</a:t>
            </a:r>
          </a:p>
          <a:p>
            <a:pPr marL="1371600" indent="-1371600">
              <a:buFont typeface="+mj-lt"/>
              <a:buAutoNum type="romanUcPeriod"/>
            </a:pPr>
            <a:r>
              <a:rPr lang="es-MX" sz="9600" dirty="0" smtClean="0"/>
              <a:t>El </a:t>
            </a:r>
            <a:r>
              <a:rPr lang="es-MX" sz="9600" dirty="0"/>
              <a:t>carácter de reservada y/o confidencial, indicando, en su caso, </a:t>
            </a:r>
            <a:r>
              <a:rPr lang="es-MX" sz="9600" dirty="0" smtClean="0"/>
              <a:t>las partes </a:t>
            </a:r>
            <a:r>
              <a:rPr lang="es-MX" sz="9600" dirty="0"/>
              <a:t>o páginas del documento en el que consten;</a:t>
            </a:r>
          </a:p>
          <a:p>
            <a:pPr marL="1371600" indent="-1371600">
              <a:buFont typeface="+mj-lt"/>
              <a:buAutoNum type="romanUcPeriod"/>
            </a:pPr>
            <a:r>
              <a:rPr lang="es-MX" sz="9600" dirty="0" smtClean="0"/>
              <a:t>La </a:t>
            </a:r>
            <a:r>
              <a:rPr lang="es-MX" sz="9600" dirty="0"/>
              <a:t>precisión del plazo de reserva, así como su fecha de </a:t>
            </a:r>
            <a:r>
              <a:rPr lang="es-MX" sz="9600" dirty="0" smtClean="0"/>
              <a:t>inicio, debiendo </a:t>
            </a:r>
            <a:r>
              <a:rPr lang="es-MX" sz="9600" dirty="0"/>
              <a:t>motivar el mismo; y</a:t>
            </a:r>
          </a:p>
          <a:p>
            <a:pPr marL="1371600" indent="-1371600">
              <a:buFont typeface="+mj-lt"/>
              <a:buAutoNum type="romanUcPeriod"/>
            </a:pPr>
            <a:r>
              <a:rPr lang="es-MX" sz="9600" dirty="0" smtClean="0"/>
              <a:t>La </a:t>
            </a:r>
            <a:r>
              <a:rPr lang="es-MX" sz="9600" dirty="0"/>
              <a:t>firma de los miembros del Comité.</a:t>
            </a:r>
          </a:p>
          <a:p>
            <a:pPr marL="0" indent="0">
              <a:buNone/>
            </a:pPr>
            <a:endParaRPr lang="es-MX" dirty="0"/>
          </a:p>
          <a:p>
            <a:pPr marL="0" indent="0" algn="r">
              <a:buNone/>
            </a:pPr>
            <a:endParaRPr lang="es-MX" sz="6400" dirty="0" smtClean="0"/>
          </a:p>
          <a:p>
            <a:pPr marL="0" indent="0" algn="r">
              <a:buNone/>
            </a:pPr>
            <a:r>
              <a:rPr lang="es-MX" sz="6400" dirty="0" smtClean="0"/>
              <a:t>*art. 12 fracción II del Reglamento de la Ley, y </a:t>
            </a:r>
            <a:br>
              <a:rPr lang="es-MX" sz="6400" dirty="0" smtClean="0"/>
            </a:br>
            <a:r>
              <a:rPr lang="es-MX" sz="6400" dirty="0" smtClean="0"/>
              <a:t>Quincuagésimo </a:t>
            </a:r>
            <a:r>
              <a:rPr lang="es-MX" sz="6400" dirty="0"/>
              <a:t>de los Lineamientos Generales para la </a:t>
            </a:r>
            <a:r>
              <a:rPr lang="es-MX" sz="6400" dirty="0" smtClean="0"/>
              <a:t/>
            </a:r>
            <a:br>
              <a:rPr lang="es-MX" sz="6400" dirty="0" smtClean="0"/>
            </a:br>
            <a:r>
              <a:rPr lang="es-MX" sz="6400" dirty="0" smtClean="0"/>
              <a:t>Protección </a:t>
            </a:r>
            <a:r>
              <a:rPr lang="es-MX" sz="6400" dirty="0"/>
              <a:t>de la Información Confidencial y </a:t>
            </a:r>
            <a:r>
              <a:rPr lang="es-MX" sz="6400" dirty="0" smtClean="0"/>
              <a:t>Reservada.</a:t>
            </a:r>
            <a:br>
              <a:rPr lang="es-MX" sz="6400" dirty="0" smtClean="0"/>
            </a:br>
            <a:r>
              <a:rPr lang="es-MX" sz="6400" dirty="0" smtClean="0"/>
              <a:t>Décimo segundo de los Lineamientos Generales en Materia de </a:t>
            </a:r>
            <a:br>
              <a:rPr lang="es-MX" sz="6400" dirty="0" smtClean="0"/>
            </a:br>
            <a:r>
              <a:rPr lang="es-MX" sz="6400" dirty="0" smtClean="0"/>
              <a:t>Clasificación de Información.</a:t>
            </a:r>
            <a:endParaRPr lang="es-MX" sz="6400" dirty="0"/>
          </a:p>
        </p:txBody>
      </p:sp>
    </p:spTree>
    <p:extLst>
      <p:ext uri="{BB962C8B-B14F-4D97-AF65-F5344CB8AC3E}">
        <p14:creationId xmlns:p14="http://schemas.microsoft.com/office/powerpoint/2010/main" val="17671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Nuevas obligaciones </a:t>
            </a:r>
            <a:br>
              <a:rPr lang="es-MX" dirty="0" smtClean="0"/>
            </a:br>
            <a:r>
              <a:rPr lang="es-MX" sz="3100" dirty="0" smtClean="0"/>
              <a:t>[</a:t>
            </a:r>
            <a:r>
              <a:rPr lang="es-MX" sz="3100" dirty="0"/>
              <a:t>Art. 102 </a:t>
            </a:r>
            <a:r>
              <a:rPr lang="es-MX" sz="3100" dirty="0" smtClean="0"/>
              <a:t>LGTAIPG]</a:t>
            </a:r>
            <a:endParaRPr lang="es-MX" sz="3100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b="1" dirty="0" smtClean="0"/>
              <a:t>Cada área </a:t>
            </a:r>
            <a:r>
              <a:rPr lang="es-MX" sz="2400" dirty="0" smtClean="0"/>
              <a:t>del sujeto obligado elaborará un índice de los expedientes clasificados como reservados que indique:</a:t>
            </a:r>
          </a:p>
          <a:p>
            <a:r>
              <a:rPr lang="es-MX" sz="1800" dirty="0" smtClean="0"/>
              <a:t>Área </a:t>
            </a:r>
            <a:r>
              <a:rPr lang="es-MX" sz="1800" dirty="0"/>
              <a:t>que generó la información, </a:t>
            </a:r>
            <a:endParaRPr lang="es-MX" sz="1800" dirty="0" smtClean="0"/>
          </a:p>
          <a:p>
            <a:r>
              <a:rPr lang="es-MX" sz="1800" dirty="0" smtClean="0"/>
              <a:t>Nombre </a:t>
            </a:r>
            <a:r>
              <a:rPr lang="es-MX" sz="1800" dirty="0"/>
              <a:t>del Documento, </a:t>
            </a:r>
            <a:endParaRPr lang="es-MX" sz="1800" dirty="0" smtClean="0"/>
          </a:p>
          <a:p>
            <a:r>
              <a:rPr lang="es-MX" sz="1800" dirty="0" smtClean="0"/>
              <a:t>Si </a:t>
            </a:r>
            <a:r>
              <a:rPr lang="es-MX" sz="1800" dirty="0"/>
              <a:t>se trata de una reserva completa o </a:t>
            </a:r>
            <a:r>
              <a:rPr lang="es-MX" sz="1800" dirty="0" smtClean="0"/>
              <a:t>parcial</a:t>
            </a:r>
          </a:p>
          <a:p>
            <a:r>
              <a:rPr lang="es-MX" sz="1800" dirty="0" smtClean="0"/>
              <a:t>Fecha de inicio </a:t>
            </a:r>
            <a:r>
              <a:rPr lang="es-MX" sz="1800" dirty="0"/>
              <a:t>y </a:t>
            </a:r>
            <a:r>
              <a:rPr lang="es-MX" sz="1800" dirty="0" smtClean="0"/>
              <a:t>fin de </a:t>
            </a:r>
            <a:r>
              <a:rPr lang="es-MX" sz="1800" dirty="0"/>
              <a:t>la </a:t>
            </a:r>
            <a:r>
              <a:rPr lang="es-MX" sz="1800" dirty="0" smtClean="0"/>
              <a:t>reserva</a:t>
            </a:r>
          </a:p>
          <a:p>
            <a:r>
              <a:rPr lang="es-MX" sz="1800" dirty="0" smtClean="0"/>
              <a:t>Se </a:t>
            </a:r>
            <a:r>
              <a:rPr lang="es-MX" sz="1800" dirty="0"/>
              <a:t>trata de una reserva completa o parcial, </a:t>
            </a:r>
            <a:endParaRPr lang="es-MX" sz="1800" dirty="0" smtClean="0"/>
          </a:p>
          <a:p>
            <a:r>
              <a:rPr lang="es-MX" sz="1800" dirty="0" smtClean="0"/>
              <a:t>La </a:t>
            </a:r>
            <a:r>
              <a:rPr lang="es-MX" sz="1800" dirty="0"/>
              <a:t>fecha en que inicia y finaliza la reserva, </a:t>
            </a:r>
            <a:endParaRPr lang="es-MX" sz="1800" dirty="0" smtClean="0"/>
          </a:p>
          <a:p>
            <a:r>
              <a:rPr lang="es-MX" sz="1800" dirty="0" smtClean="0"/>
              <a:t>Su </a:t>
            </a:r>
            <a:r>
              <a:rPr lang="es-MX" sz="1800" dirty="0"/>
              <a:t>justificación, </a:t>
            </a:r>
            <a:endParaRPr lang="es-MX" sz="1800" dirty="0" smtClean="0"/>
          </a:p>
          <a:p>
            <a:r>
              <a:rPr lang="es-MX" sz="1800" dirty="0" smtClean="0"/>
              <a:t>El </a:t>
            </a:r>
            <a:r>
              <a:rPr lang="es-MX" sz="1800" dirty="0"/>
              <a:t>plazo de reserva y, </a:t>
            </a:r>
            <a:endParaRPr lang="es-MX" sz="1800" dirty="0" smtClean="0"/>
          </a:p>
          <a:p>
            <a:r>
              <a:rPr lang="es-MX" sz="1800" dirty="0" smtClean="0"/>
              <a:t>En </a:t>
            </a:r>
            <a:r>
              <a:rPr lang="es-MX" sz="1800" dirty="0"/>
              <a:t>su caso, las partes del Documento que se reservan y si se encuentra en prórroga. </a:t>
            </a: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r>
              <a:rPr lang="es-MX" sz="2400" dirty="0" smtClean="0"/>
              <a:t>Deberá actualizarse </a:t>
            </a:r>
            <a:r>
              <a:rPr lang="es-MX" sz="2400" u="sng" dirty="0" smtClean="0"/>
              <a:t>semestralmente </a:t>
            </a:r>
            <a:r>
              <a:rPr lang="es-MX" sz="2400" dirty="0" smtClean="0"/>
              <a:t>y publicarse en </a:t>
            </a:r>
            <a:r>
              <a:rPr lang="es-MX" sz="2400" u="sng" dirty="0" smtClean="0"/>
              <a:t>formatos abiertos</a:t>
            </a:r>
          </a:p>
        </p:txBody>
      </p:sp>
    </p:spTree>
    <p:extLst>
      <p:ext uri="{BB962C8B-B14F-4D97-AF65-F5344CB8AC3E}">
        <p14:creationId xmlns:p14="http://schemas.microsoft.com/office/powerpoint/2010/main" val="21025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s-MX" dirty="0" smtClean="0"/>
              <a:t>Negación de la información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sz="4200" dirty="0" smtClean="0"/>
              <a:t>Prueba de daño:</a:t>
            </a:r>
            <a:r>
              <a:rPr lang="es-MX" sz="4200" dirty="0"/>
              <a:t> </a:t>
            </a:r>
            <a:r>
              <a:rPr lang="es-MX" sz="4200" dirty="0" smtClean="0"/>
              <a:t>	</a:t>
            </a:r>
          </a:p>
          <a:p>
            <a:pPr marL="0" indent="0">
              <a:buNone/>
            </a:pPr>
            <a:r>
              <a:rPr lang="es-MX" sz="4200" dirty="0"/>
              <a:t>	</a:t>
            </a:r>
            <a:r>
              <a:rPr lang="es-MX" sz="4200" dirty="0" smtClean="0"/>
              <a:t>		El comité de Transparencia debe acreditar que la reserva de la información en el caso concreto cumple con los supuestos:</a:t>
            </a:r>
          </a:p>
          <a:p>
            <a:pPr marL="0" indent="0">
              <a:buNone/>
            </a:pPr>
            <a:endParaRPr lang="es-MX" sz="4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s-MX" dirty="0"/>
              <a:t>I.  La información solicitada se encuentra prevista en alguna de las hipótesis de reserva que establece la ley;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dirty="0"/>
              <a:t>II. La divulgación de dicha información atente efectivamente el interés público protegido por la ley, representando un riesgo real, demostrable e identificable de perjuicio significativo al interés público o a la seguridad estatal;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dirty="0"/>
              <a:t>III. El daño o el riesgo de perjuicio que se produciría con la revelación de la información supera el interés público general de conocer la información de referencia; 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dirty="0"/>
              <a:t>IV. La limitación se adecua al principio de proporcionalidad y representa el medio menos restrictivo disponible para evitar el perjuicio.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71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Nuevas obligaciones [art. 18]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_tradnl" dirty="0"/>
              <a:t>Siempre que se deniegue una información clasificada como reservada, los sujetos obligados deberán expedir una versión pública, en la que se supriman los datos reservados o confidenciales, y se señalen los fundamentos y motivaciones de esta restricción informativa, justificada en los términos de este artículo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61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Errores comunes de los S.O. en sus actas de clasificación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Caso 1: Actas fundamentadas en leyes derogadas con las cuales se niega la información a los solicitantes.</a:t>
            </a:r>
          </a:p>
          <a:p>
            <a:r>
              <a:rPr lang="es-MX" dirty="0" smtClean="0"/>
              <a:t>Caso 2: actas que reservan la información por un plazo mayor al establecido en la ley</a:t>
            </a:r>
          </a:p>
          <a:p>
            <a:r>
              <a:rPr lang="es-MX" dirty="0" smtClean="0"/>
              <a:t>Caso 3: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992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066800"/>
          </a:xfrm>
        </p:spPr>
        <p:txBody>
          <a:bodyPr>
            <a:normAutofit/>
          </a:bodyPr>
          <a:lstStyle/>
          <a:p>
            <a:r>
              <a:rPr lang="es-MX" dirty="0" smtClean="0"/>
              <a:t>Resultado </a:t>
            </a:r>
            <a:r>
              <a:rPr lang="es-MX" smtClean="0"/>
              <a:t>de los </a:t>
            </a:r>
            <a:r>
              <a:rPr lang="es-MX" dirty="0" smtClean="0"/>
              <a:t>casos trabajados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6786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Segunda parte: Información confidencial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MX" dirty="0" smtClean="0"/>
              <a:t>Es </a:t>
            </a:r>
            <a:r>
              <a:rPr lang="es-MX" dirty="0"/>
              <a:t>información pública protegida, intransferible e indelegable, relativa a los </a:t>
            </a:r>
            <a:r>
              <a:rPr lang="es-MX" dirty="0" smtClean="0"/>
              <a:t>particulares </a:t>
            </a:r>
          </a:p>
          <a:p>
            <a:pPr marL="109728" indent="0" algn="r">
              <a:buNone/>
            </a:pPr>
            <a:r>
              <a:rPr lang="es-MX" sz="2000" dirty="0" smtClean="0"/>
              <a:t>(Art</a:t>
            </a:r>
            <a:r>
              <a:rPr lang="es-MX" sz="2000" dirty="0"/>
              <a:t>. 3 fracción II, inciso </a:t>
            </a:r>
            <a:r>
              <a:rPr lang="es-MX" sz="2000" dirty="0" smtClean="0"/>
              <a:t>a. Cuadragésimo octavo de los Lineamientos Generales en materia de Clasificación de </a:t>
            </a:r>
            <a:r>
              <a:rPr lang="es-MX" sz="2000" dirty="0" err="1" smtClean="0"/>
              <a:t>Info</a:t>
            </a:r>
            <a:r>
              <a:rPr lang="es-MX" sz="2000" dirty="0" smtClean="0"/>
              <a:t>. </a:t>
            </a:r>
            <a:r>
              <a:rPr lang="es-MX" sz="2000" dirty="0" err="1" smtClean="0"/>
              <a:t>Púb</a:t>
            </a:r>
            <a:r>
              <a:rPr lang="es-MX" sz="2000" dirty="0" smtClean="0"/>
              <a:t>.)</a:t>
            </a:r>
            <a:endParaRPr lang="es-MX" sz="2000" dirty="0"/>
          </a:p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endParaRPr lang="es-MX" dirty="0" smtClean="0"/>
          </a:p>
          <a:p>
            <a:pPr marL="109728" indent="0" algn="ctr">
              <a:buNone/>
            </a:pPr>
            <a:r>
              <a:rPr lang="es-MX" sz="3200" dirty="0" smtClean="0"/>
              <a:t>¿Como determinamos si la información que manejamos es confidencial?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6325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/>
              <a:t>b) Procedimiento de protección de información </a:t>
            </a:r>
            <a:r>
              <a:rPr lang="es-MX" sz="3200" dirty="0" smtClean="0"/>
              <a:t>confidencial</a:t>
            </a:r>
            <a:endParaRPr lang="es-MX" sz="32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247346460"/>
              </p:ext>
            </p:extLst>
          </p:nvPr>
        </p:nvGraphicFramePr>
        <p:xfrm>
          <a:off x="1619672" y="2492896"/>
          <a:ext cx="604867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776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5" r="12432" b="16667"/>
          <a:stretch/>
        </p:blipFill>
        <p:spPr bwMode="auto">
          <a:xfrm>
            <a:off x="0" y="1170384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3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88678648"/>
              </p:ext>
            </p:extLst>
          </p:nvPr>
        </p:nvGraphicFramePr>
        <p:xfrm>
          <a:off x="3275856" y="928670"/>
          <a:ext cx="636824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683568" y="1484784"/>
            <a:ext cx="273630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cap="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ea typeface="+mn-ea"/>
              </a:rPr>
              <a:t>Solicitud de protección 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395288" y="3429000"/>
            <a:ext cx="3276600" cy="677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000" b="1" dirty="0">
                <a:solidFill>
                  <a:schemeClr val="accent5">
                    <a:lumMod val="75000"/>
                  </a:schemeClr>
                </a:solidFill>
                <a:ea typeface="+mn-ea"/>
              </a:rPr>
              <a:t> </a:t>
            </a:r>
            <a:endParaRPr lang="es-ES" sz="2000" b="1" dirty="0">
              <a:solidFill>
                <a:schemeClr val="accent5">
                  <a:lumMod val="75000"/>
                </a:schemeClr>
              </a:solidFill>
              <a:latin typeface="Century Gothic" pitchFamily="34" charset="0"/>
              <a:ea typeface="+mn-ea"/>
            </a:endParaRPr>
          </a:p>
          <a:p>
            <a:pPr algn="ctr" eaLnBrk="1" hangingPunct="1">
              <a:defRPr/>
            </a:pPr>
            <a:r>
              <a:rPr lang="es-ES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</a:rPr>
              <a:t>Contenido de la solicitud</a:t>
            </a:r>
            <a:endParaRPr lang="es-ES" u="sng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792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546936"/>
              </p:ext>
            </p:extLst>
          </p:nvPr>
        </p:nvGraphicFramePr>
        <p:xfrm>
          <a:off x="539552" y="2564904"/>
          <a:ext cx="7931224" cy="3648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/>
          <a:lstStyle/>
          <a:p>
            <a:pPr algn="ctr"/>
            <a:r>
              <a:rPr lang="es-MX" dirty="0" smtClean="0"/>
              <a:t>Información pública protegida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35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5750726" y="807095"/>
            <a:ext cx="3250429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cap="all" dirty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ea typeface="+mn-ea"/>
              </a:rPr>
              <a:t>procedimiento</a:t>
            </a:r>
          </a:p>
        </p:txBody>
      </p:sp>
      <p:sp>
        <p:nvSpPr>
          <p:cNvPr id="34819" name="18 CuadroTexto"/>
          <p:cNvSpPr txBox="1">
            <a:spLocks noChangeArrowheads="1"/>
          </p:cNvSpPr>
          <p:nvPr/>
        </p:nvSpPr>
        <p:spPr bwMode="auto">
          <a:xfrm>
            <a:off x="1116013" y="981075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accent2"/>
                </a:solidFill>
                <a:latin typeface="Calibri" pitchFamily="34" charset="0"/>
                <a:ea typeface="+mn-ea"/>
              </a:rPr>
              <a:t>Presenta su solicitud ante el responsable</a:t>
            </a:r>
          </a:p>
        </p:txBody>
      </p:sp>
      <p:sp>
        <p:nvSpPr>
          <p:cNvPr id="26627" name="14 CuadroTexto"/>
          <p:cNvSpPr txBox="1">
            <a:spLocks noChangeArrowheads="1"/>
          </p:cNvSpPr>
          <p:nvPr/>
        </p:nvSpPr>
        <p:spPr bwMode="auto">
          <a:xfrm>
            <a:off x="1116013" y="2349500"/>
            <a:ext cx="24288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s-MX" sz="1600" b="1">
                <a:solidFill>
                  <a:srgbClr val="31859C"/>
                </a:solidFill>
                <a:latin typeface="Calibri" pitchFamily="34" charset="0"/>
              </a:rPr>
              <a:t>03 días </a:t>
            </a:r>
            <a:r>
              <a:rPr lang="es-MX" sz="1600" b="1">
                <a:solidFill>
                  <a:srgbClr val="7F7F7F"/>
                </a:solidFill>
                <a:latin typeface="Calibri" pitchFamily="34" charset="0"/>
              </a:rPr>
              <a:t>para admitir notificar la determinación</a:t>
            </a:r>
          </a:p>
          <a:p>
            <a:pPr algn="ctr" eaLnBrk="1" hangingPunct="1"/>
            <a:r>
              <a:rPr lang="es-MX" sz="1200" b="1" i="1">
                <a:solidFill>
                  <a:srgbClr val="7F7F7F"/>
                </a:solidFill>
                <a:latin typeface="Calibri" pitchFamily="34" charset="0"/>
              </a:rPr>
              <a:t>(contados a partir del mismo día en que se recibió la solicitud)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211960" y="2492896"/>
            <a:ext cx="1500198" cy="58477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SÍ</a:t>
            </a:r>
            <a:r>
              <a:rPr lang="es-MX" sz="1600" dirty="0">
                <a:latin typeface="+mn-lt"/>
                <a:ea typeface="+mn-ea"/>
              </a:rPr>
              <a:t> es procedente</a:t>
            </a:r>
          </a:p>
        </p:txBody>
      </p:sp>
      <p:sp>
        <p:nvSpPr>
          <p:cNvPr id="26629" name="17 CuadroTexto"/>
          <p:cNvSpPr txBox="1">
            <a:spLocks noChangeArrowheads="1"/>
          </p:cNvSpPr>
          <p:nvPr/>
        </p:nvSpPr>
        <p:spPr bwMode="auto">
          <a:xfrm>
            <a:off x="5651500" y="2060575"/>
            <a:ext cx="30749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es-ES" sz="1600" b="1">
                <a:solidFill>
                  <a:srgbClr val="7F7F7F"/>
                </a:solidFill>
              </a:rPr>
              <a:t>Resolver y notificar al solicitante, dentro de los </a:t>
            </a:r>
            <a:r>
              <a:rPr lang="es-ES" sz="1600" b="1">
                <a:solidFill>
                  <a:srgbClr val="31859C"/>
                </a:solidFill>
              </a:rPr>
              <a:t>10 diez días hábiles</a:t>
            </a:r>
            <a:r>
              <a:rPr lang="es-ES" sz="1600" b="1">
                <a:solidFill>
                  <a:srgbClr val="7F7F7F"/>
                </a:solidFill>
              </a:rPr>
              <a:t> siguientes</a:t>
            </a:r>
          </a:p>
          <a:p>
            <a:pPr eaLnBrk="1" hangingPunct="1"/>
            <a:r>
              <a:rPr lang="es-ES" sz="1600" b="1">
                <a:solidFill>
                  <a:srgbClr val="7F7F7F"/>
                </a:solidFill>
              </a:rPr>
              <a:t>a la admisión de la solicitud correspondiente</a:t>
            </a:r>
            <a:endParaRPr lang="es-MX" sz="1600" b="1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6630" name="23 CuadroTexto"/>
          <p:cNvSpPr txBox="1">
            <a:spLocks noChangeArrowheads="1"/>
          </p:cNvSpPr>
          <p:nvPr/>
        </p:nvSpPr>
        <p:spPr bwMode="auto">
          <a:xfrm>
            <a:off x="6156325" y="3789363"/>
            <a:ext cx="2643188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I. </a:t>
            </a:r>
            <a:r>
              <a:rPr lang="es-ES" sz="1200" b="1">
                <a:solidFill>
                  <a:srgbClr val="31859C"/>
                </a:solidFill>
                <a:latin typeface="Century Gothic" pitchFamily="34" charset="0"/>
              </a:rPr>
              <a:t>Nombre</a:t>
            </a:r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 del sujeto obligado correspondiente;</a:t>
            </a:r>
          </a:p>
          <a:p>
            <a:pPr algn="just" eaLnBrk="1" hangingPunct="1"/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II. </a:t>
            </a:r>
            <a:r>
              <a:rPr lang="es-ES" sz="1200" b="1">
                <a:solidFill>
                  <a:srgbClr val="31859C"/>
                </a:solidFill>
                <a:latin typeface="Century Gothic" pitchFamily="34" charset="0"/>
              </a:rPr>
              <a:t>Número de expediente </a:t>
            </a:r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de la solicitud;</a:t>
            </a:r>
          </a:p>
          <a:p>
            <a:pPr algn="just" eaLnBrk="1" hangingPunct="1"/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III. </a:t>
            </a:r>
            <a:r>
              <a:rPr lang="es-ES" sz="1200" b="1">
                <a:solidFill>
                  <a:srgbClr val="31859C"/>
                </a:solidFill>
                <a:latin typeface="Century Gothic" pitchFamily="34" charset="0"/>
              </a:rPr>
              <a:t>Datos </a:t>
            </a:r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de la solicitud;</a:t>
            </a:r>
          </a:p>
          <a:p>
            <a:pPr algn="just" eaLnBrk="1" hangingPunct="1"/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IV.</a:t>
            </a:r>
            <a:r>
              <a:rPr lang="es-ES" sz="1200" b="1">
                <a:solidFill>
                  <a:srgbClr val="31859C"/>
                </a:solidFill>
                <a:latin typeface="Century Gothic" pitchFamily="34" charset="0"/>
              </a:rPr>
              <a:t>Motivación</a:t>
            </a:r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 y </a:t>
            </a:r>
            <a:r>
              <a:rPr lang="es-ES" sz="1200" b="1">
                <a:solidFill>
                  <a:srgbClr val="31859C"/>
                </a:solidFill>
                <a:latin typeface="Century Gothic" pitchFamily="34" charset="0"/>
              </a:rPr>
              <a:t>fundamentación</a:t>
            </a:r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 sobre el sentido de la resolución;</a:t>
            </a:r>
          </a:p>
          <a:p>
            <a:pPr algn="just" eaLnBrk="1" hangingPunct="1"/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V. </a:t>
            </a:r>
            <a:r>
              <a:rPr lang="es-ES" sz="1200" b="1">
                <a:solidFill>
                  <a:srgbClr val="31859C"/>
                </a:solidFill>
                <a:latin typeface="Century Gothic" pitchFamily="34" charset="0"/>
              </a:rPr>
              <a:t>Puntos resolutivos </a:t>
            </a:r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sobre la procedencia de la solicitud, y</a:t>
            </a:r>
          </a:p>
          <a:p>
            <a:pPr algn="just" eaLnBrk="1" hangingPunct="1"/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VI. </a:t>
            </a:r>
            <a:r>
              <a:rPr lang="es-ES" sz="1200" b="1">
                <a:solidFill>
                  <a:srgbClr val="31859C"/>
                </a:solidFill>
                <a:latin typeface="Century Gothic" pitchFamily="34" charset="0"/>
              </a:rPr>
              <a:t>Lugar, fecha, nombre y firma </a:t>
            </a:r>
            <a:r>
              <a:rPr lang="es-ES" sz="1200" b="1">
                <a:solidFill>
                  <a:srgbClr val="7F7F7F"/>
                </a:solidFill>
                <a:latin typeface="Century Gothic" pitchFamily="34" charset="0"/>
              </a:rPr>
              <a:t>de quien resuelve</a:t>
            </a:r>
            <a:r>
              <a:rPr lang="es-ES" sz="1600" b="1">
                <a:latin typeface="Century Gothic" pitchFamily="34" charset="0"/>
              </a:rPr>
              <a:t>.</a:t>
            </a:r>
            <a:endParaRPr lang="es-MX" sz="1600" b="1">
              <a:latin typeface="Century Gothic" pitchFamily="34" charset="0"/>
            </a:endParaRPr>
          </a:p>
        </p:txBody>
      </p:sp>
      <p:sp>
        <p:nvSpPr>
          <p:cNvPr id="31" name="30 Flecha derecha"/>
          <p:cNvSpPr/>
          <p:nvPr/>
        </p:nvSpPr>
        <p:spPr>
          <a:xfrm rot="5400000">
            <a:off x="2052638" y="1843088"/>
            <a:ext cx="500062" cy="214312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429256" y="2591095"/>
            <a:ext cx="64294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 </a:t>
            </a:r>
            <a:endParaRPr lang="es-MX" dirty="0">
              <a:latin typeface="+mn-lt"/>
              <a:ea typeface="+mn-ea"/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539552" y="5445224"/>
            <a:ext cx="3094452" cy="1123712"/>
          </a:xfrm>
          <a:prstGeom prst="round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es-MX" sz="1000" dirty="0">
                <a:solidFill>
                  <a:schemeClr val="accent1">
                    <a:lumMod val="75000"/>
                  </a:schemeClr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  <a:latin typeface="Century Gothic" pitchFamily="34" charset="0"/>
                <a:ea typeface="+mn-ea"/>
              </a:rPr>
              <a:t>Requerimiento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ea typeface="+mn-ea"/>
              </a:rPr>
              <a:t>El sujeto obligado puede en cualquier tiempo, hasta antes de emitir su resolución, solicitar a las autoridades o particulares los informes y aclaraciones necesarias para corroborar la veracidad de lo dicho por el solicitante.</a:t>
            </a:r>
            <a:endParaRPr lang="es-MX" sz="1000" b="1" dirty="0">
              <a:solidFill>
                <a:schemeClr val="accent1">
                  <a:lumMod val="75000"/>
                </a:schemeClr>
              </a:solidFill>
              <a:effectLst>
                <a:glow rad="228600">
                  <a:srgbClr val="FFFF00">
                    <a:alpha val="40000"/>
                  </a:srgbClr>
                </a:glow>
              </a:effectLst>
              <a:latin typeface="Century Gothic" pitchFamily="34" charset="0"/>
              <a:ea typeface="+mn-ea"/>
            </a:endParaRPr>
          </a:p>
        </p:txBody>
      </p:sp>
      <p:sp>
        <p:nvSpPr>
          <p:cNvPr id="22" name="21 Flecha derecha"/>
          <p:cNvSpPr/>
          <p:nvPr/>
        </p:nvSpPr>
        <p:spPr>
          <a:xfrm>
            <a:off x="3563938" y="2708275"/>
            <a:ext cx="654050" cy="23495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23 Flecha derecha"/>
          <p:cNvSpPr/>
          <p:nvPr/>
        </p:nvSpPr>
        <p:spPr>
          <a:xfrm rot="5400000">
            <a:off x="7237413" y="3284538"/>
            <a:ext cx="500062" cy="214312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6637" name="Imagen 8" descr="spc3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644900"/>
            <a:ext cx="230505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36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ángulo 3"/>
          <p:cNvSpPr>
            <a:spLocks noChangeArrowheads="1"/>
          </p:cNvSpPr>
          <p:nvPr/>
        </p:nvSpPr>
        <p:spPr bwMode="auto">
          <a:xfrm>
            <a:off x="395288" y="764704"/>
            <a:ext cx="518477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MX" dirty="0" smtClean="0">
                <a:solidFill>
                  <a:srgbClr val="7F7F7F"/>
                </a:solidFill>
                <a:latin typeface="Tahoma" pitchFamily="34" charset="0"/>
              </a:rPr>
              <a:t>El </a:t>
            </a:r>
            <a:r>
              <a:rPr lang="es-MX" sz="2400" b="1" dirty="0">
                <a:solidFill>
                  <a:srgbClr val="7F7F7F"/>
                </a:solidFill>
                <a:latin typeface="Tahoma" pitchFamily="34" charset="0"/>
              </a:rPr>
              <a:t>R</a:t>
            </a:r>
            <a:r>
              <a:rPr lang="es-MX" sz="2400" b="1" dirty="0" smtClean="0">
                <a:solidFill>
                  <a:srgbClr val="7F7F7F"/>
                </a:solidFill>
                <a:latin typeface="Tahoma" pitchFamily="34" charset="0"/>
              </a:rPr>
              <a:t>ecurso de Protección de Datos Personales </a:t>
            </a:r>
            <a:r>
              <a:rPr lang="es-MX" dirty="0">
                <a:solidFill>
                  <a:srgbClr val="7F7F7F"/>
                </a:solidFill>
                <a:latin typeface="Tahoma" pitchFamily="34" charset="0"/>
              </a:rPr>
              <a:t>procede cuando </a:t>
            </a:r>
            <a:r>
              <a:rPr lang="es-MX" dirty="0" smtClean="0">
                <a:solidFill>
                  <a:srgbClr val="7F7F7F"/>
                </a:solidFill>
                <a:latin typeface="Tahoma" pitchFamily="34" charset="0"/>
              </a:rPr>
              <a:t>el S.O. declare </a:t>
            </a:r>
            <a:r>
              <a:rPr lang="es-MX" dirty="0">
                <a:solidFill>
                  <a:srgbClr val="31859C"/>
                </a:solidFill>
                <a:latin typeface="Tahoma" pitchFamily="34" charset="0"/>
              </a:rPr>
              <a:t>parcialmente procedente o improcedente</a:t>
            </a:r>
            <a:r>
              <a:rPr lang="es-MX" dirty="0">
                <a:solidFill>
                  <a:srgbClr val="7F7F7F"/>
                </a:solidFill>
                <a:latin typeface="Tahoma" pitchFamily="34" charset="0"/>
              </a:rPr>
              <a:t> la solicitud de protección de información confidencial.</a:t>
            </a:r>
            <a:endParaRPr lang="es-MX" dirty="0">
              <a:solidFill>
                <a:srgbClr val="7F7F7F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861718" y="2826062"/>
            <a:ext cx="6282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+mn-ea"/>
              </a:rPr>
              <a:t>         S.O.    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+mn-ea"/>
              </a:rPr>
              <a:t>                        </a:t>
            </a:r>
            <a:r>
              <a:rPr lang="es-MX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+mn-ea"/>
              </a:rPr>
              <a:t>copia del expediente </a:t>
            </a:r>
            <a:endParaRPr lang="es-MX" dirty="0">
              <a:latin typeface="Tahoma" panose="020B0604030504040204" pitchFamily="34" charset="0"/>
              <a:ea typeface="+mn-ea"/>
            </a:endParaRPr>
          </a:p>
          <a:p>
            <a:pPr algn="just">
              <a:defRPr/>
            </a:pPr>
            <a:r>
              <a:rPr lang="es-MX" dirty="0">
                <a:latin typeface="Tahoma" panose="020B0604030504040204" pitchFamily="34" charset="0"/>
                <a:ea typeface="+mn-ea"/>
              </a:rPr>
              <a:t>                                            </a:t>
            </a: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+mn-ea"/>
              </a:rPr>
              <a:t>notificar de ello al </a:t>
            </a:r>
            <a:r>
              <a:rPr lang="es-MX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+mn-ea"/>
              </a:rPr>
              <a:t>solicitante</a:t>
            </a:r>
            <a:endParaRPr lang="es-MX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28676" name="Rectángulo 6"/>
          <p:cNvSpPr>
            <a:spLocks noChangeArrowheads="1"/>
          </p:cNvSpPr>
          <p:nvPr/>
        </p:nvSpPr>
        <p:spPr bwMode="auto">
          <a:xfrm>
            <a:off x="4716016" y="3060700"/>
            <a:ext cx="908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31859C"/>
                </a:solidFill>
                <a:latin typeface="Calibri" pitchFamily="34" charset="0"/>
              </a:rPr>
              <a:t>03 días 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4716065" y="2420888"/>
            <a:ext cx="100806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  <a:ea typeface="+mn-ea"/>
              </a:rPr>
              <a:t>ITEI</a:t>
            </a:r>
          </a:p>
        </p:txBody>
      </p:sp>
      <p:pic>
        <p:nvPicPr>
          <p:cNvPr id="286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943475"/>
            <a:ext cx="21431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lecha izquierda, derecha y arriba 9"/>
          <p:cNvSpPr/>
          <p:nvPr/>
        </p:nvSpPr>
        <p:spPr>
          <a:xfrm>
            <a:off x="4572000" y="2816547"/>
            <a:ext cx="1223963" cy="252413"/>
          </a:xfrm>
          <a:prstGeom prst="leftRight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1" name="CuadroTexto 2"/>
          <p:cNvSpPr txBox="1">
            <a:spLocks noChangeArrowheads="1"/>
          </p:cNvSpPr>
          <p:nvPr/>
        </p:nvSpPr>
        <p:spPr bwMode="auto">
          <a:xfrm>
            <a:off x="900113" y="3429000"/>
            <a:ext cx="1961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s-MX" sz="1800" b="1" dirty="0" smtClean="0">
                <a:solidFill>
                  <a:srgbClr val="7F7F7F"/>
                </a:solidFill>
              </a:rPr>
              <a:t>RESOLUCIÓN</a:t>
            </a:r>
            <a:endParaRPr lang="es-MX" sz="1800" b="1" dirty="0"/>
          </a:p>
        </p:txBody>
      </p:sp>
      <p:sp>
        <p:nvSpPr>
          <p:cNvPr id="12" name="CuadroTexto 5"/>
          <p:cNvSpPr txBox="1">
            <a:spLocks noChangeArrowheads="1"/>
          </p:cNvSpPr>
          <p:nvPr/>
        </p:nvSpPr>
        <p:spPr bwMode="auto">
          <a:xfrm>
            <a:off x="396713" y="4077072"/>
            <a:ext cx="2663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s-MX" sz="1800" dirty="0">
                <a:solidFill>
                  <a:srgbClr val="31859C"/>
                </a:solidFill>
              </a:rPr>
              <a:t>Análisis</a:t>
            </a:r>
            <a:r>
              <a:rPr lang="es-MX" sz="1800" dirty="0">
                <a:solidFill>
                  <a:srgbClr val="7F7F7F"/>
                </a:solidFill>
              </a:rPr>
              <a:t> de la solicitud</a:t>
            </a:r>
          </a:p>
        </p:txBody>
      </p:sp>
      <p:sp>
        <p:nvSpPr>
          <p:cNvPr id="13" name="CuadroTexto 6"/>
          <p:cNvSpPr txBox="1">
            <a:spLocks noChangeArrowheads="1"/>
          </p:cNvSpPr>
          <p:nvPr/>
        </p:nvSpPr>
        <p:spPr bwMode="auto">
          <a:xfrm>
            <a:off x="394866" y="4797152"/>
            <a:ext cx="2520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/>
            <a:r>
              <a:rPr lang="es-MX" sz="1800" dirty="0">
                <a:solidFill>
                  <a:srgbClr val="31859C"/>
                </a:solidFill>
              </a:rPr>
              <a:t>15 días </a:t>
            </a:r>
            <a:r>
              <a:rPr lang="es-MX" sz="1800" dirty="0">
                <a:solidFill>
                  <a:srgbClr val="7F7F7F"/>
                </a:solidFill>
              </a:rPr>
              <a:t>después de recibido el expediente.</a:t>
            </a:r>
          </a:p>
        </p:txBody>
      </p:sp>
      <p:sp>
        <p:nvSpPr>
          <p:cNvPr id="14" name="CuadroTexto 8"/>
          <p:cNvSpPr txBox="1">
            <a:spLocks noChangeArrowheads="1"/>
          </p:cNvSpPr>
          <p:nvPr/>
        </p:nvSpPr>
        <p:spPr bwMode="auto">
          <a:xfrm>
            <a:off x="3600350" y="4797153"/>
            <a:ext cx="25193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/>
            <a:r>
              <a:rPr lang="es-MX" sz="1800" dirty="0">
                <a:solidFill>
                  <a:srgbClr val="31859C"/>
                </a:solidFill>
              </a:rPr>
              <a:t>10 días </a:t>
            </a:r>
            <a:r>
              <a:rPr lang="es-MX" sz="1800" dirty="0">
                <a:solidFill>
                  <a:srgbClr val="7F7F7F"/>
                </a:solidFill>
              </a:rPr>
              <a:t>de prórroga, fundando y motivando.</a:t>
            </a:r>
          </a:p>
        </p:txBody>
      </p:sp>
      <p:sp>
        <p:nvSpPr>
          <p:cNvPr id="15" name="CuadroTexto 9"/>
          <p:cNvSpPr txBox="1">
            <a:spLocks noChangeArrowheads="1"/>
          </p:cNvSpPr>
          <p:nvPr/>
        </p:nvSpPr>
        <p:spPr bwMode="auto">
          <a:xfrm>
            <a:off x="1259632" y="5934670"/>
            <a:ext cx="39359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s-MX" sz="1800" dirty="0">
                <a:solidFill>
                  <a:srgbClr val="31859C"/>
                </a:solidFill>
              </a:rPr>
              <a:t>La declaración del </a:t>
            </a:r>
            <a:r>
              <a:rPr lang="es-MX" sz="1800" dirty="0" smtClean="0">
                <a:solidFill>
                  <a:srgbClr val="31859C"/>
                </a:solidFill>
              </a:rPr>
              <a:t>ITEI: </a:t>
            </a:r>
            <a:endParaRPr lang="es-MX" sz="1800" dirty="0" smtClean="0">
              <a:solidFill>
                <a:srgbClr val="7F7F7F"/>
              </a:solidFill>
            </a:endParaRPr>
          </a:p>
          <a:p>
            <a:pPr algn="ctr"/>
            <a:r>
              <a:rPr lang="es-MX" sz="1800" dirty="0" smtClean="0">
                <a:solidFill>
                  <a:srgbClr val="7F7F7F"/>
                </a:solidFill>
              </a:rPr>
              <a:t>confirma </a:t>
            </a:r>
            <a:r>
              <a:rPr lang="es-MX" sz="1800" dirty="0">
                <a:solidFill>
                  <a:srgbClr val="7F7F7F"/>
                </a:solidFill>
              </a:rPr>
              <a:t>o </a:t>
            </a:r>
            <a:r>
              <a:rPr lang="es-MX" sz="1800" dirty="0" smtClean="0">
                <a:solidFill>
                  <a:srgbClr val="7F7F7F"/>
                </a:solidFill>
              </a:rPr>
              <a:t>revoca </a:t>
            </a:r>
            <a:r>
              <a:rPr lang="es-MX" sz="1800" dirty="0">
                <a:solidFill>
                  <a:srgbClr val="7F7F7F"/>
                </a:solidFill>
              </a:rPr>
              <a:t>la respuesta del </a:t>
            </a:r>
            <a:r>
              <a:rPr lang="es-MX" sz="1800" dirty="0">
                <a:solidFill>
                  <a:srgbClr val="31859C"/>
                </a:solidFill>
              </a:rPr>
              <a:t>S.O.</a:t>
            </a:r>
          </a:p>
        </p:txBody>
      </p:sp>
      <p:sp>
        <p:nvSpPr>
          <p:cNvPr id="16" name="30 Flecha derecha"/>
          <p:cNvSpPr/>
          <p:nvPr/>
        </p:nvSpPr>
        <p:spPr>
          <a:xfrm rot="5400000">
            <a:off x="1517149" y="3888321"/>
            <a:ext cx="345819" cy="147258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30 Flecha derecha"/>
          <p:cNvSpPr/>
          <p:nvPr/>
        </p:nvSpPr>
        <p:spPr>
          <a:xfrm rot="5400000">
            <a:off x="1501271" y="4566764"/>
            <a:ext cx="345819" cy="147258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30 Flecha derecha"/>
          <p:cNvSpPr/>
          <p:nvPr/>
        </p:nvSpPr>
        <p:spPr>
          <a:xfrm rot="152063">
            <a:off x="3062919" y="5046580"/>
            <a:ext cx="345819" cy="147258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1 Igual que"/>
          <p:cNvSpPr/>
          <p:nvPr/>
        </p:nvSpPr>
        <p:spPr>
          <a:xfrm>
            <a:off x="2861718" y="5661248"/>
            <a:ext cx="738632" cy="216024"/>
          </a:xfrm>
          <a:prstGeom prst="mathEqual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5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/>
          </a:bodyPr>
          <a:lstStyle/>
          <a:p>
            <a:r>
              <a:rPr lang="es-MX" sz="3200" dirty="0" smtClean="0"/>
              <a:t>Transferencia de información confidencial sin consentimiento del titular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es-MX" dirty="0" smtClean="0"/>
              <a:t>Se encuentra en registros públicos</a:t>
            </a:r>
          </a:p>
          <a:p>
            <a:pPr marL="624078" indent="-514350">
              <a:buAutoNum type="arabicPeriod"/>
            </a:pPr>
            <a:r>
              <a:rPr lang="es-MX" dirty="0" smtClean="0"/>
              <a:t>Esté sujeta a orden judicial</a:t>
            </a:r>
          </a:p>
          <a:p>
            <a:pPr marL="624078" indent="-514350">
              <a:buAutoNum type="arabicPeriod"/>
            </a:pPr>
            <a:r>
              <a:rPr lang="es-MX" dirty="0" smtClean="0"/>
              <a:t>Cuente con consentimiento expreso de NO confidencialidad</a:t>
            </a:r>
          </a:p>
          <a:p>
            <a:pPr marL="624078" indent="-514350">
              <a:buAutoNum type="arabicPeriod"/>
            </a:pPr>
            <a:r>
              <a:rPr lang="es-MX" dirty="0" smtClean="0"/>
              <a:t>La necesaria para fines estadísticos</a:t>
            </a:r>
          </a:p>
          <a:p>
            <a:pPr marL="624078" indent="-514350">
              <a:buAutoNum type="arabicPeriod"/>
            </a:pPr>
            <a:r>
              <a:rPr lang="es-MX" dirty="0" smtClean="0"/>
              <a:t>Para prevención, diagnostico o atención médica</a:t>
            </a:r>
          </a:p>
          <a:p>
            <a:pPr marL="624078" indent="-514350">
              <a:buAutoNum type="arabicPeriod"/>
            </a:pPr>
            <a:r>
              <a:rPr lang="es-MX" dirty="0" smtClean="0"/>
              <a:t>Entre autoridades para el ejercicio de sus atribuciones</a:t>
            </a:r>
          </a:p>
          <a:p>
            <a:pPr marL="624078" indent="-514350">
              <a:buAutoNum type="arabicPeriod"/>
            </a:pPr>
            <a:r>
              <a:rPr lang="es-MX" dirty="0"/>
              <a:t>Entre </a:t>
            </a:r>
            <a:r>
              <a:rPr lang="es-MX" dirty="0" smtClean="0"/>
              <a:t>autoridades y terceros  para fines públicos específicos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6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85696"/>
          </a:xfrm>
        </p:spPr>
        <p:txBody>
          <a:bodyPr vert="horz">
            <a:normAutofit lnSpcReduction="10000"/>
          </a:bodyPr>
          <a:lstStyle/>
          <a:p>
            <a:pPr marL="624078" indent="-514350">
              <a:buFont typeface="+mj-lt"/>
              <a:buAutoNum type="arabicPeriod" startAt="8"/>
            </a:pPr>
            <a:r>
              <a:rPr lang="es-MX" dirty="0" smtClean="0"/>
              <a:t>La </a:t>
            </a:r>
            <a:r>
              <a:rPr lang="es-MX" dirty="0"/>
              <a:t>relacionada a estímulos, apoyos, subsidios y recursos públicos.</a:t>
            </a:r>
          </a:p>
          <a:p>
            <a:pPr marL="624078" indent="-514350">
              <a:buAutoNum type="arabicPeriod" startAt="8"/>
            </a:pPr>
            <a:r>
              <a:rPr lang="es-MX" dirty="0" smtClean="0"/>
              <a:t>La </a:t>
            </a:r>
            <a:r>
              <a:rPr lang="es-MX" dirty="0"/>
              <a:t>necesaria para otorgamiento de concesiones, autorizaciones, licencias o permisos.</a:t>
            </a:r>
          </a:p>
          <a:p>
            <a:pPr marL="624078" indent="-514350">
              <a:buAutoNum type="arabicPeriod" startAt="8"/>
            </a:pPr>
            <a:r>
              <a:rPr lang="es-MX" i="1" dirty="0" smtClean="0"/>
              <a:t>Versiones </a:t>
            </a:r>
            <a:r>
              <a:rPr lang="es-MX" i="1" dirty="0"/>
              <a:t>publicas de declaraciones patrimoniales.</a:t>
            </a:r>
          </a:p>
          <a:p>
            <a:pPr marL="624078" indent="-514350">
              <a:buAutoNum type="arabicPeriod" startAt="8"/>
            </a:pPr>
            <a:r>
              <a:rPr lang="es-MX" i="1" dirty="0" smtClean="0"/>
              <a:t>La </a:t>
            </a:r>
            <a:r>
              <a:rPr lang="es-MX" i="1" dirty="0"/>
              <a:t>necesaria por razones de seguridad y </a:t>
            </a:r>
            <a:r>
              <a:rPr lang="es-MX" i="1" dirty="0" smtClean="0"/>
              <a:t>salubridad </a:t>
            </a:r>
            <a:r>
              <a:rPr lang="es-MX" dirty="0" smtClean="0"/>
              <a:t>[prueba de interés público]</a:t>
            </a:r>
            <a:endParaRPr lang="es-MX" dirty="0"/>
          </a:p>
          <a:p>
            <a:pPr marL="624078" indent="-514350">
              <a:buAutoNum type="arabicPeriod" startAt="8"/>
            </a:pPr>
            <a:r>
              <a:rPr lang="es-MX" dirty="0" smtClean="0"/>
              <a:t>Tenga </a:t>
            </a:r>
            <a:r>
              <a:rPr lang="es-MX" dirty="0"/>
              <a:t>carácter de no confidencial por disposición legal expresa.</a:t>
            </a:r>
          </a:p>
        </p:txBody>
      </p:sp>
    </p:spTree>
    <p:extLst>
      <p:ext uri="{BB962C8B-B14F-4D97-AF65-F5344CB8AC3E}">
        <p14:creationId xmlns:p14="http://schemas.microsoft.com/office/powerpoint/2010/main" val="22100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es-MX" dirty="0" smtClean="0"/>
              <a:t>Prueba de interés público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r>
              <a:rPr lang="es-MX" dirty="0"/>
              <a:t>	</a:t>
            </a:r>
            <a:r>
              <a:rPr lang="es-MX" dirty="0" smtClean="0"/>
              <a:t>	</a:t>
            </a:r>
            <a:r>
              <a:rPr lang="es-MX" sz="2400" dirty="0" smtClean="0"/>
              <a:t>Es un </a:t>
            </a:r>
            <a:r>
              <a:rPr lang="es-MX" sz="2400" dirty="0"/>
              <a:t>ejercicio de ponderación,  tendiente a acreditar que el beneficio que reporta dar a conocer la información confidencial pedida o solicitada es mayor que el daño que su divulgación genera en los derechos de las </a:t>
            </a:r>
            <a:r>
              <a:rPr lang="es-MX" sz="2400" dirty="0" smtClean="0"/>
              <a:t>personas.</a:t>
            </a:r>
            <a:endParaRPr lang="es-MX" sz="2400" dirty="0"/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153618039"/>
              </p:ext>
            </p:extLst>
          </p:nvPr>
        </p:nvGraphicFramePr>
        <p:xfrm>
          <a:off x="1043608" y="3385840"/>
          <a:ext cx="6840760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63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345418977"/>
              </p:ext>
            </p:extLst>
          </p:nvPr>
        </p:nvGraphicFramePr>
        <p:xfrm>
          <a:off x="1214414" y="1268760"/>
          <a:ext cx="7429552" cy="5366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2" name="5 CuadroTexto"/>
          <p:cNvSpPr txBox="1">
            <a:spLocks noChangeArrowheads="1"/>
          </p:cNvSpPr>
          <p:nvPr/>
        </p:nvSpPr>
        <p:spPr bwMode="auto">
          <a:xfrm rot="-5400000">
            <a:off x="-431800" y="5019675"/>
            <a:ext cx="220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s-MX" sz="2800" b="1">
                <a:solidFill>
                  <a:srgbClr val="31859C"/>
                </a:solidFill>
                <a:latin typeface="Century Gothic" pitchFamily="34" charset="0"/>
              </a:rPr>
              <a:t>Sanciones</a:t>
            </a:r>
            <a:endParaRPr lang="es-MX" b="1"/>
          </a:p>
        </p:txBody>
      </p:sp>
      <p:sp>
        <p:nvSpPr>
          <p:cNvPr id="30723" name="4 CuadroTexto"/>
          <p:cNvSpPr txBox="1">
            <a:spLocks noChangeArrowheads="1"/>
          </p:cNvSpPr>
          <p:nvPr/>
        </p:nvSpPr>
        <p:spPr bwMode="auto">
          <a:xfrm>
            <a:off x="2555875" y="549275"/>
            <a:ext cx="4486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s-MX" b="1">
                <a:solidFill>
                  <a:srgbClr val="31859C"/>
                </a:solidFill>
                <a:latin typeface="Century Gothic" pitchFamily="34" charset="0"/>
              </a:rPr>
              <a:t> </a:t>
            </a:r>
            <a:r>
              <a:rPr lang="es-MX" sz="3200" b="1">
                <a:solidFill>
                  <a:srgbClr val="31859C"/>
                </a:solidFill>
                <a:latin typeface="Century Gothic" pitchFamily="34" charset="0"/>
              </a:rPr>
              <a:t>Infracciones</a:t>
            </a:r>
            <a:endParaRPr lang="es-MX" b="1"/>
          </a:p>
        </p:txBody>
      </p:sp>
      <p:sp>
        <p:nvSpPr>
          <p:cNvPr id="30727" name="8 Rectángulo"/>
          <p:cNvSpPr>
            <a:spLocks noChangeArrowheads="1"/>
          </p:cNvSpPr>
          <p:nvPr/>
        </p:nvSpPr>
        <p:spPr bwMode="auto">
          <a:xfrm>
            <a:off x="6372225" y="2349500"/>
            <a:ext cx="2087563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s-ES" sz="2000" b="1">
                <a:latin typeface="Calibri" pitchFamily="34" charset="0"/>
              </a:rPr>
              <a:t>Provocar una vulneración de seguridad a las bases de datos bajo su custodia.</a:t>
            </a:r>
          </a:p>
        </p:txBody>
      </p:sp>
      <p:sp>
        <p:nvSpPr>
          <p:cNvPr id="30728" name="Rectangle 1"/>
          <p:cNvSpPr>
            <a:spLocks noChangeArrowheads="1"/>
          </p:cNvSpPr>
          <p:nvPr/>
        </p:nvSpPr>
        <p:spPr bwMode="auto">
          <a:xfrm>
            <a:off x="6372225" y="5041900"/>
            <a:ext cx="2357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es-ES" sz="2000" dirty="0">
                <a:solidFill>
                  <a:schemeClr val="accent1"/>
                </a:solidFill>
              </a:rPr>
              <a:t>3 meses a 3 años de prisión.</a:t>
            </a:r>
          </a:p>
        </p:txBody>
      </p:sp>
      <p:sp>
        <p:nvSpPr>
          <p:cNvPr id="30729" name="Rectángulo 5"/>
          <p:cNvSpPr>
            <a:spLocks noChangeArrowheads="1"/>
          </p:cNvSpPr>
          <p:nvPr/>
        </p:nvSpPr>
        <p:spPr bwMode="auto">
          <a:xfrm>
            <a:off x="3711575" y="1785938"/>
            <a:ext cx="230346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s-ES" sz="1400" b="1">
                <a:latin typeface="Century Gothic" pitchFamily="34" charset="0"/>
              </a:rPr>
              <a:t>No resolver en tiempo las solicitudes de acceso, rectificación, cancelación y oposición.</a:t>
            </a:r>
            <a:endParaRPr lang="es-MX" sz="1400" b="1">
              <a:latin typeface="Century Gothic" pitchFamily="34" charset="0"/>
            </a:endParaRPr>
          </a:p>
        </p:txBody>
      </p:sp>
      <p:sp>
        <p:nvSpPr>
          <p:cNvPr id="30730" name="Rectángulo 10"/>
          <p:cNvSpPr>
            <a:spLocks noChangeArrowheads="1"/>
          </p:cNvSpPr>
          <p:nvPr/>
        </p:nvSpPr>
        <p:spPr bwMode="auto">
          <a:xfrm>
            <a:off x="1260475" y="1892300"/>
            <a:ext cx="219868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s-MX" sz="1400" b="1">
                <a:latin typeface="Century Gothic" pitchFamily="34" charset="0"/>
              </a:rPr>
              <a:t>La difusión o publicación sin la autorización, será considerado como hecho ilícito, por lo que los que la realicen podrán ser sujetos de responsabilidad civil.</a:t>
            </a:r>
          </a:p>
        </p:txBody>
      </p:sp>
    </p:spTree>
    <p:extLst>
      <p:ext uri="{BB962C8B-B14F-4D97-AF65-F5344CB8AC3E}">
        <p14:creationId xmlns:p14="http://schemas.microsoft.com/office/powerpoint/2010/main" val="29004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066800"/>
          </a:xfrm>
        </p:spPr>
        <p:txBody>
          <a:bodyPr/>
          <a:lstStyle/>
          <a:p>
            <a:pPr algn="ctr"/>
            <a:r>
              <a:rPr lang="es-MX" dirty="0" smtClean="0"/>
              <a:t>¡Gracias por su atención!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011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Primera parte</a:t>
            </a:r>
            <a:r>
              <a:rPr lang="es-MX" dirty="0"/>
              <a:t>: Información </a:t>
            </a:r>
            <a:r>
              <a:rPr lang="es-MX" dirty="0" smtClean="0"/>
              <a:t>Reservada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¿Qué información es reservada?</a:t>
            </a:r>
          </a:p>
          <a:p>
            <a:pPr marL="514350" indent="-514350">
              <a:buAutoNum type="arabicPeriod"/>
            </a:pPr>
            <a:r>
              <a:rPr lang="es-MX" dirty="0" smtClean="0"/>
              <a:t>¿Cuál es el proceso para clasificar la información?</a:t>
            </a:r>
          </a:p>
          <a:p>
            <a:pPr marL="514350" indent="-514350">
              <a:buAutoNum type="arabicPeriod"/>
            </a:pPr>
            <a:r>
              <a:rPr lang="es-MX" dirty="0" smtClean="0"/>
              <a:t>¿Qué es la prueba de daño?</a:t>
            </a:r>
          </a:p>
          <a:p>
            <a:pPr marL="514350" indent="-514350">
              <a:buAutoNum type="arabicPeriod"/>
            </a:pPr>
            <a:r>
              <a:rPr lang="es-MX" dirty="0" smtClean="0"/>
              <a:t>¿Cuáles son los periodos de reserva y extinción?</a:t>
            </a:r>
          </a:p>
          <a:p>
            <a:pPr marL="514350" indent="-514350">
              <a:buAutoNum type="arabicPeriod"/>
            </a:pPr>
            <a:r>
              <a:rPr lang="es-MX" dirty="0" smtClean="0"/>
              <a:t>¿Cuáles son los retos a los que nos enfrentamos?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76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3818"/>
            <a:ext cx="8229600" cy="868958"/>
          </a:xfrm>
        </p:spPr>
        <p:txBody>
          <a:bodyPr/>
          <a:lstStyle/>
          <a:p>
            <a:r>
              <a:rPr lang="es-MX" dirty="0" smtClean="0"/>
              <a:t>Responsables y encargados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Responsable: 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			Es </a:t>
            </a:r>
            <a:r>
              <a:rPr lang="es-MX" dirty="0"/>
              <a:t>el servidor público de la unidad </a:t>
            </a:r>
            <a:r>
              <a:rPr lang="es-MX" dirty="0" smtClean="0"/>
              <a:t>administrativa, </a:t>
            </a:r>
            <a:r>
              <a:rPr lang="es-MX" dirty="0"/>
              <a:t>designado por el </a:t>
            </a:r>
            <a:r>
              <a:rPr lang="es-MX" dirty="0" smtClean="0"/>
              <a:t>titular del </a:t>
            </a:r>
            <a:r>
              <a:rPr lang="es-MX" dirty="0"/>
              <a:t>ente público, que decide sobre el tratamiento de datos personales, así como </a:t>
            </a:r>
            <a:r>
              <a:rPr lang="es-MX" dirty="0" smtClean="0"/>
              <a:t>el contenido </a:t>
            </a:r>
            <a:r>
              <a:rPr lang="es-MX" dirty="0"/>
              <a:t>y finalidad de los sistemas de información confidencial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Encargado: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		Son </a:t>
            </a:r>
            <a:r>
              <a:rPr lang="es-MX" dirty="0"/>
              <a:t>los servidores públicos que en ejercicio de sus </a:t>
            </a:r>
            <a:r>
              <a:rPr lang="es-MX" dirty="0" smtClean="0"/>
              <a:t>atribuciones realicen </a:t>
            </a:r>
            <a:r>
              <a:rPr lang="es-MX" dirty="0"/>
              <a:t>tratamiento de datos personales de forma cotidiana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 algn="r">
              <a:buNone/>
            </a:pPr>
            <a:r>
              <a:rPr lang="es-MX" sz="2100" dirty="0" smtClean="0"/>
              <a:t>*Quincuagésimo </a:t>
            </a:r>
            <a:r>
              <a:rPr lang="es-MX" sz="2100" dirty="0"/>
              <a:t>de los </a:t>
            </a:r>
            <a:r>
              <a:rPr lang="es-MX" sz="2100" dirty="0" smtClean="0"/>
              <a:t>Lineamientos Generales para la </a:t>
            </a:r>
            <a:br>
              <a:rPr lang="es-MX" sz="2100" dirty="0" smtClean="0"/>
            </a:br>
            <a:r>
              <a:rPr lang="es-MX" sz="2100" dirty="0" smtClean="0"/>
              <a:t>Protección de la Información</a:t>
            </a:r>
            <a:r>
              <a:rPr lang="es-MX" sz="2100" dirty="0"/>
              <a:t> </a:t>
            </a:r>
            <a:r>
              <a:rPr lang="es-MX" sz="2100" dirty="0" smtClean="0"/>
              <a:t>Confidencial </a:t>
            </a:r>
            <a:r>
              <a:rPr lang="es-MX" sz="2100" dirty="0"/>
              <a:t>y</a:t>
            </a:r>
            <a:r>
              <a:rPr lang="es-MX" sz="2100" dirty="0" smtClean="0"/>
              <a:t> Reservada</a:t>
            </a:r>
          </a:p>
        </p:txBody>
      </p:sp>
    </p:spTree>
    <p:extLst>
      <p:ext uri="{BB962C8B-B14F-4D97-AF65-F5344CB8AC3E}">
        <p14:creationId xmlns:p14="http://schemas.microsoft.com/office/powerpoint/2010/main" val="35509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Información reservada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Adquiere ese carácter aquella información que al revelarla cause un daño o perjuicio mayor al interés público de conocerla.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El catálogo de la información que puede considerarse como reservada se enlista en el artículo 17 de </a:t>
            </a:r>
            <a:r>
              <a:rPr lang="es-MX" dirty="0"/>
              <a:t>l</a:t>
            </a:r>
            <a:r>
              <a:rPr lang="es-MX" dirty="0" smtClean="0"/>
              <a:t>a ley del estado.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320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Novedades en el artículo 17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No se podrá reservar la información de carpetas de investigación: “…cuando se trate de violaciones graves de derechos humanos” (fracción II).</a:t>
            </a:r>
          </a:p>
          <a:p>
            <a:r>
              <a:rPr lang="es-MX" dirty="0" smtClean="0"/>
              <a:t>Se deroga la fracción VI.</a:t>
            </a:r>
          </a:p>
          <a:p>
            <a:r>
              <a:rPr lang="es-MX" dirty="0" smtClean="0"/>
              <a:t>Inclusión de la información: </a:t>
            </a:r>
            <a:r>
              <a:rPr lang="es-MX" dirty="0"/>
              <a:t>c</a:t>
            </a:r>
            <a:r>
              <a:rPr lang="es-MX" dirty="0" smtClean="0"/>
              <a:t>omercial, industrial, fiscal, bancaria, fiduciaria, bursátil o postal…. que se puede reservar.</a:t>
            </a:r>
          </a:p>
          <a:p>
            <a:pPr marL="10972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30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Información reservada - Excepciones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Los </a:t>
            </a:r>
            <a:r>
              <a:rPr lang="es-MX" b="1" dirty="0" smtClean="0"/>
              <a:t>fideicomitentes</a:t>
            </a:r>
            <a:r>
              <a:rPr lang="es-MX" b="1" dirty="0"/>
              <a:t>, fideicomisarios o fiduciarios en fideicomisos </a:t>
            </a:r>
            <a:r>
              <a:rPr lang="es-MX" dirty="0"/>
              <a:t>que involucren recursos públicos, no podrán clasificar, por ese solo supuesto, la información relativa al ejercicio de éstos, como secreto bancario </a:t>
            </a:r>
            <a:r>
              <a:rPr lang="es-MX" dirty="0" smtClean="0"/>
              <a:t>fiduciario.</a:t>
            </a:r>
          </a:p>
          <a:p>
            <a:pPr marL="514350" indent="-514350">
              <a:buAutoNum type="arabicPeriod"/>
            </a:pPr>
            <a:endParaRPr lang="es-MX" sz="3100" dirty="0"/>
          </a:p>
          <a:p>
            <a:pPr marL="514350" indent="-514350">
              <a:buAutoNum type="arabicPeriod"/>
            </a:pPr>
            <a:r>
              <a:rPr lang="es-MX" sz="3100" dirty="0" smtClean="0"/>
              <a:t>Los </a:t>
            </a:r>
            <a:r>
              <a:rPr lang="es-MX" sz="3100" dirty="0"/>
              <a:t>sujetos obligados que se constituyan como </a:t>
            </a:r>
            <a:r>
              <a:rPr lang="es-MX" sz="3100" b="1" dirty="0"/>
              <a:t>usuarios o como institución bancaria</a:t>
            </a:r>
            <a:r>
              <a:rPr lang="es-MX" sz="3100" dirty="0"/>
              <a:t> en operaciones que involucren recursos públicos, no podrán clasificar, por ese solo supuesto, la información relativa al ejercicio de éstos, como secreto bancario.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s-MX" sz="31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s-MX" sz="3100" dirty="0" smtClean="0"/>
              <a:t>Los sujetos obligados que se constituyan como </a:t>
            </a:r>
            <a:r>
              <a:rPr lang="es-MX" sz="3100" b="1" dirty="0" smtClean="0"/>
              <a:t>contribuyentes </a:t>
            </a:r>
            <a:r>
              <a:rPr lang="es-MX" sz="3100" b="1" dirty="0"/>
              <a:t>o como autoridades en materia tributaria</a:t>
            </a:r>
            <a:r>
              <a:rPr lang="es-MX" sz="3100" dirty="0"/>
              <a:t>, no podrán clasificar la información relativa al ejercicio de recursos públicos como secreto fiscal.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929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99802"/>
            <a:ext cx="8229600" cy="940966"/>
          </a:xfrm>
        </p:spPr>
        <p:txBody>
          <a:bodyPr/>
          <a:lstStyle/>
          <a:p>
            <a:r>
              <a:rPr lang="es-ES_tradnl" dirty="0" smtClean="0"/>
              <a:t>Catálogo de información reservada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600" dirty="0"/>
              <a:t>I. </a:t>
            </a:r>
            <a:r>
              <a:rPr lang="es-MX" sz="1600" dirty="0" smtClean="0"/>
              <a:t>: </a:t>
            </a:r>
            <a:endParaRPr lang="es-MX" sz="1600" dirty="0"/>
          </a:p>
          <a:p>
            <a:pPr marL="0" indent="0">
              <a:buNone/>
            </a:pPr>
            <a:r>
              <a:rPr lang="es-MX" sz="1600" b="1" dirty="0"/>
              <a:t>a) </a:t>
            </a:r>
            <a:r>
              <a:rPr lang="es-MX" sz="1600" dirty="0"/>
              <a:t>Comprometa la seguridad del Estado o del municipio, la seguridad pública estatal o municipal, o la seguridad e integridad de quienes laboran o hubieren laborado en estas áreas, con excepción de las remuneraciones de dichos servidores públicos; </a:t>
            </a:r>
            <a:endParaRPr lang="es-MX" sz="1600" dirty="0" smtClean="0"/>
          </a:p>
          <a:p>
            <a:pPr marL="0" indent="0">
              <a:buNone/>
            </a:pPr>
            <a:endParaRPr lang="es-MX" sz="1600" dirty="0" smtClean="0"/>
          </a:p>
          <a:p>
            <a:pPr marL="0" indent="0">
              <a:buNone/>
            </a:pPr>
            <a:r>
              <a:rPr lang="es-MX" sz="1600" b="1" dirty="0" smtClean="0"/>
              <a:t>b</a:t>
            </a:r>
            <a:r>
              <a:rPr lang="es-MX" sz="1600" b="1" dirty="0"/>
              <a:t>) </a:t>
            </a:r>
            <a:r>
              <a:rPr lang="es-MX" sz="1600" dirty="0"/>
              <a:t>Dañe la estabilidad financiera o económica del Estado o de los municipios; </a:t>
            </a:r>
            <a:endParaRPr lang="es-MX" sz="1600" dirty="0" smtClean="0"/>
          </a:p>
          <a:p>
            <a:pPr marL="0" indent="0">
              <a:buNone/>
            </a:pPr>
            <a:endParaRPr lang="es-MX" sz="1600" dirty="0" smtClean="0"/>
          </a:p>
          <a:p>
            <a:pPr marL="0" indent="0">
              <a:buNone/>
            </a:pPr>
            <a:r>
              <a:rPr lang="es-MX" sz="1600" b="1" dirty="0" smtClean="0"/>
              <a:t>c</a:t>
            </a:r>
            <a:r>
              <a:rPr lang="es-MX" sz="1600" b="1" dirty="0"/>
              <a:t>) </a:t>
            </a:r>
            <a:r>
              <a:rPr lang="es-MX" sz="1600" dirty="0"/>
              <a:t>Ponga en riesgo la vida, seguridad o salud de cualquier persona; </a:t>
            </a:r>
            <a:endParaRPr lang="es-MX" sz="1600" dirty="0" smtClean="0"/>
          </a:p>
          <a:p>
            <a:pPr marL="0" indent="0">
              <a:buNone/>
            </a:pPr>
            <a:endParaRPr lang="es-MX" sz="1600" dirty="0" smtClean="0"/>
          </a:p>
          <a:p>
            <a:pPr marL="0" indent="0">
              <a:buNone/>
            </a:pPr>
            <a:r>
              <a:rPr lang="es-MX" sz="1600" b="1" dirty="0" smtClean="0"/>
              <a:t>d</a:t>
            </a:r>
            <a:r>
              <a:rPr lang="es-MX" sz="1600" b="1" dirty="0"/>
              <a:t>) </a:t>
            </a:r>
            <a:r>
              <a:rPr lang="es-MX" sz="1600" dirty="0"/>
              <a:t>Cause perjuicio grave a las actividades de verificación, inspección y auditoría, relativas al cumplimiento de las leyes y reglamentos; </a:t>
            </a:r>
            <a:endParaRPr lang="es-MX" sz="1600" dirty="0" smtClean="0"/>
          </a:p>
          <a:p>
            <a:pPr marL="0" indent="0">
              <a:buNone/>
            </a:pPr>
            <a:endParaRPr lang="es-MX" sz="1600" dirty="0" smtClean="0"/>
          </a:p>
          <a:p>
            <a:pPr marL="0" indent="0">
              <a:buNone/>
            </a:pPr>
            <a:r>
              <a:rPr lang="es-MX" sz="1600" b="1" dirty="0" smtClean="0"/>
              <a:t>e</a:t>
            </a:r>
            <a:r>
              <a:rPr lang="es-MX" sz="1600" b="1" dirty="0"/>
              <a:t>) </a:t>
            </a:r>
            <a:r>
              <a:rPr lang="es-MX" sz="1600" dirty="0"/>
              <a:t>Cause perjuicio grave a la recaudación de las contribuciones; </a:t>
            </a:r>
            <a:endParaRPr lang="es-MX" sz="1600" dirty="0" smtClean="0"/>
          </a:p>
          <a:p>
            <a:pPr marL="0" indent="0">
              <a:buNone/>
            </a:pPr>
            <a:endParaRPr lang="es-MX" sz="1600" dirty="0" smtClean="0"/>
          </a:p>
          <a:p>
            <a:pPr marL="0" indent="0">
              <a:buNone/>
            </a:pPr>
            <a:r>
              <a:rPr lang="es-MX" sz="1600" b="1" dirty="0" smtClean="0"/>
              <a:t>f</a:t>
            </a:r>
            <a:r>
              <a:rPr lang="es-MX" sz="1600" b="1" dirty="0"/>
              <a:t>) </a:t>
            </a:r>
            <a:r>
              <a:rPr lang="es-MX" sz="1600" dirty="0"/>
              <a:t>Cause perjuicio grave a las actividades de prevención y persecución de los delitos, o de impartición de la justicia; o </a:t>
            </a:r>
            <a:endParaRPr lang="es-MX" sz="1600" dirty="0" smtClean="0"/>
          </a:p>
          <a:p>
            <a:pPr marL="0" indent="0">
              <a:buNone/>
            </a:pPr>
            <a:endParaRPr lang="es-MX" sz="1600" dirty="0" smtClean="0"/>
          </a:p>
          <a:p>
            <a:pPr marL="0" indent="0">
              <a:buNone/>
            </a:pPr>
            <a:r>
              <a:rPr lang="es-MX" sz="1600" b="1" dirty="0" smtClean="0"/>
              <a:t>g</a:t>
            </a:r>
            <a:r>
              <a:rPr lang="es-MX" sz="1600" b="1" dirty="0"/>
              <a:t>) </a:t>
            </a:r>
            <a:r>
              <a:rPr lang="es-MX" sz="1600" dirty="0"/>
              <a:t>Cause perjuicio grave a las estrategias procesales en procesos judiciales o procedimientos administrativos cuyas resoluciones no hayan causado estado; </a:t>
            </a:r>
          </a:p>
          <a:p>
            <a:pPr marL="0" indent="0">
              <a:buNone/>
            </a:pP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25671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1520</TotalTime>
  <Words>3536</Words>
  <Application>Microsoft Office PowerPoint</Application>
  <PresentationFormat>Presentación en pantalla (4:3)</PresentationFormat>
  <Paragraphs>353</Paragraphs>
  <Slides>36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Urbano</vt:lpstr>
      <vt:lpstr>Protección de información</vt:lpstr>
      <vt:lpstr>Clasificación de la información</vt:lpstr>
      <vt:lpstr>Información pública protegida</vt:lpstr>
      <vt:lpstr>Primera parte: Información Reservada</vt:lpstr>
      <vt:lpstr>Responsables y encargados</vt:lpstr>
      <vt:lpstr>Información reservada</vt:lpstr>
      <vt:lpstr>Novedades en el artículo 17</vt:lpstr>
      <vt:lpstr>Información reservada - Excepciones</vt:lpstr>
      <vt:lpstr>Catálogo de información reservada</vt:lpstr>
      <vt:lpstr>Presentación de PowerPoint</vt:lpstr>
      <vt:lpstr>I. a) Comprometa la seguridad del Estado o del municipio, la seguridad pública estatal o municipal</vt:lpstr>
      <vt:lpstr>I. b) Dañe la estabilidad financiera o económica del Estado o de los municipios</vt:lpstr>
      <vt:lpstr>I. c) Ponga en riesgo la vida, seguridad o salud de cualquier persona; </vt:lpstr>
      <vt:lpstr>I. d) Cause perjuicio grave a las actividades de verificación, inspección y auditoría, relativas al cumplimiento de las leyes y reglamentos; </vt:lpstr>
      <vt:lpstr>Procedimiento de clasificación</vt:lpstr>
      <vt:lpstr>I. Modificación de la clasificación de oficio</vt:lpstr>
      <vt:lpstr>II. Modificación de la clasificación derivado de una solicitud de acceso a la información</vt:lpstr>
      <vt:lpstr>III. a) Modificación de la clasificación derivado de la revisión de clasificación por el O.G.</vt:lpstr>
      <vt:lpstr>III. b) Modificación de la clasificación derivado de un recurso de revisión</vt:lpstr>
      <vt:lpstr>Información que deben contener las actas</vt:lpstr>
      <vt:lpstr>Nuevas obligaciones  [Art. 102 LGTAIPG]</vt:lpstr>
      <vt:lpstr>Negación de la información</vt:lpstr>
      <vt:lpstr>Nuevas obligaciones [art. 18]</vt:lpstr>
      <vt:lpstr>Errores comunes de los S.O. en sus actas de clasificación</vt:lpstr>
      <vt:lpstr>Resultado de los casos trabajados</vt:lpstr>
      <vt:lpstr>Segunda parte: Información confidencial</vt:lpstr>
      <vt:lpstr>b) Procedimiento de protección de información confidencial</vt:lpstr>
      <vt:lpstr>Presentación de PowerPoint</vt:lpstr>
      <vt:lpstr>Presentación de PowerPoint</vt:lpstr>
      <vt:lpstr>Presentación de PowerPoint</vt:lpstr>
      <vt:lpstr>Presentación de PowerPoint</vt:lpstr>
      <vt:lpstr>Transferencia de información confidencial sin consentimiento del titular</vt:lpstr>
      <vt:lpstr>Presentación de PowerPoint</vt:lpstr>
      <vt:lpstr>Prueba de interés público</vt:lpstr>
      <vt:lpstr>Presentación de PowerPoint</vt:lpstr>
      <vt:lpstr>¡Gracias por su atención!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Protección de información</dc:title>
  <dc:creator>Tanya Almanzar Murgui</dc:creator>
  <cp:lastModifiedBy>Tanya Almanzar Murgui</cp:lastModifiedBy>
  <cp:revision>73</cp:revision>
  <dcterms:created xsi:type="dcterms:W3CDTF">2016-02-12T18:28:42Z</dcterms:created>
  <dcterms:modified xsi:type="dcterms:W3CDTF">2016-02-19T21:27:52Z</dcterms:modified>
</cp:coreProperties>
</file>