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28" r:id="rId4"/>
    <p:sldId id="314" r:id="rId5"/>
    <p:sldId id="341" r:id="rId6"/>
    <p:sldId id="322" r:id="rId7"/>
    <p:sldId id="342" r:id="rId8"/>
    <p:sldId id="330" r:id="rId9"/>
    <p:sldId id="323" r:id="rId10"/>
    <p:sldId id="324" r:id="rId11"/>
    <p:sldId id="343" r:id="rId12"/>
    <p:sldId id="325" r:id="rId13"/>
    <p:sldId id="344" r:id="rId14"/>
    <p:sldId id="326" r:id="rId15"/>
    <p:sldId id="345" r:id="rId16"/>
    <p:sldId id="315" r:id="rId17"/>
    <p:sldId id="316" r:id="rId18"/>
    <p:sldId id="317" r:id="rId19"/>
    <p:sldId id="318" r:id="rId20"/>
    <p:sldId id="319" r:id="rId21"/>
    <p:sldId id="320" r:id="rId22"/>
    <p:sldId id="332" r:id="rId23"/>
    <p:sldId id="333" r:id="rId24"/>
    <p:sldId id="335" r:id="rId25"/>
    <p:sldId id="336" r:id="rId26"/>
    <p:sldId id="337" r:id="rId27"/>
    <p:sldId id="338" r:id="rId28"/>
    <p:sldId id="339" r:id="rId29"/>
    <p:sldId id="334" r:id="rId30"/>
    <p:sldId id="34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 snapToObjects="1" showGuides="1"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Hoja1!$A$2:$A$6</c:f>
              <c:strCache>
                <c:ptCount val="5"/>
                <c:pt idx="0">
                  <c:v>Muy transparentes</c:v>
                </c:pt>
                <c:pt idx="1">
                  <c:v>Poco transparentes</c:v>
                </c:pt>
                <c:pt idx="2">
                  <c:v>Nada transparentes</c:v>
                </c:pt>
                <c:pt idx="3">
                  <c:v>No sabe</c:v>
                </c:pt>
                <c:pt idx="4">
                  <c:v>No contesta.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8.5</c:v>
                </c:pt>
                <c:pt idx="1">
                  <c:v>61.9</c:v>
                </c:pt>
                <c:pt idx="2">
                  <c:v>27.7</c:v>
                </c:pt>
                <c:pt idx="3">
                  <c:v>1.1900000000000002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s-MX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6"/>
          <c:cat>
            <c:strRef>
              <c:f>Hoja1!$A$2:$A$6</c:f>
              <c:strCache>
                <c:ptCount val="5"/>
                <c:pt idx="0">
                  <c:v>Muy transparentes</c:v>
                </c:pt>
                <c:pt idx="1">
                  <c:v>Poco transparentes</c:v>
                </c:pt>
                <c:pt idx="2">
                  <c:v>Nada transparentes</c:v>
                </c:pt>
                <c:pt idx="3">
                  <c:v>No sabe</c:v>
                </c:pt>
                <c:pt idx="4">
                  <c:v>No contesta.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8.5</c:v>
                </c:pt>
                <c:pt idx="1">
                  <c:v>61.9</c:v>
                </c:pt>
                <c:pt idx="2">
                  <c:v>27.7</c:v>
                </c:pt>
                <c:pt idx="3">
                  <c:v>1.1900000000000002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srgbClr val="4F81BD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6"/>
          <c:cat>
            <c:strRef>
              <c:f>Hoja1!$A$2:$A$6</c:f>
              <c:strCache>
                <c:ptCount val="5"/>
                <c:pt idx="0">
                  <c:v>Muy transparentes</c:v>
                </c:pt>
                <c:pt idx="1">
                  <c:v>Poco transparentes</c:v>
                </c:pt>
                <c:pt idx="2">
                  <c:v>Nada transparentes</c:v>
                </c:pt>
                <c:pt idx="3">
                  <c:v>No sabe</c:v>
                </c:pt>
                <c:pt idx="4">
                  <c:v>No contesta.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8.5</c:v>
                </c:pt>
                <c:pt idx="1">
                  <c:v>61.9</c:v>
                </c:pt>
                <c:pt idx="2">
                  <c:v>27.7</c:v>
                </c:pt>
                <c:pt idx="3">
                  <c:v>1.1900000000000002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58170334015177"/>
          <c:y val="0.31457615820464402"/>
          <c:w val="0.28418296659848258"/>
          <c:h val="0.41093129803759176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8920-EE9D-4847-B820-57188B74323C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29ED-CE9A-0A40-B5F7-E0B07E6E55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8920-EE9D-4847-B820-57188B74323C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29ED-CE9A-0A40-B5F7-E0B07E6E55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8920-EE9D-4847-B820-57188B74323C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29ED-CE9A-0A40-B5F7-E0B07E6E55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8920-EE9D-4847-B820-57188B74323C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29ED-CE9A-0A40-B5F7-E0B07E6E55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8920-EE9D-4847-B820-57188B74323C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29ED-CE9A-0A40-B5F7-E0B07E6E55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8920-EE9D-4847-B820-57188B74323C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29ED-CE9A-0A40-B5F7-E0B07E6E55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8920-EE9D-4847-B820-57188B74323C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29ED-CE9A-0A40-B5F7-E0B07E6E55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8920-EE9D-4847-B820-57188B74323C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29ED-CE9A-0A40-B5F7-E0B07E6E55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8920-EE9D-4847-B820-57188B74323C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29ED-CE9A-0A40-B5F7-E0B07E6E55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8920-EE9D-4847-B820-57188B74323C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29ED-CE9A-0A40-B5F7-E0B07E6E55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8920-EE9D-4847-B820-57188B74323C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29ED-CE9A-0A40-B5F7-E0B07E6E55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F8920-EE9D-4847-B820-57188B74323C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B29ED-CE9A-0A40-B5F7-E0B07E6E55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36512" y="5487367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>
                <a:latin typeface="Arial Narrow" pitchFamily="34" charset="0"/>
                <a:ea typeface="+mj-ea"/>
                <a:cs typeface="+mj-cs"/>
              </a:rPr>
              <a:t>Mtro. Rodrigo Alberto Reyes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Coordinador de Investigación del ITEI.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-36512" y="3615159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>
                <a:latin typeface="Arial Narrow" pitchFamily="34" charset="0"/>
                <a:ea typeface="+mj-ea"/>
                <a:cs typeface="+mj-cs"/>
              </a:rPr>
              <a:t>Contexto político – social del México contemporáneo.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92288" y="116632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Los problemas del país: inseguridad, narcotráfico y corrupción.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772816"/>
            <a:ext cx="6930355" cy="45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92288" y="116632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Los problemas del país: inseguridad, narcotráfico y corrupción.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204" y="1844824"/>
            <a:ext cx="866929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82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92288" y="116632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Los problemas del país: inseguridad, narcotráfico y corrupción.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844824"/>
            <a:ext cx="7626265" cy="43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92288" y="116632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Los problemas del país: inseguridad, narcotráfico y corrupción.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586657"/>
            <a:ext cx="8062785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18089" y="6108055"/>
            <a:ext cx="3707904" cy="74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dirty="0" smtClean="0">
                <a:latin typeface="Arial Narrow" pitchFamily="34" charset="0"/>
                <a:ea typeface="+mj-ea"/>
                <a:cs typeface="+mj-cs"/>
              </a:rPr>
              <a:t>Del 43% que sí da el dinero, el 60% son hombres y el 40% mujeres.</a:t>
            </a:r>
            <a:endParaRPr lang="es-ES" sz="2800" dirty="0" smtClean="0"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22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92288" y="116632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Los problemas del país: inseguridad, narcotráfico y corrupción.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586655"/>
            <a:ext cx="8008490" cy="479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92288" y="116632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Los problemas del país: inseguridad, narcotráfico y corrupción.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573" y="1586657"/>
            <a:ext cx="880840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41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Interés e importancia de la política.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2816"/>
            <a:ext cx="447585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645024"/>
            <a:ext cx="444264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Lo complejo de la política y la confianza en las instituciones.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896"/>
            <a:ext cx="41052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1268760"/>
            <a:ext cx="4791775" cy="419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7837" y="5464324"/>
            <a:ext cx="48592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Participación política.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6792"/>
            <a:ext cx="5544616" cy="456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739" y="2780928"/>
            <a:ext cx="3548261" cy="213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Los mexicanos quieren conocer la información del gobierno y ser tomados en cuenta.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23" y="2125806"/>
            <a:ext cx="4897917" cy="346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517434"/>
            <a:ext cx="3995936" cy="25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Derecho de acceso a la información y transparencia en un contexto democrático.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-36512" y="1526927"/>
            <a:ext cx="9108504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900" b="1" dirty="0" smtClean="0">
                <a:latin typeface="Arial Narrow" pitchFamily="34" charset="0"/>
                <a:ea typeface="+mj-ea"/>
                <a:cs typeface="+mj-cs"/>
              </a:rPr>
              <a:t>Objetivo</a:t>
            </a:r>
            <a:r>
              <a:rPr lang="es-ES" sz="2800" b="1" dirty="0" smtClean="0">
                <a:latin typeface="Arial Narrow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3528" y="2276872"/>
            <a:ext cx="8496944" cy="3990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ES" sz="2400" dirty="0" smtClean="0">
                <a:latin typeface="Arial Narrow" pitchFamily="34" charset="0"/>
                <a:ea typeface="+mj-ea"/>
                <a:cs typeface="+mj-cs"/>
              </a:rPr>
              <a:t>Conocer –a grandes rasgos</a:t>
            </a:r>
            <a:r>
              <a:rPr lang="es-ES" sz="2400" dirty="0" smtClean="0">
                <a:latin typeface="Arial Narrow" pitchFamily="34" charset="0"/>
              </a:rPr>
              <a:t> – a través de elementos de la cultura política de los mexicanos, el contexto en el cual nos desempeñamos como funcionarios en el área de la información pública y la transparencia, así como los retos que esta situación representa.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endParaRPr lang="es-ES" sz="2400" dirty="0" smtClean="0">
              <a:latin typeface="Arial Narrow" pitchFamily="34" charset="0"/>
              <a:ea typeface="+mj-ea"/>
              <a:cs typeface="+mj-cs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ES" sz="2400" dirty="0" smtClean="0">
                <a:latin typeface="Arial Narrow" pitchFamily="34" charset="0"/>
                <a:ea typeface="+mj-ea"/>
                <a:cs typeface="+mj-cs"/>
              </a:rPr>
              <a:t>Se trata de un planteamiento del problema, es decir, frente a este estado de cosas: ¿Qué se podría lograr con gobiernos transparentes?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La democracia y su utilidad.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94719"/>
            <a:ext cx="462051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3189" y="2996952"/>
            <a:ext cx="4188803" cy="2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La democracia y su utilidad.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34" y="1700808"/>
            <a:ext cx="440356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581" y="3140968"/>
            <a:ext cx="4287412" cy="319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¿Qué tan transparente es el Gobierno Federal y el Estatal?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55576" y="1844824"/>
          <a:ext cx="2916188" cy="1440160"/>
        </p:xfrm>
        <a:graphic>
          <a:graphicData uri="http://schemas.openxmlformats.org/drawingml/2006/table">
            <a:tbl>
              <a:tblPr/>
              <a:tblGrid>
                <a:gridCol w="2066813"/>
                <a:gridCol w="849375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Muy transparentes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Poco transparentes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69.6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Nada transparentes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19.7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No sabe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No contesta.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2 Gráfico"/>
          <p:cNvGraphicFramePr/>
          <p:nvPr/>
        </p:nvGraphicFramePr>
        <p:xfrm>
          <a:off x="269776" y="3861048"/>
          <a:ext cx="3744094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292080" y="1844824"/>
          <a:ext cx="3096344" cy="1440160"/>
        </p:xfrm>
        <a:graphic>
          <a:graphicData uri="http://schemas.openxmlformats.org/drawingml/2006/table">
            <a:tbl>
              <a:tblPr/>
              <a:tblGrid>
                <a:gridCol w="2194496"/>
                <a:gridCol w="901848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Muy transparentes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Poco transparentes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61.6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Nada transparentes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26.45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No sabe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No contesta.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0.4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2 Gráfico"/>
          <p:cNvGraphicFramePr/>
          <p:nvPr/>
        </p:nvGraphicFramePr>
        <p:xfrm>
          <a:off x="4860032" y="3861047"/>
          <a:ext cx="37799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¿Qué tan transparente es el Gobierno Municipal?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148064" y="5085184"/>
          <a:ext cx="3491880" cy="1584175"/>
        </p:xfrm>
        <a:graphic>
          <a:graphicData uri="http://schemas.openxmlformats.org/drawingml/2006/table">
            <a:tbl>
              <a:tblPr/>
              <a:tblGrid>
                <a:gridCol w="2474828"/>
                <a:gridCol w="1017052"/>
              </a:tblGrid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Muy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transparente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Poco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transparente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61.9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Nada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Garamond"/>
                        </a:rPr>
                        <a:t>transparente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No sabe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1.19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No contesta.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2 Gráfico"/>
          <p:cNvGraphicFramePr/>
          <p:nvPr/>
        </p:nvGraphicFramePr>
        <p:xfrm>
          <a:off x="1187624" y="1556792"/>
          <a:ext cx="61206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988840"/>
            <a:ext cx="6505050" cy="404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La transparencia en Jalisco.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1" y="1556792"/>
            <a:ext cx="7752681" cy="49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La transparencia en Jalisco.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916832"/>
            <a:ext cx="7128792" cy="43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La transparencia en Jalisco.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857916"/>
            <a:ext cx="6696744" cy="459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La transparencia en Jalisco.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La transparencia en Jalisco.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72008" y="1907224"/>
            <a:ext cx="522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7475" algn="l"/>
              </a:tabLst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</a:rPr>
              <a:t>¿Ha escuchado hablar del ITEI?</a:t>
            </a:r>
            <a:endParaRPr kumimoji="0" lang="es-MX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472608" cy="3622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¿Qué conclusiones podemos obtener de lo anterior?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1703704"/>
            <a:ext cx="828092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6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En México la palabra política se asocia a ausencia de compromiso y de definición: al engaño, y percepciones negativas de la política y de los políticos.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600" dirty="0" smtClean="0">
              <a:latin typeface="Arial Narrow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26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Casi la mitad de los mexicanos contestan negativamente a la pregunta de si estarían de acuerdo que los maestros de primaria les hablaran de política a sus alumnos en las escuelas.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60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Más del 50% de los mexicanos opinan que el gobierno funcionaba imponiendo más que consultando.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" y="1556792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algn="just" defTabSz="914400" fontAlgn="base">
              <a:spcBef>
                <a:spcPct val="0"/>
              </a:spcBef>
              <a:spcAft>
                <a:spcPct val="0"/>
              </a:spcAft>
            </a:pPr>
            <a:endParaRPr lang="es-MX" sz="270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514350" indent="-5143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2700" i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“Un gobierno del pueblo sin información para el pueblo, o si éste no posee los medios para adquirirla, es el prólogo a una farsa o a una tragedia.</a:t>
            </a:r>
          </a:p>
          <a:p>
            <a:pPr marL="514350" indent="-514350" algn="ctr" defTabSz="914400" fontAlgn="base">
              <a:spcBef>
                <a:spcPct val="0"/>
              </a:spcBef>
              <a:spcAft>
                <a:spcPct val="0"/>
              </a:spcAft>
            </a:pPr>
            <a:endParaRPr lang="es-MX" sz="2700" i="1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514350" indent="-5143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2700" i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El conocimiento siempre gobernará a la ignorancia y un pueblo que pretende gobernarse a sí mismo debe armarse con el poder que el conocimiento brinda.”</a:t>
            </a:r>
          </a:p>
          <a:p>
            <a:pPr marL="514350" indent="-514350" algn="ctr" defTabSz="914400" fontAlgn="base">
              <a:spcBef>
                <a:spcPct val="0"/>
              </a:spcBef>
              <a:spcAft>
                <a:spcPct val="0"/>
              </a:spcAft>
            </a:pPr>
            <a:endParaRPr lang="es-MX" sz="2700" i="1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514350" indent="-51435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27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James Madison</a:t>
            </a:r>
          </a:p>
          <a:p>
            <a:pPr marL="514350" indent="-514350" algn="ctr" defTabSz="914400" fontAlgn="base">
              <a:spcBef>
                <a:spcPct val="0"/>
              </a:spcBef>
              <a:spcAft>
                <a:spcPct val="0"/>
              </a:spcAft>
            </a:pPr>
            <a:endParaRPr lang="es-MX" sz="2700" i="1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¿Qué conclusiones podemos obtener de lo anterior?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1734482"/>
            <a:ext cx="82809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La mayoría de mexicanos considera inútil acudir a quejarse con las autoridades (presidentes municipales o gobernador) o con diputados y senadores para resolver algún problema de la comunidad.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Tres cuartas partes de los mexicanos consideran que el gobierno actúa en beneficio de unos cuántos grupos poderosos. 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¿Qué sentimientos te genera México?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412" y="1700808"/>
            <a:ext cx="5904656" cy="45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¿Qué sentimientos te genera México?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916832"/>
            <a:ext cx="5400600" cy="447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92288" y="116632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Los problemas del país: inseguridad, narcotráfico y corrupción.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28800"/>
            <a:ext cx="755317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92288" y="116632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Los problemas del país: inseguridad, narcotráfico y corrupción.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773560"/>
            <a:ext cx="80858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50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55776" y="86767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La situación política del país es preocupante.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13" y="1619969"/>
            <a:ext cx="5341407" cy="44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6165304"/>
            <a:ext cx="2962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92288" y="116632"/>
            <a:ext cx="65162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latin typeface="Arial Narrow" pitchFamily="34" charset="0"/>
                <a:ea typeface="+mj-ea"/>
                <a:cs typeface="+mj-cs"/>
              </a:rPr>
              <a:t>Los problemas del país: inseguridad, narcotráfico y corrupción.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6657"/>
            <a:ext cx="4767199" cy="35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5835" y="3861048"/>
            <a:ext cx="4599836" cy="282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609</Words>
  <Application>Microsoft Office PowerPoint</Application>
  <PresentationFormat>Presentación en pantalla (4:3)</PresentationFormat>
  <Paragraphs>85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Dugaweb.com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Francisco Garcia</dc:creator>
  <cp:lastModifiedBy>DICTAMINADOR 2</cp:lastModifiedBy>
  <cp:revision>92</cp:revision>
  <dcterms:created xsi:type="dcterms:W3CDTF">2013-09-04T19:30:16Z</dcterms:created>
  <dcterms:modified xsi:type="dcterms:W3CDTF">2015-11-20T21:52:22Z</dcterms:modified>
</cp:coreProperties>
</file>