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328" r:id="rId4"/>
    <p:sldId id="314" r:id="rId5"/>
    <p:sldId id="341" r:id="rId6"/>
    <p:sldId id="322" r:id="rId7"/>
    <p:sldId id="342" r:id="rId8"/>
    <p:sldId id="330" r:id="rId9"/>
    <p:sldId id="323" r:id="rId10"/>
    <p:sldId id="324" r:id="rId11"/>
    <p:sldId id="343" r:id="rId12"/>
    <p:sldId id="325" r:id="rId13"/>
    <p:sldId id="344" r:id="rId14"/>
    <p:sldId id="326" r:id="rId15"/>
    <p:sldId id="345" r:id="rId16"/>
    <p:sldId id="315" r:id="rId17"/>
    <p:sldId id="316" r:id="rId18"/>
    <p:sldId id="317" r:id="rId19"/>
    <p:sldId id="318" r:id="rId20"/>
    <p:sldId id="319" r:id="rId21"/>
    <p:sldId id="320" r:id="rId22"/>
    <p:sldId id="332" r:id="rId23"/>
    <p:sldId id="333" r:id="rId24"/>
    <p:sldId id="335" r:id="rId25"/>
    <p:sldId id="336" r:id="rId26"/>
    <p:sldId id="337" r:id="rId27"/>
    <p:sldId id="338" r:id="rId28"/>
    <p:sldId id="339" r:id="rId29"/>
    <p:sldId id="334" r:id="rId30"/>
    <p:sldId id="340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9" autoAdjust="0"/>
    <p:restoredTop sz="94660"/>
  </p:normalViewPr>
  <p:slideViewPr>
    <p:cSldViewPr snapToObjects="1" showGuides="1">
      <p:cViewPr varScale="1">
        <p:scale>
          <a:sx n="69" d="100"/>
          <a:sy n="69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cat>
            <c:strRef>
              <c:f>Hoja1!$A$2:$A$6</c:f>
              <c:strCache>
                <c:ptCount val="5"/>
                <c:pt idx="0">
                  <c:v>Muy transparentes</c:v>
                </c:pt>
                <c:pt idx="1">
                  <c:v>Poco transparentes</c:v>
                </c:pt>
                <c:pt idx="2">
                  <c:v>Nada transparentes</c:v>
                </c:pt>
                <c:pt idx="3">
                  <c:v>No sabe</c:v>
                </c:pt>
                <c:pt idx="4">
                  <c:v>No contesta.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8.5</c:v>
                </c:pt>
                <c:pt idx="1">
                  <c:v>61.9</c:v>
                </c:pt>
                <c:pt idx="2">
                  <c:v>27.7</c:v>
                </c:pt>
                <c:pt idx="3">
                  <c:v>1.1900000000000002</c:v>
                </c:pt>
                <c:pt idx="4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100"/>
          </a:pPr>
          <a:endParaRPr lang="es-MX"/>
        </a:p>
      </c:txPr>
    </c:legend>
    <c:plotVisOnly val="1"/>
    <c:dispBlanksAs val="gap"/>
    <c:showDLblsOverMax val="0"/>
  </c:chart>
  <c:spPr>
    <a:ln>
      <a:solidFill>
        <a:schemeClr val="accent1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16"/>
          <c:cat>
            <c:strRef>
              <c:f>Hoja1!$A$2:$A$6</c:f>
              <c:strCache>
                <c:ptCount val="5"/>
                <c:pt idx="0">
                  <c:v>Muy transparentes</c:v>
                </c:pt>
                <c:pt idx="1">
                  <c:v>Poco transparentes</c:v>
                </c:pt>
                <c:pt idx="2">
                  <c:v>Nada transparentes</c:v>
                </c:pt>
                <c:pt idx="3">
                  <c:v>No sabe</c:v>
                </c:pt>
                <c:pt idx="4">
                  <c:v>No contesta.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8.5</c:v>
                </c:pt>
                <c:pt idx="1">
                  <c:v>61.9</c:v>
                </c:pt>
                <c:pt idx="2">
                  <c:v>27.7</c:v>
                </c:pt>
                <c:pt idx="3">
                  <c:v>1.1900000000000002</c:v>
                </c:pt>
                <c:pt idx="4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spPr>
    <a:noFill/>
    <a:ln>
      <a:solidFill>
        <a:srgbClr val="4F81BD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16"/>
          <c:cat>
            <c:strRef>
              <c:f>Hoja1!$A$2:$A$6</c:f>
              <c:strCache>
                <c:ptCount val="5"/>
                <c:pt idx="0">
                  <c:v>Muy transparentes</c:v>
                </c:pt>
                <c:pt idx="1">
                  <c:v>Poco transparentes</c:v>
                </c:pt>
                <c:pt idx="2">
                  <c:v>Nada transparentes</c:v>
                </c:pt>
                <c:pt idx="3">
                  <c:v>No sabe</c:v>
                </c:pt>
                <c:pt idx="4">
                  <c:v>No contesta.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8.5</c:v>
                </c:pt>
                <c:pt idx="1">
                  <c:v>61.9</c:v>
                </c:pt>
                <c:pt idx="2">
                  <c:v>27.7</c:v>
                </c:pt>
                <c:pt idx="3">
                  <c:v>1.1900000000000002</c:v>
                </c:pt>
                <c:pt idx="4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158170334015177"/>
          <c:y val="0.31457615820464402"/>
          <c:w val="0.28418296659848258"/>
          <c:h val="0.41093129803759176"/>
        </c:manualLayout>
      </c:layout>
      <c:overlay val="0"/>
      <c:txPr>
        <a:bodyPr/>
        <a:lstStyle/>
        <a:p>
          <a:pPr>
            <a:defRPr sz="1400"/>
          </a:pPr>
          <a:endParaRPr lang="es-MX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F8920-EE9D-4847-B820-57188B74323C}" type="datetimeFigureOut">
              <a:rPr lang="en-US" smtClean="0"/>
              <a:pPr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29ED-CE9A-0A40-B5F7-E0B07E6E55B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F8920-EE9D-4847-B820-57188B74323C}" type="datetimeFigureOut">
              <a:rPr lang="en-US" smtClean="0"/>
              <a:pPr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29ED-CE9A-0A40-B5F7-E0B07E6E55B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F8920-EE9D-4847-B820-57188B74323C}" type="datetimeFigureOut">
              <a:rPr lang="en-US" smtClean="0"/>
              <a:pPr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29ED-CE9A-0A40-B5F7-E0B07E6E55B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F8920-EE9D-4847-B820-57188B74323C}" type="datetimeFigureOut">
              <a:rPr lang="en-US" smtClean="0"/>
              <a:pPr/>
              <a:t>11/20/2015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29ED-CE9A-0A40-B5F7-E0B07E6E55B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F8920-EE9D-4847-B820-57188B74323C}" type="datetimeFigureOut">
              <a:rPr lang="en-US" smtClean="0"/>
              <a:pPr/>
              <a:t>11/20/2015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29ED-CE9A-0A40-B5F7-E0B07E6E55B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F8920-EE9D-4847-B820-57188B74323C}" type="datetimeFigureOut">
              <a:rPr lang="en-US" smtClean="0"/>
              <a:pPr/>
              <a:t>11/20/2015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29ED-CE9A-0A40-B5F7-E0B07E6E55B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F8920-EE9D-4847-B820-57188B74323C}" type="datetimeFigureOut">
              <a:rPr lang="en-US" smtClean="0"/>
              <a:pPr/>
              <a:t>11/20/2015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29ED-CE9A-0A40-B5F7-E0B07E6E55B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F8920-EE9D-4847-B820-57188B74323C}" type="datetimeFigureOut">
              <a:rPr lang="en-US" smtClean="0"/>
              <a:pPr/>
              <a:t>11/20/2015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29ED-CE9A-0A40-B5F7-E0B07E6E55B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F8920-EE9D-4847-B820-57188B74323C}" type="datetimeFigureOut">
              <a:rPr lang="en-US" smtClean="0"/>
              <a:pPr/>
              <a:t>11/20/2015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29ED-CE9A-0A40-B5F7-E0B07E6E55B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F8920-EE9D-4847-B820-57188B74323C}" type="datetimeFigureOut">
              <a:rPr lang="en-US" smtClean="0"/>
              <a:pPr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29ED-CE9A-0A40-B5F7-E0B07E6E55B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F8920-EE9D-4847-B820-57188B74323C}" type="datetimeFigureOut">
              <a:rPr lang="en-US" smtClean="0"/>
              <a:pPr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29ED-CE9A-0A40-B5F7-E0B07E6E55B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F8920-EE9D-4847-B820-57188B74323C}" type="datetimeFigureOut">
              <a:rPr lang="en-US" smtClean="0"/>
              <a:pPr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B29ED-CE9A-0A40-B5F7-E0B07E6E55B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-36512" y="5487367"/>
            <a:ext cx="9144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dirty="0" smtClean="0">
                <a:latin typeface="Arial Narrow" pitchFamily="34" charset="0"/>
                <a:ea typeface="+mj-ea"/>
                <a:cs typeface="+mj-cs"/>
              </a:rPr>
              <a:t>Mtro. Rodrigo Alberto Reyes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Coordinador de Investigación del ITEI.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-36512" y="3615159"/>
            <a:ext cx="9144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dirty="0" smtClean="0">
                <a:latin typeface="Arial Narrow" pitchFamily="34" charset="0"/>
                <a:ea typeface="+mj-ea"/>
                <a:cs typeface="+mj-cs"/>
              </a:rPr>
              <a:t>Contexto político – social del México contemporáneo.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55776" y="86767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Derecho de acceso a la información y transparencia en un contexto democrático.</a:t>
            </a: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-36512" y="1526927"/>
            <a:ext cx="9108504" cy="605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900" b="1" dirty="0" smtClean="0">
                <a:latin typeface="Arial Narrow" pitchFamily="34" charset="0"/>
                <a:ea typeface="+mj-ea"/>
                <a:cs typeface="+mj-cs"/>
              </a:rPr>
              <a:t>Objetivo</a:t>
            </a:r>
            <a:r>
              <a:rPr lang="es-ES" sz="2800" b="1" dirty="0" smtClean="0">
                <a:latin typeface="Arial Narrow" pitchFamily="34" charset="0"/>
                <a:ea typeface="+mj-ea"/>
                <a:cs typeface="+mj-cs"/>
              </a:rPr>
              <a:t>.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23528" y="2276872"/>
            <a:ext cx="8496944" cy="3990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es-ES" sz="2400" dirty="0" smtClean="0">
                <a:latin typeface="Arial Narrow" pitchFamily="34" charset="0"/>
                <a:ea typeface="+mj-ea"/>
                <a:cs typeface="+mj-cs"/>
              </a:rPr>
              <a:t>Conocer –a grandes rasgos</a:t>
            </a:r>
            <a:r>
              <a:rPr lang="es-ES" sz="2400" dirty="0" smtClean="0">
                <a:latin typeface="Arial Narrow" pitchFamily="34" charset="0"/>
              </a:rPr>
              <a:t> – a través de elementos de la cultura política de los mexicanos, el contexto en el cual nos desempeñamos como funcionarios en el área de la información pública y la transparencia, así como los retos que esta situación representa.</a:t>
            </a:r>
          </a:p>
          <a:p>
            <a:pPr lvl="0" algn="just">
              <a:lnSpc>
                <a:spcPct val="150000"/>
              </a:lnSpc>
              <a:spcBef>
                <a:spcPct val="0"/>
              </a:spcBef>
              <a:defRPr/>
            </a:pPr>
            <a:endParaRPr lang="es-ES" sz="2400" dirty="0" smtClean="0">
              <a:latin typeface="Arial Narrow" pitchFamily="34" charset="0"/>
              <a:ea typeface="+mj-ea"/>
              <a:cs typeface="+mj-cs"/>
            </a:endParaRPr>
          </a:p>
          <a:p>
            <a:pPr lvl="0"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es-ES" sz="2400" dirty="0" smtClean="0">
                <a:latin typeface="Arial Narrow" pitchFamily="34" charset="0"/>
                <a:ea typeface="+mj-ea"/>
                <a:cs typeface="+mj-cs"/>
              </a:rPr>
              <a:t>Se trata de un planteamiento del problema, es decir, frente a este estado de cosas: ¿Qué se podría lograr con gobiernos transparentes?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2" y="1556792"/>
            <a:ext cx="914400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algn="just" defTabSz="914400" fontAlgn="base">
              <a:spcBef>
                <a:spcPct val="0"/>
              </a:spcBef>
              <a:spcAft>
                <a:spcPct val="0"/>
              </a:spcAft>
            </a:pPr>
            <a:endParaRPr lang="es-MX" sz="2700" dirty="0" smtClean="0">
              <a:latin typeface="Arial Narrow" pitchFamily="34" charset="0"/>
              <a:ea typeface="Calibri" pitchFamily="34" charset="0"/>
              <a:cs typeface="Times New Roman" pitchFamily="18" charset="0"/>
            </a:endParaRPr>
          </a:p>
          <a:p>
            <a:pPr marL="514350" indent="-51435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s-MX" sz="2700" i="1" dirty="0" smtClean="0">
                <a:latin typeface="Arial Narrow" pitchFamily="34" charset="0"/>
                <a:ea typeface="Calibri" pitchFamily="34" charset="0"/>
                <a:cs typeface="Times New Roman" pitchFamily="18" charset="0"/>
              </a:rPr>
              <a:t>“Un gobierno del pueblo sin información para el pueblo, o si éste no posee los medios para adquirirla, es el prólogo a una farsa o a una tragedia.</a:t>
            </a:r>
          </a:p>
          <a:p>
            <a:pPr marL="514350" indent="-514350" algn="ctr" defTabSz="914400" fontAlgn="base">
              <a:spcBef>
                <a:spcPct val="0"/>
              </a:spcBef>
              <a:spcAft>
                <a:spcPct val="0"/>
              </a:spcAft>
            </a:pPr>
            <a:endParaRPr lang="es-MX" sz="2700" i="1" dirty="0" smtClean="0">
              <a:latin typeface="Arial Narrow" pitchFamily="34" charset="0"/>
              <a:ea typeface="Calibri" pitchFamily="34" charset="0"/>
              <a:cs typeface="Times New Roman" pitchFamily="18" charset="0"/>
            </a:endParaRPr>
          </a:p>
          <a:p>
            <a:pPr marL="514350" indent="-51435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s-MX" sz="2700" i="1" dirty="0" smtClean="0">
                <a:latin typeface="Arial Narrow" pitchFamily="34" charset="0"/>
                <a:ea typeface="Calibri" pitchFamily="34" charset="0"/>
                <a:cs typeface="Times New Roman" pitchFamily="18" charset="0"/>
              </a:rPr>
              <a:t>El conocimiento siempre gobernará a la ignorancia y un pueblo que pretende gobernarse a sí mismo debe armarse con el poder que el conocimiento brinda.”</a:t>
            </a:r>
          </a:p>
          <a:p>
            <a:pPr marL="514350" indent="-514350" algn="ctr" defTabSz="914400" fontAlgn="base">
              <a:spcBef>
                <a:spcPct val="0"/>
              </a:spcBef>
              <a:spcAft>
                <a:spcPct val="0"/>
              </a:spcAft>
            </a:pPr>
            <a:endParaRPr lang="es-MX" sz="2700" i="1" dirty="0" smtClean="0">
              <a:latin typeface="Arial Narrow" pitchFamily="34" charset="0"/>
              <a:ea typeface="Calibri" pitchFamily="34" charset="0"/>
              <a:cs typeface="Times New Roman" pitchFamily="18" charset="0"/>
            </a:endParaRPr>
          </a:p>
          <a:p>
            <a:pPr marL="514350" indent="-514350"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s-MX" sz="2700" dirty="0" smtClean="0">
                <a:latin typeface="Arial Narrow" pitchFamily="34" charset="0"/>
                <a:ea typeface="Calibri" pitchFamily="34" charset="0"/>
                <a:cs typeface="Times New Roman" pitchFamily="18" charset="0"/>
              </a:rPr>
              <a:t>James Madison</a:t>
            </a:r>
          </a:p>
          <a:p>
            <a:pPr marL="514350" indent="-514350" algn="ctr" defTabSz="914400" fontAlgn="base">
              <a:spcBef>
                <a:spcPct val="0"/>
              </a:spcBef>
              <a:spcAft>
                <a:spcPct val="0"/>
              </a:spcAft>
            </a:pPr>
            <a:endParaRPr lang="es-MX" sz="2700" i="1" dirty="0" smtClean="0">
              <a:latin typeface="Arial Narrow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55776" y="86767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¿Qué sentimientos te genera México?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28412" y="1700808"/>
            <a:ext cx="5904656" cy="4521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55776" y="86767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¿Qué sentimientos te genera México?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664" y="1916832"/>
            <a:ext cx="5400600" cy="4471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42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92288" y="116632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Los problemas del país: inseguridad, narcotráfico y corrupción.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60" y="1628800"/>
            <a:ext cx="755317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92288" y="116632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Los problemas del país: inseguridad, narcotráfico y corrupción.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1773560"/>
            <a:ext cx="808582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5502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55776" y="86767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La situación política del país es preocupante.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0713" y="1619969"/>
            <a:ext cx="5341407" cy="4401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5976" y="6165304"/>
            <a:ext cx="29622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92288" y="116632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Los problemas del país: inseguridad, narcotráfico y corrupción.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6657"/>
            <a:ext cx="4767199" cy="3513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5835" y="3861048"/>
            <a:ext cx="4599836" cy="2828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92288" y="116632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Los problemas del país: inseguridad, narcotráfico y corrupción.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640" y="1772816"/>
            <a:ext cx="6930355" cy="4580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92288" y="116632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Los problemas del país: inseguridad, narcotráfico y corrupción.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7204" y="1844824"/>
            <a:ext cx="8669291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8827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92288" y="116632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Los problemas del país: inseguridad, narcotráfico y corrupción.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1844824"/>
            <a:ext cx="7626265" cy="4362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92288" y="116632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Los problemas del país: inseguridad, narcotráfico y corrupción.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568" y="1586657"/>
            <a:ext cx="8062785" cy="458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118089" y="6108055"/>
            <a:ext cx="3707904" cy="749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200" dirty="0" smtClean="0">
                <a:latin typeface="Arial Narrow" pitchFamily="34" charset="0"/>
                <a:ea typeface="+mj-ea"/>
                <a:cs typeface="+mj-cs"/>
              </a:rPr>
              <a:t>Del 43% que sí da el dinero, el 60% son hombres y el 40% mujeres.</a:t>
            </a:r>
            <a:endParaRPr lang="es-ES" sz="2800" dirty="0" smtClean="0">
              <a:latin typeface="Arial Narrow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1225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92288" y="116632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Los problemas del país: inseguridad, narcotráfico y corrupción.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536" y="1586655"/>
            <a:ext cx="8008490" cy="4794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92288" y="116632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Los problemas del país: inseguridad, narcotráfico y corrupción.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573" y="1586657"/>
            <a:ext cx="8808405" cy="46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1410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55776" y="86767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Interés e importancia de la política.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72816"/>
            <a:ext cx="4475850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4008" y="3645024"/>
            <a:ext cx="4442645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55776" y="86767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Lo complejo de la política y la confianza en las instituciones.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92896"/>
            <a:ext cx="410527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05275" y="1268760"/>
            <a:ext cx="4791775" cy="4195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7837" y="5464324"/>
            <a:ext cx="4859213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55776" y="86767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Participación política.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6792"/>
            <a:ext cx="5544616" cy="4568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95739" y="2780928"/>
            <a:ext cx="3548261" cy="2130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55776" y="86767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Los mexicanos quieren conocer la información del gobierno y ser tomados en cuenta.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23" y="2125806"/>
            <a:ext cx="4897917" cy="3463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056" y="2517434"/>
            <a:ext cx="3995936" cy="2539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55776" y="86767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La democracia y su utilidad.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1594719"/>
            <a:ext cx="4620513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83189" y="2996952"/>
            <a:ext cx="4188803" cy="28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55776" y="86767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La democracia y su utilidad.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434" y="1700808"/>
            <a:ext cx="440356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4581" y="3140968"/>
            <a:ext cx="4287412" cy="319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55776" y="86767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¿Qué tan transparente es el Gobierno Federal y el Estatal?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755576" y="1844824"/>
          <a:ext cx="2916188" cy="1440160"/>
        </p:xfrm>
        <a:graphic>
          <a:graphicData uri="http://schemas.openxmlformats.org/drawingml/2006/table">
            <a:tbl>
              <a:tblPr/>
              <a:tblGrid>
                <a:gridCol w="2066813"/>
                <a:gridCol w="849375"/>
              </a:tblGrid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latin typeface="Garamond"/>
                        </a:rPr>
                        <a:t>Muy transparentes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latin typeface="Garamond"/>
                        </a:rPr>
                        <a:t>9.2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latin typeface="Garamond"/>
                        </a:rPr>
                        <a:t>Poco transparentes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latin typeface="Garamond"/>
                        </a:rPr>
                        <a:t>69.6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latin typeface="Garamond"/>
                        </a:rPr>
                        <a:t>Nada transparentes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latin typeface="Garamond"/>
                        </a:rPr>
                        <a:t>19.7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latin typeface="Garamond"/>
                        </a:rPr>
                        <a:t>No sabe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latin typeface="Garamond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latin typeface="Garamond"/>
                        </a:rPr>
                        <a:t>No contesta.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latin typeface="Garamond"/>
                        </a:rPr>
                        <a:t>0.3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2 Gráfico"/>
          <p:cNvGraphicFramePr/>
          <p:nvPr/>
        </p:nvGraphicFramePr>
        <p:xfrm>
          <a:off x="269776" y="3861048"/>
          <a:ext cx="3744094" cy="2808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5292080" y="1844824"/>
          <a:ext cx="3096344" cy="1440160"/>
        </p:xfrm>
        <a:graphic>
          <a:graphicData uri="http://schemas.openxmlformats.org/drawingml/2006/table">
            <a:tbl>
              <a:tblPr/>
              <a:tblGrid>
                <a:gridCol w="2194496"/>
                <a:gridCol w="901848"/>
              </a:tblGrid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latin typeface="Garamond"/>
                        </a:rPr>
                        <a:t>Muy transparentes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latin typeface="Garamond"/>
                        </a:rPr>
                        <a:t>10.2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latin typeface="Garamond"/>
                        </a:rPr>
                        <a:t>Poco transparentes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latin typeface="Garamond"/>
                        </a:rPr>
                        <a:t>61.6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latin typeface="Garamond"/>
                        </a:rPr>
                        <a:t>Nada transparentes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latin typeface="Garamond"/>
                        </a:rPr>
                        <a:t>26.45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latin typeface="Garamond"/>
                        </a:rPr>
                        <a:t>No sabe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latin typeface="Garamond"/>
                        </a:rPr>
                        <a:t>1.2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latin typeface="Garamond"/>
                        </a:rPr>
                        <a:t>No contesta.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latin typeface="Garamond"/>
                        </a:rPr>
                        <a:t>0.4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2 Gráfico"/>
          <p:cNvGraphicFramePr/>
          <p:nvPr/>
        </p:nvGraphicFramePr>
        <p:xfrm>
          <a:off x="4860032" y="3861047"/>
          <a:ext cx="3779912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55776" y="86767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¿Qué tan transparente es el Gobierno Municipal?</a:t>
            </a: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5148064" y="5085184"/>
          <a:ext cx="3491880" cy="1584175"/>
        </p:xfrm>
        <a:graphic>
          <a:graphicData uri="http://schemas.openxmlformats.org/drawingml/2006/table">
            <a:tbl>
              <a:tblPr/>
              <a:tblGrid>
                <a:gridCol w="2474828"/>
                <a:gridCol w="1017052"/>
              </a:tblGrid>
              <a:tr h="316835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latin typeface="Garamond"/>
                        </a:rPr>
                        <a:t>Muy </a:t>
                      </a:r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transparente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latin typeface="Garamond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latin typeface="Garamond"/>
                        </a:rPr>
                        <a:t>8.5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35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latin typeface="Garamond"/>
                        </a:rPr>
                        <a:t>Poco </a:t>
                      </a:r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transparente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latin typeface="Garamond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latin typeface="Garamond"/>
                        </a:rPr>
                        <a:t>61.9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35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latin typeface="Garamond"/>
                        </a:rPr>
                        <a:t>Nada </a:t>
                      </a:r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Garamond"/>
                        </a:rPr>
                        <a:t>transparente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latin typeface="Garamond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latin typeface="Garamond"/>
                        </a:rPr>
                        <a:t>27.7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35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latin typeface="Garamond"/>
                        </a:rPr>
                        <a:t>No sabe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latin typeface="Garamond"/>
                        </a:rPr>
                        <a:t>1.19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35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latin typeface="Garamond"/>
                        </a:rPr>
                        <a:t>No contesta.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latin typeface="Garamond"/>
                        </a:rPr>
                        <a:t>0.5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2 Gráfico"/>
          <p:cNvGraphicFramePr/>
          <p:nvPr/>
        </p:nvGraphicFramePr>
        <p:xfrm>
          <a:off x="1187624" y="1556792"/>
          <a:ext cx="6120680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9632" y="1988840"/>
            <a:ext cx="6505050" cy="4046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2555776" y="86767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La transparencia en Jalisco.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9591" y="1556792"/>
            <a:ext cx="7752681" cy="49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2555776" y="86767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La transparencia en Jalisco.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3608" y="1916832"/>
            <a:ext cx="7128792" cy="4348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2555776" y="86767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La transparencia en Jalisco.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9632" y="1857916"/>
            <a:ext cx="6696744" cy="4595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2555776" y="86767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La transparencia en Jalisco.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555776" y="86767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La transparencia en Jalisco.</a:t>
            </a: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-72008" y="1907224"/>
            <a:ext cx="52200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57475" algn="l"/>
              </a:tabLst>
            </a:pPr>
            <a:r>
              <a:rPr kumimoji="0" lang="es-MX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Calibri" pitchFamily="34" charset="0"/>
                <a:cs typeface="Arial" pitchFamily="34" charset="0"/>
              </a:rPr>
              <a:t>¿Ha escuchado hablar del ITEI?</a:t>
            </a:r>
            <a:endParaRPr kumimoji="0" lang="es-MX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pitchFamily="34" charset="0"/>
            </a:endParaRPr>
          </a:p>
        </p:txBody>
      </p:sp>
      <p:pic>
        <p:nvPicPr>
          <p:cNvPr id="7" name="6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852936"/>
            <a:ext cx="5472608" cy="36222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2555776" y="86767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¿Qué conclusiones podemos obtener de lo anterior?</a:t>
            </a: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467544" y="1703704"/>
            <a:ext cx="828092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ea typeface="Calibri" pitchFamily="34" charset="0"/>
              <a:cs typeface="Times New Roman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ES" sz="2600" dirty="0" smtClean="0">
                <a:latin typeface="Arial Narrow" pitchFamily="34" charset="0"/>
                <a:ea typeface="Calibri" pitchFamily="34" charset="0"/>
                <a:cs typeface="Times New Roman" pitchFamily="18" charset="0"/>
              </a:rPr>
              <a:t> En México la palabra política se asocia a ausencia de compromiso y de definición: al engaño, y percepciones negativas de la política y de los políticos.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MX" sz="2600" dirty="0" smtClean="0">
              <a:latin typeface="Arial Narrow" pitchFamily="34" charset="0"/>
              <a:cs typeface="Arial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MX" sz="2600" dirty="0" smtClean="0">
                <a:latin typeface="Arial Narrow" pitchFamily="34" charset="0"/>
                <a:ea typeface="Calibri" pitchFamily="34" charset="0"/>
                <a:cs typeface="Times New Roman" pitchFamily="18" charset="0"/>
              </a:rPr>
              <a:t> Casi la mitad de los mexicanos contestan negativamente a la pregunta de si estarían de acuerdo que los maestros de primaria les hablaran de política a sus alumnos en las escuelas.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MX" sz="2600" dirty="0" smtClean="0">
              <a:latin typeface="Arial Narrow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s-E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Más del 50% de los mexicanos opinan que el gobierno funcionaba imponiendo más que consultando.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MX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2555776" y="86767"/>
            <a:ext cx="65162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latin typeface="Arial Narrow" pitchFamily="34" charset="0"/>
                <a:ea typeface="+mj-ea"/>
                <a:cs typeface="+mj-cs"/>
              </a:rPr>
              <a:t>¿Qué conclusiones podemos obtener de lo anterior?</a:t>
            </a: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467544" y="1734482"/>
            <a:ext cx="828092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E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MX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La mayoría de mexicanos considera inútil acudir a quejarse con las autoridades (presidentes municipales o gobernador) o con diputados y senadores para resolver algún problema de la comunidad.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es-MX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es-MX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s-MX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Tres cuartas partes de los mexicanos consideran que el gobierno actúa en beneficio de unos cuántos grupos poderosos. </a:t>
            </a:r>
            <a:endParaRPr kumimoji="0" lang="es-MX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2016</TotalTime>
  <Words>609</Words>
  <Application>Microsoft Office PowerPoint</Application>
  <PresentationFormat>Presentación en pantalla (4:3)</PresentationFormat>
  <Paragraphs>85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Dugaweb.com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Francisco Garcia</dc:creator>
  <cp:lastModifiedBy>DICTAMINADOR 2</cp:lastModifiedBy>
  <cp:revision>92</cp:revision>
  <dcterms:created xsi:type="dcterms:W3CDTF">2013-09-04T19:30:16Z</dcterms:created>
  <dcterms:modified xsi:type="dcterms:W3CDTF">2015-11-20T21:52:22Z</dcterms:modified>
</cp:coreProperties>
</file>