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269" r:id="rId3"/>
    <p:sldId id="257" r:id="rId4"/>
    <p:sldId id="258" r:id="rId5"/>
    <p:sldId id="267" r:id="rId6"/>
    <p:sldId id="259" r:id="rId7"/>
    <p:sldId id="261" r:id="rId8"/>
    <p:sldId id="266" r:id="rId9"/>
    <p:sldId id="263" r:id="rId10"/>
    <p:sldId id="294" r:id="rId11"/>
    <p:sldId id="284" r:id="rId12"/>
    <p:sldId id="279" r:id="rId13"/>
    <p:sldId id="270" r:id="rId14"/>
    <p:sldId id="271" r:id="rId15"/>
    <p:sldId id="282" r:id="rId16"/>
    <p:sldId id="283" r:id="rId17"/>
    <p:sldId id="298" r:id="rId18"/>
    <p:sldId id="276" r:id="rId19"/>
    <p:sldId id="277" r:id="rId20"/>
    <p:sldId id="290" r:id="rId21"/>
    <p:sldId id="291" r:id="rId22"/>
    <p:sldId id="292" r:id="rId23"/>
    <p:sldId id="293" r:id="rId24"/>
    <p:sldId id="273" r:id="rId25"/>
    <p:sldId id="274" r:id="rId26"/>
    <p:sldId id="278" r:id="rId27"/>
    <p:sldId id="305" r:id="rId28"/>
    <p:sldId id="304" r:id="rId29"/>
    <p:sldId id="299" r:id="rId30"/>
    <p:sldId id="300" r:id="rId31"/>
    <p:sldId id="301" r:id="rId32"/>
    <p:sldId id="302" r:id="rId33"/>
    <p:sldId id="307" r:id="rId34"/>
    <p:sldId id="303" r:id="rId35"/>
    <p:sldId id="275" r:id="rId3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CC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485" autoAdjust="0"/>
    <p:restoredTop sz="94660"/>
  </p:normalViewPr>
  <p:slideViewPr>
    <p:cSldViewPr>
      <p:cViewPr>
        <p:scale>
          <a:sx n="69" d="100"/>
          <a:sy n="69" d="100"/>
        </p:scale>
        <p:origin x="-1338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B8B617-5928-014F-BC0E-0F407D396A07}" type="doc">
      <dgm:prSet loTypeId="urn:microsoft.com/office/officeart/2005/8/layout/hierarchy4" loCatId="" qsTypeId="urn:microsoft.com/office/officeart/2005/8/quickstyle/simple1" qsCatId="simple" csTypeId="urn:microsoft.com/office/officeart/2005/8/colors/accent5_4" csCatId="accent5" phldr="1"/>
      <dgm:spPr/>
      <dgm:t>
        <a:bodyPr/>
        <a:lstStyle/>
        <a:p>
          <a:endParaRPr lang="es-ES"/>
        </a:p>
      </dgm:t>
    </dgm:pt>
    <dgm:pt modelId="{CA75D63E-EFAB-2E4B-A638-E0051119EB52}">
      <dgm:prSet phldrT="[Texto]"/>
      <dgm:spPr>
        <a:solidFill>
          <a:srgbClr val="215968"/>
        </a:solidFill>
      </dgm:spPr>
      <dgm:t>
        <a:bodyPr/>
        <a:lstStyle/>
        <a:p>
          <a:r>
            <a:rPr lang="es-ES" dirty="0" smtClean="0"/>
            <a:t>LIBRE ACCESO</a:t>
          </a:r>
          <a:endParaRPr lang="es-ES" dirty="0"/>
        </a:p>
      </dgm:t>
    </dgm:pt>
    <dgm:pt modelId="{8F01E7BD-E9FD-254F-B4AD-1471B72B5E8F}" type="parTrans" cxnId="{9D1F8456-1764-EF4F-9C47-26925108707B}">
      <dgm:prSet/>
      <dgm:spPr/>
      <dgm:t>
        <a:bodyPr/>
        <a:lstStyle/>
        <a:p>
          <a:endParaRPr lang="es-ES"/>
        </a:p>
      </dgm:t>
    </dgm:pt>
    <dgm:pt modelId="{D9D6BAA1-793B-9245-90B0-D1C8BF37D246}" type="sibTrans" cxnId="{9D1F8456-1764-EF4F-9C47-26925108707B}">
      <dgm:prSet/>
      <dgm:spPr/>
      <dgm:t>
        <a:bodyPr/>
        <a:lstStyle/>
        <a:p>
          <a:endParaRPr lang="es-ES"/>
        </a:p>
      </dgm:t>
    </dgm:pt>
    <dgm:pt modelId="{E67BE4D4-B389-964D-964C-B6BC6815BB32}">
      <dgm:prSet phldrT="[Texto]"/>
      <dgm:spPr>
        <a:solidFill>
          <a:srgbClr val="215968"/>
        </a:solidFill>
      </dgm:spPr>
      <dgm:t>
        <a:bodyPr/>
        <a:lstStyle/>
        <a:p>
          <a:r>
            <a:rPr lang="es-ES" dirty="0" smtClean="0"/>
            <a:t>PROTEGIDA</a:t>
          </a:r>
          <a:endParaRPr lang="es-ES" dirty="0"/>
        </a:p>
      </dgm:t>
    </dgm:pt>
    <dgm:pt modelId="{5A2F98C6-68D2-4942-9833-0D67BE51465E}" type="parTrans" cxnId="{BF5E6729-2DA2-F344-A578-1293177EBECE}">
      <dgm:prSet/>
      <dgm:spPr/>
      <dgm:t>
        <a:bodyPr/>
        <a:lstStyle/>
        <a:p>
          <a:endParaRPr lang="es-ES"/>
        </a:p>
      </dgm:t>
    </dgm:pt>
    <dgm:pt modelId="{21168385-5684-CE48-BE1C-CE63C4F62772}" type="sibTrans" cxnId="{BF5E6729-2DA2-F344-A578-1293177EBECE}">
      <dgm:prSet/>
      <dgm:spPr/>
      <dgm:t>
        <a:bodyPr/>
        <a:lstStyle/>
        <a:p>
          <a:endParaRPr lang="es-ES"/>
        </a:p>
      </dgm:t>
    </dgm:pt>
    <dgm:pt modelId="{7A3C06D8-3C0B-D74E-8226-3937FCEC6688}">
      <dgm:prSet phldrT="[Texto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s-ES" dirty="0" smtClean="0"/>
            <a:t>CONFIDENCIAL</a:t>
          </a:r>
          <a:endParaRPr lang="es-ES" dirty="0"/>
        </a:p>
      </dgm:t>
    </dgm:pt>
    <dgm:pt modelId="{BFB88597-C084-044D-88F9-B8EBF4144473}" type="parTrans" cxnId="{3ECCDFD2-AE9A-3442-9917-B218D18E1D49}">
      <dgm:prSet/>
      <dgm:spPr/>
      <dgm:t>
        <a:bodyPr/>
        <a:lstStyle/>
        <a:p>
          <a:endParaRPr lang="es-ES"/>
        </a:p>
      </dgm:t>
    </dgm:pt>
    <dgm:pt modelId="{1BA13F27-915C-B24C-A0FE-53300F2E692D}" type="sibTrans" cxnId="{3ECCDFD2-AE9A-3442-9917-B218D18E1D49}">
      <dgm:prSet/>
      <dgm:spPr/>
      <dgm:t>
        <a:bodyPr/>
        <a:lstStyle/>
        <a:p>
          <a:endParaRPr lang="es-ES"/>
        </a:p>
      </dgm:t>
    </dgm:pt>
    <dgm:pt modelId="{5A4D3B89-F1AB-1A4D-91C0-DFCA608C56D9}">
      <dgm:prSet phldrT="[Texto]"/>
      <dgm:spPr>
        <a:solidFill>
          <a:srgbClr val="143640"/>
        </a:solidFill>
      </dgm:spPr>
      <dgm:t>
        <a:bodyPr/>
        <a:lstStyle/>
        <a:p>
          <a:r>
            <a:rPr lang="es-ES" dirty="0" smtClean="0"/>
            <a:t>INFORMACIÓN PÚBLICA</a:t>
          </a:r>
          <a:endParaRPr lang="es-ES" dirty="0"/>
        </a:p>
      </dgm:t>
    </dgm:pt>
    <dgm:pt modelId="{0762FEB3-E010-3043-8A7D-9F5061BF3F48}" type="parTrans" cxnId="{84907E2D-5629-4346-A130-BC0DE1358073}">
      <dgm:prSet/>
      <dgm:spPr/>
      <dgm:t>
        <a:bodyPr/>
        <a:lstStyle/>
        <a:p>
          <a:endParaRPr lang="es-ES"/>
        </a:p>
      </dgm:t>
    </dgm:pt>
    <dgm:pt modelId="{92FFB7BC-39BB-D044-B7F6-BFF64E364038}" type="sibTrans" cxnId="{84907E2D-5629-4346-A130-BC0DE1358073}">
      <dgm:prSet/>
      <dgm:spPr/>
      <dgm:t>
        <a:bodyPr/>
        <a:lstStyle/>
        <a:p>
          <a:endParaRPr lang="es-ES"/>
        </a:p>
      </dgm:t>
    </dgm:pt>
    <dgm:pt modelId="{B984B49C-EDCC-194A-B9BA-F69E5F4AC6A5}">
      <dgm:prSet phldrT="[Texto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s-ES" dirty="0" smtClean="0"/>
            <a:t>FUNDAMENTAL</a:t>
          </a:r>
          <a:endParaRPr lang="es-ES" dirty="0"/>
        </a:p>
      </dgm:t>
    </dgm:pt>
    <dgm:pt modelId="{702B86DA-871E-5742-8E58-DCA82DB48DFD}" type="parTrans" cxnId="{C5AB0F63-37F7-AB40-9DED-7F58784EE344}">
      <dgm:prSet/>
      <dgm:spPr/>
      <dgm:t>
        <a:bodyPr/>
        <a:lstStyle/>
        <a:p>
          <a:endParaRPr lang="es-ES"/>
        </a:p>
      </dgm:t>
    </dgm:pt>
    <dgm:pt modelId="{1B2E30C7-71AD-3D4A-A0CF-EBF06BA725EF}" type="sibTrans" cxnId="{C5AB0F63-37F7-AB40-9DED-7F58784EE344}">
      <dgm:prSet/>
      <dgm:spPr/>
      <dgm:t>
        <a:bodyPr/>
        <a:lstStyle/>
        <a:p>
          <a:endParaRPr lang="es-ES"/>
        </a:p>
      </dgm:t>
    </dgm:pt>
    <dgm:pt modelId="{AA3D06F5-CFD2-604A-83B1-59AE54B81BED}">
      <dgm:prSet phldrT="[Texto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s-ES" dirty="0" smtClean="0"/>
            <a:t>ORDINARIA</a:t>
          </a:r>
          <a:endParaRPr lang="es-ES" dirty="0"/>
        </a:p>
      </dgm:t>
    </dgm:pt>
    <dgm:pt modelId="{1D7E3894-9146-7D46-9E0B-6CD72FF2E231}" type="parTrans" cxnId="{A6E73464-7F47-5F44-B3BA-6B0C86748D5E}">
      <dgm:prSet/>
      <dgm:spPr/>
      <dgm:t>
        <a:bodyPr/>
        <a:lstStyle/>
        <a:p>
          <a:endParaRPr lang="es-ES"/>
        </a:p>
      </dgm:t>
    </dgm:pt>
    <dgm:pt modelId="{04BF881C-A66F-C14A-A736-7D340308C52A}" type="sibTrans" cxnId="{A6E73464-7F47-5F44-B3BA-6B0C86748D5E}">
      <dgm:prSet/>
      <dgm:spPr/>
      <dgm:t>
        <a:bodyPr/>
        <a:lstStyle/>
        <a:p>
          <a:endParaRPr lang="es-ES"/>
        </a:p>
      </dgm:t>
    </dgm:pt>
    <dgm:pt modelId="{0944D8E6-6951-694F-958E-5659BDEFB59A}">
      <dgm:prSet phldrT="[Texto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s-ES" dirty="0" smtClean="0"/>
            <a:t>RESERVADA</a:t>
          </a:r>
          <a:endParaRPr lang="es-ES" dirty="0"/>
        </a:p>
      </dgm:t>
    </dgm:pt>
    <dgm:pt modelId="{AFADE49C-FFD1-6D45-B0A8-F98A73EAA7B5}" type="parTrans" cxnId="{22856A50-FF58-0142-A301-DDA5E80E89B6}">
      <dgm:prSet/>
      <dgm:spPr/>
      <dgm:t>
        <a:bodyPr/>
        <a:lstStyle/>
        <a:p>
          <a:endParaRPr lang="es-ES"/>
        </a:p>
      </dgm:t>
    </dgm:pt>
    <dgm:pt modelId="{9E85DF4F-F7A1-FD43-9C39-CB37CA9D951A}" type="sibTrans" cxnId="{22856A50-FF58-0142-A301-DDA5E80E89B6}">
      <dgm:prSet/>
      <dgm:spPr/>
      <dgm:t>
        <a:bodyPr/>
        <a:lstStyle/>
        <a:p>
          <a:endParaRPr lang="es-ES"/>
        </a:p>
      </dgm:t>
    </dgm:pt>
    <dgm:pt modelId="{B0429CF3-E410-0847-9DF9-B31ED9D3A6C7}" type="pres">
      <dgm:prSet presAssocID="{FBB8B617-5928-014F-BC0E-0F407D396A07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B1A8E8A1-FA00-E44D-A9D1-26526FA768C3}" type="pres">
      <dgm:prSet presAssocID="{5A4D3B89-F1AB-1A4D-91C0-DFCA608C56D9}" presName="vertOne" presStyleCnt="0"/>
      <dgm:spPr/>
      <dgm:t>
        <a:bodyPr/>
        <a:lstStyle/>
        <a:p>
          <a:endParaRPr lang="es-MX"/>
        </a:p>
      </dgm:t>
    </dgm:pt>
    <dgm:pt modelId="{6B71E02A-08A1-9142-AE09-810AE276A7A4}" type="pres">
      <dgm:prSet presAssocID="{5A4D3B89-F1AB-1A4D-91C0-DFCA608C56D9}" presName="txOne" presStyleLbl="node0" presStyleIdx="0" presStyleCnt="1" custLinFactY="-84767" custLinFactNeighborX="-3475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ECEF2F9-13F0-E048-9B1A-6E0A9ADB9854}" type="pres">
      <dgm:prSet presAssocID="{5A4D3B89-F1AB-1A4D-91C0-DFCA608C56D9}" presName="parTransOne" presStyleCnt="0"/>
      <dgm:spPr/>
      <dgm:t>
        <a:bodyPr/>
        <a:lstStyle/>
        <a:p>
          <a:endParaRPr lang="es-MX"/>
        </a:p>
      </dgm:t>
    </dgm:pt>
    <dgm:pt modelId="{125ECD6A-8924-FF4A-AC3A-7849F7C2455D}" type="pres">
      <dgm:prSet presAssocID="{5A4D3B89-F1AB-1A4D-91C0-DFCA608C56D9}" presName="horzOne" presStyleCnt="0"/>
      <dgm:spPr/>
      <dgm:t>
        <a:bodyPr/>
        <a:lstStyle/>
        <a:p>
          <a:endParaRPr lang="es-MX"/>
        </a:p>
      </dgm:t>
    </dgm:pt>
    <dgm:pt modelId="{C6E09A60-7B09-3741-A03E-E27329CF8E0A}" type="pres">
      <dgm:prSet presAssocID="{CA75D63E-EFAB-2E4B-A638-E0051119EB52}" presName="vertTwo" presStyleCnt="0"/>
      <dgm:spPr/>
      <dgm:t>
        <a:bodyPr/>
        <a:lstStyle/>
        <a:p>
          <a:endParaRPr lang="es-MX"/>
        </a:p>
      </dgm:t>
    </dgm:pt>
    <dgm:pt modelId="{35918BDE-CA2C-3E46-A9E2-157C39249F0F}" type="pres">
      <dgm:prSet presAssocID="{CA75D63E-EFAB-2E4B-A638-E0051119EB52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6479AE3-6690-AE46-A921-6B2BC3214556}" type="pres">
      <dgm:prSet presAssocID="{CA75D63E-EFAB-2E4B-A638-E0051119EB52}" presName="parTransTwo" presStyleCnt="0"/>
      <dgm:spPr/>
      <dgm:t>
        <a:bodyPr/>
        <a:lstStyle/>
        <a:p>
          <a:endParaRPr lang="es-MX"/>
        </a:p>
      </dgm:t>
    </dgm:pt>
    <dgm:pt modelId="{0427863F-8165-E24D-ABE6-59BF9518F40F}" type="pres">
      <dgm:prSet presAssocID="{CA75D63E-EFAB-2E4B-A638-E0051119EB52}" presName="horzTwo" presStyleCnt="0"/>
      <dgm:spPr/>
      <dgm:t>
        <a:bodyPr/>
        <a:lstStyle/>
        <a:p>
          <a:endParaRPr lang="es-MX"/>
        </a:p>
      </dgm:t>
    </dgm:pt>
    <dgm:pt modelId="{BD90200A-015D-6241-BDE4-DB403547AF11}" type="pres">
      <dgm:prSet presAssocID="{B984B49C-EDCC-194A-B9BA-F69E5F4AC6A5}" presName="vertThree" presStyleCnt="0"/>
      <dgm:spPr/>
      <dgm:t>
        <a:bodyPr/>
        <a:lstStyle/>
        <a:p>
          <a:endParaRPr lang="es-MX"/>
        </a:p>
      </dgm:t>
    </dgm:pt>
    <dgm:pt modelId="{D9CBE998-D04A-D945-AE28-A2AFD0A3A657}" type="pres">
      <dgm:prSet presAssocID="{B984B49C-EDCC-194A-B9BA-F69E5F4AC6A5}" presName="txThre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EB1456E-99B3-A048-B7D3-7A7F7E0819B8}" type="pres">
      <dgm:prSet presAssocID="{B984B49C-EDCC-194A-B9BA-F69E5F4AC6A5}" presName="horzThree" presStyleCnt="0"/>
      <dgm:spPr/>
      <dgm:t>
        <a:bodyPr/>
        <a:lstStyle/>
        <a:p>
          <a:endParaRPr lang="es-MX"/>
        </a:p>
      </dgm:t>
    </dgm:pt>
    <dgm:pt modelId="{490AFFFC-4551-7E4B-9B51-FE0E530F1C62}" type="pres">
      <dgm:prSet presAssocID="{1B2E30C7-71AD-3D4A-A0CF-EBF06BA725EF}" presName="sibSpaceThree" presStyleCnt="0"/>
      <dgm:spPr/>
      <dgm:t>
        <a:bodyPr/>
        <a:lstStyle/>
        <a:p>
          <a:endParaRPr lang="es-MX"/>
        </a:p>
      </dgm:t>
    </dgm:pt>
    <dgm:pt modelId="{FF95E563-4332-254B-BEA9-F85559DF4BBF}" type="pres">
      <dgm:prSet presAssocID="{AA3D06F5-CFD2-604A-83B1-59AE54B81BED}" presName="vertThree" presStyleCnt="0"/>
      <dgm:spPr/>
      <dgm:t>
        <a:bodyPr/>
        <a:lstStyle/>
        <a:p>
          <a:endParaRPr lang="es-MX"/>
        </a:p>
      </dgm:t>
    </dgm:pt>
    <dgm:pt modelId="{18C21741-C6A5-4B44-890A-7B8151CDD957}" type="pres">
      <dgm:prSet presAssocID="{AA3D06F5-CFD2-604A-83B1-59AE54B81BED}" presName="txThre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4A28EA0-521E-F344-AFFF-DFE99F65E9AB}" type="pres">
      <dgm:prSet presAssocID="{AA3D06F5-CFD2-604A-83B1-59AE54B81BED}" presName="horzThree" presStyleCnt="0"/>
      <dgm:spPr/>
      <dgm:t>
        <a:bodyPr/>
        <a:lstStyle/>
        <a:p>
          <a:endParaRPr lang="es-MX"/>
        </a:p>
      </dgm:t>
    </dgm:pt>
    <dgm:pt modelId="{3389534D-CA9C-164D-9F7E-9C3D4BDE90AB}" type="pres">
      <dgm:prSet presAssocID="{D9D6BAA1-793B-9245-90B0-D1C8BF37D246}" presName="sibSpaceTwo" presStyleCnt="0"/>
      <dgm:spPr/>
      <dgm:t>
        <a:bodyPr/>
        <a:lstStyle/>
        <a:p>
          <a:endParaRPr lang="es-MX"/>
        </a:p>
      </dgm:t>
    </dgm:pt>
    <dgm:pt modelId="{F931F7D2-3595-3B48-B8E0-A91EA82C27C0}" type="pres">
      <dgm:prSet presAssocID="{E67BE4D4-B389-964D-964C-B6BC6815BB32}" presName="vertTwo" presStyleCnt="0"/>
      <dgm:spPr/>
      <dgm:t>
        <a:bodyPr/>
        <a:lstStyle/>
        <a:p>
          <a:endParaRPr lang="es-MX"/>
        </a:p>
      </dgm:t>
    </dgm:pt>
    <dgm:pt modelId="{D63E5993-F4B2-C345-AABB-7FCC946ECC94}" type="pres">
      <dgm:prSet presAssocID="{E67BE4D4-B389-964D-964C-B6BC6815BB32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024E305-6390-D84A-8416-D6AE84B6ED36}" type="pres">
      <dgm:prSet presAssocID="{E67BE4D4-B389-964D-964C-B6BC6815BB32}" presName="parTransTwo" presStyleCnt="0"/>
      <dgm:spPr/>
      <dgm:t>
        <a:bodyPr/>
        <a:lstStyle/>
        <a:p>
          <a:endParaRPr lang="es-MX"/>
        </a:p>
      </dgm:t>
    </dgm:pt>
    <dgm:pt modelId="{2F23C71A-D2D5-3D4C-813B-FB02C322A453}" type="pres">
      <dgm:prSet presAssocID="{E67BE4D4-B389-964D-964C-B6BC6815BB32}" presName="horzTwo" presStyleCnt="0"/>
      <dgm:spPr/>
      <dgm:t>
        <a:bodyPr/>
        <a:lstStyle/>
        <a:p>
          <a:endParaRPr lang="es-MX"/>
        </a:p>
      </dgm:t>
    </dgm:pt>
    <dgm:pt modelId="{9ECDA542-C099-164D-9A83-3E74A3A8EC02}" type="pres">
      <dgm:prSet presAssocID="{7A3C06D8-3C0B-D74E-8226-3937FCEC6688}" presName="vertThree" presStyleCnt="0"/>
      <dgm:spPr/>
      <dgm:t>
        <a:bodyPr/>
        <a:lstStyle/>
        <a:p>
          <a:endParaRPr lang="es-MX"/>
        </a:p>
      </dgm:t>
    </dgm:pt>
    <dgm:pt modelId="{8B036FEE-A430-154E-8B67-B0A1556CF256}" type="pres">
      <dgm:prSet presAssocID="{7A3C06D8-3C0B-D74E-8226-3937FCEC6688}" presName="txThre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1E1D1A9-3FF4-AF43-B1A5-0F0056E8890C}" type="pres">
      <dgm:prSet presAssocID="{7A3C06D8-3C0B-D74E-8226-3937FCEC6688}" presName="horzThree" presStyleCnt="0"/>
      <dgm:spPr/>
      <dgm:t>
        <a:bodyPr/>
        <a:lstStyle/>
        <a:p>
          <a:endParaRPr lang="es-MX"/>
        </a:p>
      </dgm:t>
    </dgm:pt>
    <dgm:pt modelId="{3B542076-6F38-0143-A246-D32F04DD442D}" type="pres">
      <dgm:prSet presAssocID="{1BA13F27-915C-B24C-A0FE-53300F2E692D}" presName="sibSpaceThree" presStyleCnt="0"/>
      <dgm:spPr/>
      <dgm:t>
        <a:bodyPr/>
        <a:lstStyle/>
        <a:p>
          <a:endParaRPr lang="es-MX"/>
        </a:p>
      </dgm:t>
    </dgm:pt>
    <dgm:pt modelId="{14878E56-F92F-F145-A0CC-E9AF94968DC1}" type="pres">
      <dgm:prSet presAssocID="{0944D8E6-6951-694F-958E-5659BDEFB59A}" presName="vertThree" presStyleCnt="0"/>
      <dgm:spPr/>
      <dgm:t>
        <a:bodyPr/>
        <a:lstStyle/>
        <a:p>
          <a:endParaRPr lang="es-MX"/>
        </a:p>
      </dgm:t>
    </dgm:pt>
    <dgm:pt modelId="{746DBA60-4116-FB45-804C-D08FE5D49185}" type="pres">
      <dgm:prSet presAssocID="{0944D8E6-6951-694F-958E-5659BDEFB59A}" presName="txThre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5DDFAD0-1CF3-924F-A13F-A7EAEC9F6071}" type="pres">
      <dgm:prSet presAssocID="{0944D8E6-6951-694F-958E-5659BDEFB59A}" presName="horzThree" presStyleCnt="0"/>
      <dgm:spPr/>
      <dgm:t>
        <a:bodyPr/>
        <a:lstStyle/>
        <a:p>
          <a:endParaRPr lang="es-MX"/>
        </a:p>
      </dgm:t>
    </dgm:pt>
  </dgm:ptLst>
  <dgm:cxnLst>
    <dgm:cxn modelId="{84907E2D-5629-4346-A130-BC0DE1358073}" srcId="{FBB8B617-5928-014F-BC0E-0F407D396A07}" destId="{5A4D3B89-F1AB-1A4D-91C0-DFCA608C56D9}" srcOrd="0" destOrd="0" parTransId="{0762FEB3-E010-3043-8A7D-9F5061BF3F48}" sibTransId="{92FFB7BC-39BB-D044-B7F6-BFF64E364038}"/>
    <dgm:cxn modelId="{22856A50-FF58-0142-A301-DDA5E80E89B6}" srcId="{E67BE4D4-B389-964D-964C-B6BC6815BB32}" destId="{0944D8E6-6951-694F-958E-5659BDEFB59A}" srcOrd="1" destOrd="0" parTransId="{AFADE49C-FFD1-6D45-B0A8-F98A73EAA7B5}" sibTransId="{9E85DF4F-F7A1-FD43-9C39-CB37CA9D951A}"/>
    <dgm:cxn modelId="{BF5E6729-2DA2-F344-A578-1293177EBECE}" srcId="{5A4D3B89-F1AB-1A4D-91C0-DFCA608C56D9}" destId="{E67BE4D4-B389-964D-964C-B6BC6815BB32}" srcOrd="1" destOrd="0" parTransId="{5A2F98C6-68D2-4942-9833-0D67BE51465E}" sibTransId="{21168385-5684-CE48-BE1C-CE63C4F62772}"/>
    <dgm:cxn modelId="{DFFCC47F-1FC3-4449-856E-BEF328062EB1}" type="presOf" srcId="{B984B49C-EDCC-194A-B9BA-F69E5F4AC6A5}" destId="{D9CBE998-D04A-D945-AE28-A2AFD0A3A657}" srcOrd="0" destOrd="0" presId="urn:microsoft.com/office/officeart/2005/8/layout/hierarchy4"/>
    <dgm:cxn modelId="{F7FF9AA9-DA2A-41D5-9FD0-4E3652204B77}" type="presOf" srcId="{5A4D3B89-F1AB-1A4D-91C0-DFCA608C56D9}" destId="{6B71E02A-08A1-9142-AE09-810AE276A7A4}" srcOrd="0" destOrd="0" presId="urn:microsoft.com/office/officeart/2005/8/layout/hierarchy4"/>
    <dgm:cxn modelId="{A8F0DF7B-0657-4CFD-B9C1-42C6F827F787}" type="presOf" srcId="{AA3D06F5-CFD2-604A-83B1-59AE54B81BED}" destId="{18C21741-C6A5-4B44-890A-7B8151CDD957}" srcOrd="0" destOrd="0" presId="urn:microsoft.com/office/officeart/2005/8/layout/hierarchy4"/>
    <dgm:cxn modelId="{9D1F8456-1764-EF4F-9C47-26925108707B}" srcId="{5A4D3B89-F1AB-1A4D-91C0-DFCA608C56D9}" destId="{CA75D63E-EFAB-2E4B-A638-E0051119EB52}" srcOrd="0" destOrd="0" parTransId="{8F01E7BD-E9FD-254F-B4AD-1471B72B5E8F}" sibTransId="{D9D6BAA1-793B-9245-90B0-D1C8BF37D246}"/>
    <dgm:cxn modelId="{F3DAB030-8387-4F8C-8253-E0401EC4DB23}" type="presOf" srcId="{CA75D63E-EFAB-2E4B-A638-E0051119EB52}" destId="{35918BDE-CA2C-3E46-A9E2-157C39249F0F}" srcOrd="0" destOrd="0" presId="urn:microsoft.com/office/officeart/2005/8/layout/hierarchy4"/>
    <dgm:cxn modelId="{CCC52AA6-C67B-4476-BA0A-1730D615AE5D}" type="presOf" srcId="{7A3C06D8-3C0B-D74E-8226-3937FCEC6688}" destId="{8B036FEE-A430-154E-8B67-B0A1556CF256}" srcOrd="0" destOrd="0" presId="urn:microsoft.com/office/officeart/2005/8/layout/hierarchy4"/>
    <dgm:cxn modelId="{16F3C29A-97E6-47EB-B834-DC3727373421}" type="presOf" srcId="{FBB8B617-5928-014F-BC0E-0F407D396A07}" destId="{B0429CF3-E410-0847-9DF9-B31ED9D3A6C7}" srcOrd="0" destOrd="0" presId="urn:microsoft.com/office/officeart/2005/8/layout/hierarchy4"/>
    <dgm:cxn modelId="{A6E73464-7F47-5F44-B3BA-6B0C86748D5E}" srcId="{CA75D63E-EFAB-2E4B-A638-E0051119EB52}" destId="{AA3D06F5-CFD2-604A-83B1-59AE54B81BED}" srcOrd="1" destOrd="0" parTransId="{1D7E3894-9146-7D46-9E0B-6CD72FF2E231}" sibTransId="{04BF881C-A66F-C14A-A736-7D340308C52A}"/>
    <dgm:cxn modelId="{F9B93960-EFF9-43B5-8116-80E966CD12B6}" type="presOf" srcId="{0944D8E6-6951-694F-958E-5659BDEFB59A}" destId="{746DBA60-4116-FB45-804C-D08FE5D49185}" srcOrd="0" destOrd="0" presId="urn:microsoft.com/office/officeart/2005/8/layout/hierarchy4"/>
    <dgm:cxn modelId="{C5AB0F63-37F7-AB40-9DED-7F58784EE344}" srcId="{CA75D63E-EFAB-2E4B-A638-E0051119EB52}" destId="{B984B49C-EDCC-194A-B9BA-F69E5F4AC6A5}" srcOrd="0" destOrd="0" parTransId="{702B86DA-871E-5742-8E58-DCA82DB48DFD}" sibTransId="{1B2E30C7-71AD-3D4A-A0CF-EBF06BA725EF}"/>
    <dgm:cxn modelId="{6BDFA4EE-A5B3-4783-A3A9-E660398FA3C2}" type="presOf" srcId="{E67BE4D4-B389-964D-964C-B6BC6815BB32}" destId="{D63E5993-F4B2-C345-AABB-7FCC946ECC94}" srcOrd="0" destOrd="0" presId="urn:microsoft.com/office/officeart/2005/8/layout/hierarchy4"/>
    <dgm:cxn modelId="{3ECCDFD2-AE9A-3442-9917-B218D18E1D49}" srcId="{E67BE4D4-B389-964D-964C-B6BC6815BB32}" destId="{7A3C06D8-3C0B-D74E-8226-3937FCEC6688}" srcOrd="0" destOrd="0" parTransId="{BFB88597-C084-044D-88F9-B8EBF4144473}" sibTransId="{1BA13F27-915C-B24C-A0FE-53300F2E692D}"/>
    <dgm:cxn modelId="{C9AD2471-AB83-4BA7-BCE6-6AA7C4C9B9A4}" type="presParOf" srcId="{B0429CF3-E410-0847-9DF9-B31ED9D3A6C7}" destId="{B1A8E8A1-FA00-E44D-A9D1-26526FA768C3}" srcOrd="0" destOrd="0" presId="urn:microsoft.com/office/officeart/2005/8/layout/hierarchy4"/>
    <dgm:cxn modelId="{6181436B-9930-441A-8248-C0278AD5E9F7}" type="presParOf" srcId="{B1A8E8A1-FA00-E44D-A9D1-26526FA768C3}" destId="{6B71E02A-08A1-9142-AE09-810AE276A7A4}" srcOrd="0" destOrd="0" presId="urn:microsoft.com/office/officeart/2005/8/layout/hierarchy4"/>
    <dgm:cxn modelId="{88498D0B-3403-45EE-B5AD-210120A6895F}" type="presParOf" srcId="{B1A8E8A1-FA00-E44D-A9D1-26526FA768C3}" destId="{DECEF2F9-13F0-E048-9B1A-6E0A9ADB9854}" srcOrd="1" destOrd="0" presId="urn:microsoft.com/office/officeart/2005/8/layout/hierarchy4"/>
    <dgm:cxn modelId="{9594F193-6188-41C7-B59B-5B656D8A7339}" type="presParOf" srcId="{B1A8E8A1-FA00-E44D-A9D1-26526FA768C3}" destId="{125ECD6A-8924-FF4A-AC3A-7849F7C2455D}" srcOrd="2" destOrd="0" presId="urn:microsoft.com/office/officeart/2005/8/layout/hierarchy4"/>
    <dgm:cxn modelId="{3CFE1BE2-5BE1-486B-8DD6-2C4413CEB419}" type="presParOf" srcId="{125ECD6A-8924-FF4A-AC3A-7849F7C2455D}" destId="{C6E09A60-7B09-3741-A03E-E27329CF8E0A}" srcOrd="0" destOrd="0" presId="urn:microsoft.com/office/officeart/2005/8/layout/hierarchy4"/>
    <dgm:cxn modelId="{E84D5692-7F7F-4C6A-B8B6-E8595EE43246}" type="presParOf" srcId="{C6E09A60-7B09-3741-A03E-E27329CF8E0A}" destId="{35918BDE-CA2C-3E46-A9E2-157C39249F0F}" srcOrd="0" destOrd="0" presId="urn:microsoft.com/office/officeart/2005/8/layout/hierarchy4"/>
    <dgm:cxn modelId="{7686F392-2607-4C2E-9CC0-494B3BC5DFBD}" type="presParOf" srcId="{C6E09A60-7B09-3741-A03E-E27329CF8E0A}" destId="{B6479AE3-6690-AE46-A921-6B2BC3214556}" srcOrd="1" destOrd="0" presId="urn:microsoft.com/office/officeart/2005/8/layout/hierarchy4"/>
    <dgm:cxn modelId="{D2C96CB3-BC12-428D-84FE-B5082181D574}" type="presParOf" srcId="{C6E09A60-7B09-3741-A03E-E27329CF8E0A}" destId="{0427863F-8165-E24D-ABE6-59BF9518F40F}" srcOrd="2" destOrd="0" presId="urn:microsoft.com/office/officeart/2005/8/layout/hierarchy4"/>
    <dgm:cxn modelId="{DC42CD93-8382-41A7-98E3-14BA74BED0DF}" type="presParOf" srcId="{0427863F-8165-E24D-ABE6-59BF9518F40F}" destId="{BD90200A-015D-6241-BDE4-DB403547AF11}" srcOrd="0" destOrd="0" presId="urn:microsoft.com/office/officeart/2005/8/layout/hierarchy4"/>
    <dgm:cxn modelId="{A1476F4B-1D97-4D41-B4DC-A23E53CF3751}" type="presParOf" srcId="{BD90200A-015D-6241-BDE4-DB403547AF11}" destId="{D9CBE998-D04A-D945-AE28-A2AFD0A3A657}" srcOrd="0" destOrd="0" presId="urn:microsoft.com/office/officeart/2005/8/layout/hierarchy4"/>
    <dgm:cxn modelId="{7BB2A705-4660-4538-BFEE-70CFC59EEC16}" type="presParOf" srcId="{BD90200A-015D-6241-BDE4-DB403547AF11}" destId="{4EB1456E-99B3-A048-B7D3-7A7F7E0819B8}" srcOrd="1" destOrd="0" presId="urn:microsoft.com/office/officeart/2005/8/layout/hierarchy4"/>
    <dgm:cxn modelId="{16E26485-4B92-42AF-AA3B-C55ACB352A98}" type="presParOf" srcId="{0427863F-8165-E24D-ABE6-59BF9518F40F}" destId="{490AFFFC-4551-7E4B-9B51-FE0E530F1C62}" srcOrd="1" destOrd="0" presId="urn:microsoft.com/office/officeart/2005/8/layout/hierarchy4"/>
    <dgm:cxn modelId="{E2F94B7D-7A3F-4946-A978-B7751D01349F}" type="presParOf" srcId="{0427863F-8165-E24D-ABE6-59BF9518F40F}" destId="{FF95E563-4332-254B-BEA9-F85559DF4BBF}" srcOrd="2" destOrd="0" presId="urn:microsoft.com/office/officeart/2005/8/layout/hierarchy4"/>
    <dgm:cxn modelId="{21A24061-F9F2-485E-9C2A-817F07C65C05}" type="presParOf" srcId="{FF95E563-4332-254B-BEA9-F85559DF4BBF}" destId="{18C21741-C6A5-4B44-890A-7B8151CDD957}" srcOrd="0" destOrd="0" presId="urn:microsoft.com/office/officeart/2005/8/layout/hierarchy4"/>
    <dgm:cxn modelId="{05C3A88B-4375-4155-90B0-69921E0D1D0B}" type="presParOf" srcId="{FF95E563-4332-254B-BEA9-F85559DF4BBF}" destId="{C4A28EA0-521E-F344-AFFF-DFE99F65E9AB}" srcOrd="1" destOrd="0" presId="urn:microsoft.com/office/officeart/2005/8/layout/hierarchy4"/>
    <dgm:cxn modelId="{FE22E658-9019-419C-AC15-DAF2E28D3BEC}" type="presParOf" srcId="{125ECD6A-8924-FF4A-AC3A-7849F7C2455D}" destId="{3389534D-CA9C-164D-9F7E-9C3D4BDE90AB}" srcOrd="1" destOrd="0" presId="urn:microsoft.com/office/officeart/2005/8/layout/hierarchy4"/>
    <dgm:cxn modelId="{5E59CDC8-9AA7-4A89-95AF-8C42A4D7342B}" type="presParOf" srcId="{125ECD6A-8924-FF4A-AC3A-7849F7C2455D}" destId="{F931F7D2-3595-3B48-B8E0-A91EA82C27C0}" srcOrd="2" destOrd="0" presId="urn:microsoft.com/office/officeart/2005/8/layout/hierarchy4"/>
    <dgm:cxn modelId="{A0B53BD2-CC57-45E2-986A-70A4CC19CE36}" type="presParOf" srcId="{F931F7D2-3595-3B48-B8E0-A91EA82C27C0}" destId="{D63E5993-F4B2-C345-AABB-7FCC946ECC94}" srcOrd="0" destOrd="0" presId="urn:microsoft.com/office/officeart/2005/8/layout/hierarchy4"/>
    <dgm:cxn modelId="{CE450032-6D26-41BB-965D-F9457428B1F6}" type="presParOf" srcId="{F931F7D2-3595-3B48-B8E0-A91EA82C27C0}" destId="{D024E305-6390-D84A-8416-D6AE84B6ED36}" srcOrd="1" destOrd="0" presId="urn:microsoft.com/office/officeart/2005/8/layout/hierarchy4"/>
    <dgm:cxn modelId="{EA4CD51C-782A-496E-A5B0-1EA2E02DD727}" type="presParOf" srcId="{F931F7D2-3595-3B48-B8E0-A91EA82C27C0}" destId="{2F23C71A-D2D5-3D4C-813B-FB02C322A453}" srcOrd="2" destOrd="0" presId="urn:microsoft.com/office/officeart/2005/8/layout/hierarchy4"/>
    <dgm:cxn modelId="{E127B74B-EF3D-400D-931E-E5AB1E62F4F8}" type="presParOf" srcId="{2F23C71A-D2D5-3D4C-813B-FB02C322A453}" destId="{9ECDA542-C099-164D-9A83-3E74A3A8EC02}" srcOrd="0" destOrd="0" presId="urn:microsoft.com/office/officeart/2005/8/layout/hierarchy4"/>
    <dgm:cxn modelId="{46DB9F4A-B3AD-434F-AD31-0A1DA6195417}" type="presParOf" srcId="{9ECDA542-C099-164D-9A83-3E74A3A8EC02}" destId="{8B036FEE-A430-154E-8B67-B0A1556CF256}" srcOrd="0" destOrd="0" presId="urn:microsoft.com/office/officeart/2005/8/layout/hierarchy4"/>
    <dgm:cxn modelId="{5F8550FF-02FC-4B84-BE2C-CD62FC5E1757}" type="presParOf" srcId="{9ECDA542-C099-164D-9A83-3E74A3A8EC02}" destId="{91E1D1A9-3FF4-AF43-B1A5-0F0056E8890C}" srcOrd="1" destOrd="0" presId="urn:microsoft.com/office/officeart/2005/8/layout/hierarchy4"/>
    <dgm:cxn modelId="{F1C160C4-8BCD-4118-A9E9-95BB87CA9FEC}" type="presParOf" srcId="{2F23C71A-D2D5-3D4C-813B-FB02C322A453}" destId="{3B542076-6F38-0143-A246-D32F04DD442D}" srcOrd="1" destOrd="0" presId="urn:microsoft.com/office/officeart/2005/8/layout/hierarchy4"/>
    <dgm:cxn modelId="{0DEC1681-934A-4D49-9051-DA5CF30C9868}" type="presParOf" srcId="{2F23C71A-D2D5-3D4C-813B-FB02C322A453}" destId="{14878E56-F92F-F145-A0CC-E9AF94968DC1}" srcOrd="2" destOrd="0" presId="urn:microsoft.com/office/officeart/2005/8/layout/hierarchy4"/>
    <dgm:cxn modelId="{B6C241C8-CE16-4E32-A3B6-305776DC2F48}" type="presParOf" srcId="{14878E56-F92F-F145-A0CC-E9AF94968DC1}" destId="{746DBA60-4116-FB45-804C-D08FE5D49185}" srcOrd="0" destOrd="0" presId="urn:microsoft.com/office/officeart/2005/8/layout/hierarchy4"/>
    <dgm:cxn modelId="{B3887DB2-4913-40FA-A0B1-B57BEA7380F9}" type="presParOf" srcId="{14878E56-F92F-F145-A0CC-E9AF94968DC1}" destId="{55DDFAD0-1CF3-924F-A13F-A7EAEC9F6071}" srcOrd="1" destOrd="0" presId="urn:microsoft.com/office/officeart/2005/8/layout/hierarchy4"/>
  </dgm:cxnLst>
  <dgm:bg>
    <a:noFill/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0E8BE-4D8A-4A3C-9FF6-6100A21476CF}" type="datetimeFigureOut">
              <a:rPr lang="es-MX" smtClean="0"/>
              <a:pPr/>
              <a:t>21/01/2016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F879-58D3-4FA1-81AD-DCF96AF4FF52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0E8BE-4D8A-4A3C-9FF6-6100A21476CF}" type="datetimeFigureOut">
              <a:rPr lang="es-MX" smtClean="0"/>
              <a:pPr/>
              <a:t>21/01/2016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F879-58D3-4FA1-81AD-DCF96AF4FF52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0E8BE-4D8A-4A3C-9FF6-6100A21476CF}" type="datetimeFigureOut">
              <a:rPr lang="es-MX" smtClean="0"/>
              <a:pPr/>
              <a:t>21/01/2016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F879-58D3-4FA1-81AD-DCF96AF4FF52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0E8BE-4D8A-4A3C-9FF6-6100A21476CF}" type="datetimeFigureOut">
              <a:rPr lang="es-MX" smtClean="0"/>
              <a:pPr/>
              <a:t>21/01/2016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F879-58D3-4FA1-81AD-DCF96AF4FF52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0E8BE-4D8A-4A3C-9FF6-6100A21476CF}" type="datetimeFigureOut">
              <a:rPr lang="es-MX" smtClean="0"/>
              <a:pPr/>
              <a:t>21/01/2016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F879-58D3-4FA1-81AD-DCF96AF4FF52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0E8BE-4D8A-4A3C-9FF6-6100A21476CF}" type="datetimeFigureOut">
              <a:rPr lang="es-MX" smtClean="0"/>
              <a:pPr/>
              <a:t>21/01/2016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F879-58D3-4FA1-81AD-DCF96AF4FF52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0E8BE-4D8A-4A3C-9FF6-6100A21476CF}" type="datetimeFigureOut">
              <a:rPr lang="es-MX" smtClean="0"/>
              <a:pPr/>
              <a:t>21/01/2016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F879-58D3-4FA1-81AD-DCF96AF4FF52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0E8BE-4D8A-4A3C-9FF6-6100A21476CF}" type="datetimeFigureOut">
              <a:rPr lang="es-MX" smtClean="0"/>
              <a:pPr/>
              <a:t>21/01/2016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F879-58D3-4FA1-81AD-DCF96AF4FF52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0E8BE-4D8A-4A3C-9FF6-6100A21476CF}" type="datetimeFigureOut">
              <a:rPr lang="es-MX" smtClean="0"/>
              <a:pPr/>
              <a:t>21/01/2016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F879-58D3-4FA1-81AD-DCF96AF4FF52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0E8BE-4D8A-4A3C-9FF6-6100A21476CF}" type="datetimeFigureOut">
              <a:rPr lang="es-MX" smtClean="0"/>
              <a:pPr/>
              <a:t>21/01/2016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F879-58D3-4FA1-81AD-DCF96AF4FF52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0E8BE-4D8A-4A3C-9FF6-6100A21476CF}" type="datetimeFigureOut">
              <a:rPr lang="es-MX" smtClean="0"/>
              <a:pPr/>
              <a:t>21/01/2016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F879-58D3-4FA1-81AD-DCF96AF4FF52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0E8BE-4D8A-4A3C-9FF6-6100A21476CF}" type="datetimeFigureOut">
              <a:rPr lang="es-MX" smtClean="0"/>
              <a:pPr/>
              <a:t>21/01/2016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AF879-58D3-4FA1-81AD-DCF96AF4FF52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82452" y="3933056"/>
            <a:ext cx="6779096" cy="2088232"/>
          </a:xfrm>
        </p:spPr>
        <p:txBody>
          <a:bodyPr>
            <a:noAutofit/>
          </a:bodyPr>
          <a:lstStyle/>
          <a:p>
            <a:pPr algn="ctr"/>
            <a:r>
              <a:rPr lang="es-MX" b="1" dirty="0" smtClean="0">
                <a:solidFill>
                  <a:schemeClr val="bg1"/>
                </a:solidFill>
              </a:rPr>
              <a:t>Diplomado en Transparencia y Protección de Datos Personales en el Ámbito Municipal</a:t>
            </a:r>
            <a:endParaRPr lang="es-MX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357158" y="857232"/>
            <a:ext cx="850112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180975"/>
            <a:r>
              <a:rPr lang="es-MX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1.- Clasificación de la Información Pública</a:t>
            </a:r>
          </a:p>
          <a:p>
            <a:pPr marL="263525" indent="-180975"/>
            <a:r>
              <a:rPr lang="es-MX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2.- Publicación y Actualización de Información Fundamental</a:t>
            </a:r>
            <a:endParaRPr lang="es-MX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63525" indent="-180975"/>
            <a:r>
              <a:rPr lang="es-MX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3.- Protección de la Información Confidencial y</a:t>
            </a:r>
          </a:p>
          <a:p>
            <a:pPr marL="263525" indent="-180975"/>
            <a:r>
              <a:rPr lang="es-MX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4.- Sector Salud</a:t>
            </a:r>
            <a:endParaRPr lang="es-MX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63525" indent="-180975"/>
            <a:r>
              <a:rPr lang="es-MX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5.- Seguridad Pública</a:t>
            </a:r>
            <a:endParaRPr lang="es-MX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63525" indent="-180975"/>
            <a:r>
              <a:rPr lang="es-MX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6.- Educación</a:t>
            </a:r>
            <a:endParaRPr lang="es-MX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63525" indent="-180975"/>
            <a:r>
              <a:rPr lang="es-MX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7.- Audiencias de conciliación dentro de los Recursos de Revisión</a:t>
            </a:r>
            <a:endParaRPr lang="es-MX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63525" indent="-180975"/>
            <a:r>
              <a:rPr lang="es-MX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8.- Elaboración de versiones públicas de documentos que contengan información reservada o confidencial</a:t>
            </a:r>
            <a:endParaRPr lang="es-MX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63525" indent="-180975"/>
            <a:r>
              <a:rPr lang="es-MX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9.- Para la Notificación por correo electrónico, que deberán observar tanto los solicitantes, recurrentes, presuntos responsables, así como los sujetos obligados</a:t>
            </a:r>
            <a:endParaRPr lang="es-MX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63525" indent="-180975">
              <a:buNone/>
            </a:pPr>
            <a:endParaRPr lang="es-MX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63525" indent="-180975">
              <a:buNone/>
            </a:pPr>
            <a:r>
              <a:rPr lang="es-MX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Adicionales:</a:t>
            </a:r>
          </a:p>
          <a:p>
            <a:pPr marL="263525" indent="-180975">
              <a:buNone/>
            </a:pPr>
            <a:endParaRPr lang="es-MX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63525" indent="-180975"/>
            <a:r>
              <a:rPr lang="es-MX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Dictaminación</a:t>
            </a:r>
            <a:r>
              <a:rPr lang="es-MX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de los Criterios Generales (clasificación, publicación y actualización ; y protección) Fecha de publicación: 10 de Junio de 2014</a:t>
            </a:r>
          </a:p>
          <a:p>
            <a:pPr marL="263525" indent="-180975"/>
            <a:r>
              <a:rPr lang="es-MX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Itei</a:t>
            </a:r>
            <a:r>
              <a:rPr lang="es-MX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para el manejo, ejercicio y control de pasajes y viáticos (Fecha de publicación: 26 de Junio de 2013</a:t>
            </a: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0" y="0"/>
            <a:ext cx="9144000" cy="642918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buNone/>
            </a:pPr>
            <a:r>
              <a:rPr lang="es-MX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Lineamientos Generales  (estatales)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contenido"/>
          <p:cNvSpPr>
            <a:spLocks noGrp="1"/>
          </p:cNvSpPr>
          <p:nvPr>
            <p:ph idx="1"/>
          </p:nvPr>
        </p:nvSpPr>
        <p:spPr>
          <a:xfrm>
            <a:off x="4860032" y="0"/>
            <a:ext cx="4069686" cy="6858000"/>
          </a:xfrm>
        </p:spPr>
        <p:txBody>
          <a:bodyPr anchor="ctr" anchorCtr="0">
            <a:noAutofit/>
          </a:bodyPr>
          <a:lstStyle/>
          <a:p>
            <a:pPr algn="just"/>
            <a:r>
              <a:rPr lang="es-MX" sz="3200" dirty="0" smtClean="0"/>
              <a:t>Unidad de Transparencia que dependerá del titular del SO</a:t>
            </a:r>
          </a:p>
          <a:p>
            <a:pPr algn="just"/>
            <a:r>
              <a:rPr lang="es-MX" sz="3200" dirty="0" smtClean="0"/>
              <a:t>Comité de Transparencia</a:t>
            </a:r>
          </a:p>
          <a:p>
            <a:pPr algn="just"/>
            <a:r>
              <a:rPr lang="es-MX" sz="3200" dirty="0" smtClean="0"/>
              <a:t>Reglamento interno</a:t>
            </a:r>
          </a:p>
          <a:p>
            <a:pPr algn="just"/>
            <a:r>
              <a:rPr lang="es-MX" sz="3200" dirty="0" smtClean="0"/>
              <a:t>Transparencia</a:t>
            </a:r>
          </a:p>
          <a:p>
            <a:pPr algn="just"/>
            <a:r>
              <a:rPr lang="es-MX" sz="3200" dirty="0" smtClean="0"/>
              <a:t>Derecho de Acceso a la Información (DAI)</a:t>
            </a:r>
          </a:p>
          <a:p>
            <a:pPr algn="just"/>
            <a:r>
              <a:rPr lang="es-MX" sz="3200" dirty="0" smtClean="0"/>
              <a:t>Protección de Datos Personales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0" y="0"/>
            <a:ext cx="4572000" cy="5445224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s-MX" sz="4400" b="1" dirty="0" smtClean="0">
                <a:solidFill>
                  <a:srgbClr val="009999"/>
                </a:solidFill>
                <a:latin typeface="Arial" pitchFamily="34" charset="0"/>
                <a:cs typeface="Arial" pitchFamily="34" charset="0"/>
              </a:rPr>
              <a:t>Atención urgente de Sujetos Obligados</a:t>
            </a:r>
            <a:endParaRPr kumimoji="0" lang="es-MX" sz="4400" b="1" i="0" u="none" strike="noStrike" kern="1200" cap="none" spc="0" normalizeH="0" baseline="0" noProof="0" dirty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966428" y="1700809"/>
            <a:ext cx="7211144" cy="3744416"/>
          </a:xfrm>
        </p:spPr>
        <p:txBody>
          <a:bodyPr anchor="ctr" anchorCtr="0">
            <a:normAutofit/>
          </a:bodyPr>
          <a:lstStyle/>
          <a:p>
            <a:pPr algn="ctr">
              <a:buNone/>
            </a:pPr>
            <a:r>
              <a:rPr lang="es-MX" sz="4400" dirty="0" smtClean="0"/>
              <a:t>ARMONIZACIÓN </a:t>
            </a:r>
          </a:p>
          <a:p>
            <a:pPr algn="ctr">
              <a:buNone/>
            </a:pPr>
            <a:r>
              <a:rPr lang="es-MX" sz="4400" dirty="0" smtClean="0"/>
              <a:t>LEY DE TRANSPARENCIA Y ACCESO A LA INFORMACIÓN PÚBLICA DEL ESTADO DE JALISCO Y SUS MUNICIPIOS </a:t>
            </a:r>
            <a:endParaRPr lang="es-MX" sz="4400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0" y="0"/>
            <a:ext cx="9144000" cy="1700808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3600" b="1" i="0" u="none" strike="noStrike" kern="1200" cap="none" spc="0" normalizeH="0" baseline="0" noProof="0" dirty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contenido"/>
          <p:cNvSpPr>
            <a:spLocks noGrp="1"/>
          </p:cNvSpPr>
          <p:nvPr>
            <p:ph sz="half" idx="1"/>
          </p:nvPr>
        </p:nvSpPr>
        <p:spPr>
          <a:xfrm>
            <a:off x="0" y="1142984"/>
            <a:ext cx="4495800" cy="4983179"/>
          </a:xfrm>
        </p:spPr>
        <p:txBody>
          <a:bodyPr>
            <a:normAutofit fontScale="92500" lnSpcReduction="10000"/>
          </a:bodyPr>
          <a:lstStyle/>
          <a:p>
            <a:r>
              <a:rPr lang="es-MX" dirty="0" smtClean="0"/>
              <a:t>Anterior</a:t>
            </a:r>
          </a:p>
          <a:p>
            <a:pPr lvl="1"/>
            <a:r>
              <a:rPr lang="es-MX" dirty="0" smtClean="0"/>
              <a:t>Consejero</a:t>
            </a:r>
          </a:p>
          <a:p>
            <a:pPr lvl="1"/>
            <a:r>
              <a:rPr lang="es-MX" dirty="0" smtClean="0"/>
              <a:t>Comité de Clasificación</a:t>
            </a:r>
          </a:p>
          <a:p>
            <a:pPr lvl="1"/>
            <a:r>
              <a:rPr lang="es-MX" dirty="0" smtClean="0"/>
              <a:t>Instituto de Transparencia e Información Pública del Estado de Jalisco y sus Municipios  (ITEI)</a:t>
            </a:r>
          </a:p>
          <a:p>
            <a:pPr lvl="1">
              <a:buNone/>
            </a:pPr>
            <a:endParaRPr lang="es-MX" sz="1500" dirty="0" smtClean="0"/>
          </a:p>
          <a:p>
            <a:pPr lvl="1"/>
            <a:r>
              <a:rPr lang="es-MX" dirty="0" smtClean="0"/>
              <a:t>Consejo del Instituto</a:t>
            </a:r>
          </a:p>
          <a:p>
            <a:pPr lvl="1"/>
            <a:r>
              <a:rPr lang="es-MX" dirty="0" smtClean="0"/>
              <a:t>Lineamientos Generales</a:t>
            </a:r>
          </a:p>
          <a:p>
            <a:pPr lvl="1"/>
            <a:r>
              <a:rPr lang="es-MX" dirty="0" smtClean="0"/>
              <a:t>Resolución</a:t>
            </a:r>
          </a:p>
          <a:p>
            <a:pPr lvl="1"/>
            <a:r>
              <a:rPr lang="es-MX" dirty="0" smtClean="0"/>
              <a:t>Solicitud de información</a:t>
            </a:r>
          </a:p>
          <a:p>
            <a:pPr lvl="1"/>
            <a:endParaRPr lang="es-MX" dirty="0" smtClean="0"/>
          </a:p>
          <a:p>
            <a:pPr lvl="1"/>
            <a:r>
              <a:rPr lang="es-MX" dirty="0" smtClean="0"/>
              <a:t>Procedente, improcedente</a:t>
            </a:r>
          </a:p>
          <a:p>
            <a:endParaRPr lang="es-MX" dirty="0"/>
          </a:p>
        </p:txBody>
      </p:sp>
      <p:sp>
        <p:nvSpPr>
          <p:cNvPr id="5" name="3 Marcador de contenido"/>
          <p:cNvSpPr>
            <a:spLocks noGrp="1"/>
          </p:cNvSpPr>
          <p:nvPr>
            <p:ph sz="half" idx="2"/>
          </p:nvPr>
        </p:nvSpPr>
        <p:spPr>
          <a:xfrm>
            <a:off x="4572000" y="714356"/>
            <a:ext cx="4357718" cy="5411807"/>
          </a:xfrm>
        </p:spPr>
        <p:txBody>
          <a:bodyPr>
            <a:normAutofit fontScale="92500" lnSpcReduction="10000"/>
          </a:bodyPr>
          <a:lstStyle/>
          <a:p>
            <a:endParaRPr lang="es-MX" dirty="0" smtClean="0"/>
          </a:p>
          <a:p>
            <a:r>
              <a:rPr lang="es-MX" dirty="0" smtClean="0"/>
              <a:t>Actual</a:t>
            </a:r>
          </a:p>
          <a:p>
            <a:pPr lvl="1"/>
            <a:r>
              <a:rPr lang="es-MX" dirty="0" smtClean="0"/>
              <a:t>Comisionado</a:t>
            </a:r>
          </a:p>
          <a:p>
            <a:pPr lvl="1"/>
            <a:r>
              <a:rPr lang="es-MX" dirty="0" smtClean="0"/>
              <a:t>Comité de Transparencia</a:t>
            </a:r>
          </a:p>
          <a:p>
            <a:pPr lvl="1"/>
            <a:r>
              <a:rPr lang="es-MX" dirty="0" smtClean="0"/>
              <a:t>Instituto de Transparencia, Información Pública y Protección de Datos Personales del Estado de Jalisco (ITEI)</a:t>
            </a:r>
          </a:p>
          <a:p>
            <a:pPr lvl="1"/>
            <a:r>
              <a:rPr lang="es-MX" dirty="0" smtClean="0"/>
              <a:t>Pleno del Instituto</a:t>
            </a:r>
          </a:p>
          <a:p>
            <a:pPr lvl="1"/>
            <a:r>
              <a:rPr lang="es-MX" dirty="0" smtClean="0"/>
              <a:t>Lineamientos Estatales</a:t>
            </a:r>
          </a:p>
          <a:p>
            <a:pPr lvl="1"/>
            <a:r>
              <a:rPr lang="es-MX" dirty="0" smtClean="0"/>
              <a:t>Respuesta</a:t>
            </a:r>
          </a:p>
          <a:p>
            <a:pPr lvl="1"/>
            <a:r>
              <a:rPr lang="es-MX" dirty="0" smtClean="0"/>
              <a:t>Solicitud de Acceso a la Información</a:t>
            </a:r>
          </a:p>
          <a:p>
            <a:pPr lvl="1"/>
            <a:r>
              <a:rPr lang="es-MX" dirty="0" smtClean="0"/>
              <a:t>Afirmativo y negativo</a:t>
            </a:r>
          </a:p>
          <a:p>
            <a:endParaRPr lang="es-MX" dirty="0" smtClean="0"/>
          </a:p>
          <a:p>
            <a:pPr>
              <a:buNone/>
            </a:pPr>
            <a:endParaRPr lang="es-MX" dirty="0"/>
          </a:p>
        </p:txBody>
      </p:sp>
      <p:sp>
        <p:nvSpPr>
          <p:cNvPr id="6" name="5 Rectángulo"/>
          <p:cNvSpPr/>
          <p:nvPr/>
        </p:nvSpPr>
        <p:spPr>
          <a:xfrm>
            <a:off x="428596" y="214290"/>
            <a:ext cx="45720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5400" dirty="0" smtClean="0">
                <a:solidFill>
                  <a:schemeClr val="bg1"/>
                </a:solidFill>
              </a:rPr>
              <a:t>Terminología</a:t>
            </a:r>
            <a:endParaRPr lang="es-MX" sz="5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57158" y="500042"/>
            <a:ext cx="472776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5400" dirty="0" smtClean="0"/>
              <a:t>Generalidades</a:t>
            </a:r>
            <a:endParaRPr lang="es-MX" sz="5400" dirty="0"/>
          </a:p>
        </p:txBody>
      </p:sp>
      <p:sp>
        <p:nvSpPr>
          <p:cNvPr id="3" name="2 Rectángulo"/>
          <p:cNvSpPr/>
          <p:nvPr/>
        </p:nvSpPr>
        <p:spPr>
          <a:xfrm>
            <a:off x="714348" y="1500174"/>
            <a:ext cx="792961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 smtClean="0"/>
              <a:t>1.- DAI se interpreta con base en los principios pro persona* y de máxima publicidad sin condicionarse su ejercicio.</a:t>
            </a:r>
          </a:p>
          <a:p>
            <a:pPr algn="just"/>
            <a:r>
              <a:rPr lang="es-MX" sz="2800" dirty="0" smtClean="0"/>
              <a:t>2.- Promover la rendición de cuentas y la participación ciudadana.*</a:t>
            </a:r>
          </a:p>
          <a:p>
            <a:pPr algn="just"/>
            <a:r>
              <a:rPr lang="es-MX" sz="2800" dirty="0" smtClean="0"/>
              <a:t>3.- Información pública en datos y formatos abiertos y accesibles, lenguaje sencillo  y procurar traducción a lenguas indígenas.*</a:t>
            </a:r>
          </a:p>
          <a:p>
            <a:pPr algn="just"/>
            <a:r>
              <a:rPr lang="es-MX" sz="2800" dirty="0" smtClean="0"/>
              <a:t>4.- Información proactiva y focalizada.*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84"/>
          </a:xfrm>
          <a:solidFill>
            <a:schemeClr val="accent5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s-MX" sz="6000" dirty="0" smtClean="0">
                <a:solidFill>
                  <a:schemeClr val="bg1"/>
                </a:solidFill>
              </a:rPr>
              <a:t>Principios</a:t>
            </a:r>
            <a:endParaRPr lang="es-MX" sz="6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571472" y="3857628"/>
            <a:ext cx="8229600" cy="17792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1188720" lvl="2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endParaRPr kumimoji="0" lang="es-MX" sz="26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071546"/>
            <a:ext cx="4038600" cy="505461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MX" dirty="0" smtClean="0"/>
              <a:t>Certeza*</a:t>
            </a:r>
          </a:p>
          <a:p>
            <a:pPr algn="just"/>
            <a:r>
              <a:rPr lang="es-MX" dirty="0" smtClean="0"/>
              <a:t>Eficacia*</a:t>
            </a:r>
          </a:p>
          <a:p>
            <a:pPr algn="just"/>
            <a:r>
              <a:rPr lang="es-MX" dirty="0" smtClean="0"/>
              <a:t>Imparcialidad*</a:t>
            </a:r>
          </a:p>
          <a:p>
            <a:pPr algn="just"/>
            <a:r>
              <a:rPr lang="es-MX" dirty="0" smtClean="0"/>
              <a:t>Independencia*</a:t>
            </a:r>
          </a:p>
          <a:p>
            <a:pPr algn="just"/>
            <a:r>
              <a:rPr lang="es-MX" dirty="0" smtClean="0"/>
              <a:t>Interés general</a:t>
            </a:r>
          </a:p>
          <a:p>
            <a:pPr algn="just"/>
            <a:r>
              <a:rPr lang="es-MX" dirty="0" smtClean="0"/>
              <a:t>Legalidad*</a:t>
            </a:r>
          </a:p>
          <a:p>
            <a:pPr algn="just"/>
            <a:r>
              <a:rPr lang="es-MX" dirty="0" smtClean="0"/>
              <a:t>Libre acceso</a:t>
            </a:r>
          </a:p>
          <a:p>
            <a:pPr algn="just"/>
            <a:r>
              <a:rPr lang="es-MX" dirty="0" smtClean="0"/>
              <a:t>Máxima publicidad</a:t>
            </a:r>
          </a:p>
          <a:p>
            <a:pPr algn="just"/>
            <a:r>
              <a:rPr lang="es-MX" dirty="0" smtClean="0"/>
              <a:t>Mínima formalidad</a:t>
            </a:r>
          </a:p>
          <a:p>
            <a:pPr>
              <a:buNone/>
            </a:pPr>
            <a:r>
              <a:rPr lang="es-MX" sz="2200" dirty="0" smtClean="0"/>
              <a:t>*Incorporados recientemente</a:t>
            </a:r>
            <a:endParaRPr lang="es-MX" sz="2200" dirty="0"/>
          </a:p>
        </p:txBody>
      </p:sp>
      <p:sp>
        <p:nvSpPr>
          <p:cNvPr id="8" name="3 Marcador de contenido"/>
          <p:cNvSpPr txBox="1">
            <a:spLocks/>
          </p:cNvSpPr>
          <p:nvPr/>
        </p:nvSpPr>
        <p:spPr>
          <a:xfrm>
            <a:off x="4648200" y="1142984"/>
            <a:ext cx="4210080" cy="498317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MX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Objetividad*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MX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Presunción de existencia*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MX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Profesionalismo*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MX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Sencillez y celeridad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MX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Suplencia de la deficiencia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MX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Transparencia</a:t>
            </a:r>
            <a:endParaRPr kumimoji="0" lang="es-MX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0" y="0"/>
            <a:ext cx="9144000" cy="1700808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3600" b="1" dirty="0" smtClean="0">
                <a:solidFill>
                  <a:srgbClr val="009999"/>
                </a:solidFill>
                <a:latin typeface="Arial" pitchFamily="34" charset="0"/>
                <a:ea typeface="+mj-ea"/>
                <a:cs typeface="Arial" pitchFamily="34" charset="0"/>
              </a:rPr>
              <a:t>Supletoriedad</a:t>
            </a:r>
            <a:endParaRPr kumimoji="0" lang="es-MX" sz="3600" b="1" i="0" u="none" strike="noStrike" kern="1200" cap="none" spc="0" normalizeH="0" baseline="0" noProof="0" dirty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972452" cy="4525963"/>
          </a:xfrm>
        </p:spPr>
        <p:txBody>
          <a:bodyPr>
            <a:normAutofit/>
          </a:bodyPr>
          <a:lstStyle/>
          <a:p>
            <a:pPr algn="just"/>
            <a:r>
              <a:rPr lang="es-MX" sz="3600" dirty="0" smtClean="0"/>
              <a:t>Ley General de Transparencia y Acceso a la Información Pública*</a:t>
            </a:r>
          </a:p>
          <a:p>
            <a:pPr algn="just"/>
            <a:r>
              <a:rPr lang="es-MX" sz="3600" dirty="0" smtClean="0"/>
              <a:t>Ley del Procedimiento Administrativo del Estado de Jalisco </a:t>
            </a:r>
          </a:p>
          <a:p>
            <a:pPr algn="just"/>
            <a:r>
              <a:rPr lang="es-MX" sz="3600" dirty="0" smtClean="0"/>
              <a:t>Código de Procedimientos Civiles del Estado de Jalisco</a:t>
            </a:r>
          </a:p>
          <a:p>
            <a:pPr algn="just"/>
            <a:endParaRPr lang="es-MX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contenido"/>
          <p:cNvSpPr>
            <a:spLocks noGrp="1"/>
          </p:cNvSpPr>
          <p:nvPr>
            <p:ph idx="1"/>
          </p:nvPr>
        </p:nvSpPr>
        <p:spPr>
          <a:xfrm>
            <a:off x="4860032" y="0"/>
            <a:ext cx="3744416" cy="6858000"/>
          </a:xfrm>
        </p:spPr>
        <p:txBody>
          <a:bodyPr anchor="ctr" anchorCtr="0">
            <a:noAutofit/>
          </a:bodyPr>
          <a:lstStyle/>
          <a:p>
            <a:pPr algn="just"/>
            <a:r>
              <a:rPr lang="es-MX" sz="2400" dirty="0" smtClean="0"/>
              <a:t>Organismos Públicos Descentralizados: Son sujetos obligados.</a:t>
            </a:r>
          </a:p>
          <a:p>
            <a:pPr algn="just"/>
            <a:r>
              <a:rPr lang="es-MX" sz="2400" dirty="0" smtClean="0"/>
              <a:t>Fideicomisos públicos municipales y de </a:t>
            </a:r>
            <a:r>
              <a:rPr lang="es-MX" sz="2400" dirty="0" err="1" smtClean="0"/>
              <a:t>OPD´s</a:t>
            </a:r>
            <a:r>
              <a:rPr lang="es-MX" sz="2400" dirty="0" smtClean="0"/>
              <a:t>: de no tener estructura orgánica y no son considerados entidad paraestatal,  será responsable quien coordina su operación.</a:t>
            </a:r>
          </a:p>
          <a:p>
            <a:pPr algn="just"/>
            <a:r>
              <a:rPr lang="es-MX" sz="2400" dirty="0" smtClean="0"/>
              <a:t>Sindicatos: Que asignen recursos públicos deberán habilitar un espacio en sitio oficial de internet.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0" y="0"/>
            <a:ext cx="4572000" cy="5445224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s-MX" sz="4400" b="1" dirty="0" smtClean="0">
                <a:solidFill>
                  <a:srgbClr val="009999"/>
                </a:solidFill>
                <a:latin typeface="Arial" pitchFamily="34" charset="0"/>
                <a:cs typeface="Arial" pitchFamily="34" charset="0"/>
              </a:rPr>
              <a:t>Obligaciones adicionales</a:t>
            </a:r>
            <a:endParaRPr kumimoji="0" lang="es-MX" sz="4400" b="1" i="0" u="none" strike="noStrike" kern="1200" cap="none" spc="0" normalizeH="0" baseline="0" noProof="0" dirty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85918" y="3244334"/>
            <a:ext cx="7751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es-MX" sz="7200" b="1" dirty="0" smtClean="0">
                <a:solidFill>
                  <a:srgbClr val="009999"/>
                </a:solidFill>
                <a:latin typeface="Arial" pitchFamily="34" charset="0"/>
                <a:cs typeface="Arial" pitchFamily="34" charset="0"/>
              </a:rPr>
              <a:t>Transparencia</a:t>
            </a:r>
            <a:endParaRPr lang="es-MX" sz="7200" b="1" dirty="0">
              <a:solidFill>
                <a:srgbClr val="009999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28596" y="285728"/>
            <a:ext cx="75009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dirty="0" smtClean="0"/>
              <a:t>Artículo 8 Información fundamental general*</a:t>
            </a:r>
          </a:p>
          <a:p>
            <a:pPr algn="ctr"/>
            <a:r>
              <a:rPr lang="es-MX" sz="2400" dirty="0" smtClean="0"/>
              <a:t>Generada a partir del 20 de diciembre de 2015</a:t>
            </a:r>
            <a:endParaRPr lang="es-MX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071546"/>
            <a:ext cx="4038600" cy="5054617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s-MX" u="sng" dirty="0" smtClean="0"/>
              <a:t>Fracción I</a:t>
            </a:r>
          </a:p>
          <a:p>
            <a:pPr algn="just"/>
            <a:endParaRPr lang="es-MX" u="sng" dirty="0" smtClean="0"/>
          </a:p>
          <a:p>
            <a:pPr algn="just">
              <a:buFontTx/>
              <a:buChar char="-"/>
            </a:pPr>
            <a:r>
              <a:rPr lang="es-MX" dirty="0" smtClean="0"/>
              <a:t>LGTAIP</a:t>
            </a:r>
          </a:p>
          <a:p>
            <a:pPr algn="just">
              <a:buFontTx/>
              <a:buChar char="-"/>
            </a:pPr>
            <a:r>
              <a:rPr lang="es-MX" dirty="0" smtClean="0"/>
              <a:t>Lineamientos Estatales </a:t>
            </a:r>
          </a:p>
          <a:p>
            <a:pPr algn="just">
              <a:buFontTx/>
              <a:buChar char="-"/>
            </a:pPr>
            <a:r>
              <a:rPr lang="es-MX" dirty="0" smtClean="0"/>
              <a:t>Lineamientos Generales emita Sistema Nacional</a:t>
            </a:r>
          </a:p>
          <a:p>
            <a:pPr algn="just">
              <a:buFontTx/>
              <a:buChar char="-"/>
            </a:pPr>
            <a:r>
              <a:rPr lang="es-MX" dirty="0" smtClean="0"/>
              <a:t>Directorio de personal por honorarios</a:t>
            </a:r>
          </a:p>
          <a:p>
            <a:pPr algn="just">
              <a:buFontTx/>
              <a:buChar char="-"/>
            </a:pPr>
            <a:r>
              <a:rPr lang="es-MX" dirty="0" smtClean="0"/>
              <a:t>Índices e expedientes clasificados como reservados</a:t>
            </a:r>
          </a:p>
          <a:p>
            <a:pPr algn="just">
              <a:buFontTx/>
              <a:buChar char="-"/>
            </a:pPr>
            <a:r>
              <a:rPr lang="es-MX" dirty="0" smtClean="0"/>
              <a:t>Estadística de visitas al sistema de consulta electrónica</a:t>
            </a:r>
          </a:p>
          <a:p>
            <a:pPr algn="just">
              <a:buNone/>
            </a:pPr>
            <a:endParaRPr lang="es-MX" dirty="0" smtClean="0"/>
          </a:p>
          <a:p>
            <a:endParaRPr lang="es-MX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071546"/>
            <a:ext cx="4038600" cy="5054617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s-MX" u="sng" dirty="0" smtClean="0"/>
              <a:t>Fracción II</a:t>
            </a:r>
          </a:p>
          <a:p>
            <a:pPr algn="just"/>
            <a:endParaRPr lang="es-MX" u="sng" dirty="0" smtClean="0"/>
          </a:p>
          <a:p>
            <a:pPr algn="just">
              <a:buFontTx/>
              <a:buChar char="-"/>
            </a:pPr>
            <a:r>
              <a:rPr lang="es-MX" dirty="0" smtClean="0"/>
              <a:t>Criterios </a:t>
            </a:r>
          </a:p>
          <a:p>
            <a:pPr algn="just">
              <a:buNone/>
            </a:pPr>
            <a:endParaRPr lang="es-MX" u="sng" dirty="0" smtClean="0"/>
          </a:p>
          <a:p>
            <a:pPr algn="just"/>
            <a:r>
              <a:rPr lang="es-MX" u="sng" dirty="0" smtClean="0"/>
              <a:t>Fracción III</a:t>
            </a:r>
          </a:p>
          <a:p>
            <a:pPr algn="just">
              <a:buNone/>
            </a:pPr>
            <a:endParaRPr lang="es-MX" u="sng" dirty="0" smtClean="0"/>
          </a:p>
          <a:p>
            <a:pPr algn="just">
              <a:buFontTx/>
              <a:buChar char="-"/>
            </a:pPr>
            <a:r>
              <a:rPr lang="es-MX" dirty="0" smtClean="0"/>
              <a:t>Evaluaciones y encuestas pagados con recursos públicos</a:t>
            </a:r>
          </a:p>
          <a:p>
            <a:pPr algn="just">
              <a:buFontTx/>
              <a:buChar char="-"/>
            </a:pPr>
            <a:endParaRPr lang="es-MX" dirty="0" smtClean="0"/>
          </a:p>
          <a:p>
            <a:pPr algn="just"/>
            <a:r>
              <a:rPr lang="es-MX" u="sng" dirty="0" smtClean="0"/>
              <a:t>Fracción IV</a:t>
            </a:r>
          </a:p>
          <a:p>
            <a:pPr algn="just">
              <a:buNone/>
            </a:pPr>
            <a:endParaRPr lang="es-MX" u="sng" dirty="0" smtClean="0"/>
          </a:p>
          <a:p>
            <a:pPr algn="just">
              <a:buFontTx/>
              <a:buChar char="-"/>
            </a:pPr>
            <a:r>
              <a:rPr lang="es-MX" dirty="0" smtClean="0"/>
              <a:t>Indicadores rendir cuentas de sus objetivos y resultados</a:t>
            </a:r>
          </a:p>
          <a:p>
            <a:pPr algn="just">
              <a:buFontTx/>
              <a:buChar char="-"/>
            </a:pPr>
            <a:endParaRPr lang="es-MX" dirty="0" smtClean="0"/>
          </a:p>
          <a:p>
            <a:pPr>
              <a:buNone/>
            </a:pPr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contenido"/>
          <p:cNvSpPr>
            <a:spLocks noGrp="1"/>
          </p:cNvSpPr>
          <p:nvPr>
            <p:ph idx="1"/>
          </p:nvPr>
        </p:nvSpPr>
        <p:spPr>
          <a:xfrm>
            <a:off x="647564" y="0"/>
            <a:ext cx="7848872" cy="5445224"/>
          </a:xfrm>
        </p:spPr>
        <p:txBody>
          <a:bodyPr anchor="ctr" anchorCtr="0">
            <a:noAutofit/>
          </a:bodyPr>
          <a:lstStyle/>
          <a:p>
            <a:pPr algn="ctr">
              <a:buNone/>
            </a:pPr>
            <a:r>
              <a:rPr lang="es-MX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Módulo 3 Sesión 3.2 </a:t>
            </a:r>
          </a:p>
          <a:p>
            <a:pPr algn="ctr">
              <a:buNone/>
            </a:pPr>
            <a:endParaRPr lang="es-MX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s-MX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El ITEI y las obligaciones que demanda la normatividad en Jalisco a las Unidades de Transparencia</a:t>
            </a:r>
          </a:p>
          <a:p>
            <a:pPr algn="ctr">
              <a:buNone/>
            </a:pPr>
            <a:endParaRPr lang="es-MX" sz="2000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r>
              <a:rPr lang="es-MX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“La manera más segura de </a:t>
            </a:r>
            <a:r>
              <a:rPr lang="es-MX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saber si son justas o injustas </a:t>
            </a:r>
            <a:r>
              <a:rPr lang="es-MX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una</a:t>
            </a:r>
            <a:r>
              <a:rPr lang="es-MX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intención política</a:t>
            </a:r>
            <a:r>
              <a:rPr lang="es-MX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una </a:t>
            </a:r>
            <a:r>
              <a:rPr lang="es-MX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ley</a:t>
            </a:r>
            <a:r>
              <a:rPr lang="es-MX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 una </a:t>
            </a:r>
            <a:r>
              <a:rPr lang="es-MX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decisión de un gobernante</a:t>
            </a:r>
            <a:r>
              <a:rPr lang="es-MX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es </a:t>
            </a:r>
            <a:r>
              <a:rPr lang="es-MX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sacándolas del secreto </a:t>
            </a:r>
            <a:r>
              <a:rPr lang="es-MX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 poniéndolas </a:t>
            </a:r>
            <a:r>
              <a:rPr lang="es-MX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la vista de la opinión pública”</a:t>
            </a:r>
          </a:p>
          <a:p>
            <a:pPr algn="r">
              <a:buNone/>
            </a:pPr>
            <a:r>
              <a:rPr lang="es-MX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Kant</a:t>
            </a:r>
            <a:endParaRPr lang="es-MX" sz="24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28596" y="285728"/>
            <a:ext cx="75009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dirty="0" smtClean="0"/>
              <a:t>Artículo 8 Información fundamental general*</a:t>
            </a:r>
            <a:endParaRPr lang="es-MX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000108"/>
            <a:ext cx="4038600" cy="535785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s-MX" u="sng" dirty="0" smtClean="0"/>
              <a:t>Fracción V</a:t>
            </a:r>
          </a:p>
          <a:p>
            <a:pPr algn="just"/>
            <a:endParaRPr lang="es-MX" u="sng" dirty="0" smtClean="0"/>
          </a:p>
          <a:p>
            <a:pPr algn="just">
              <a:buNone/>
            </a:pPr>
            <a:r>
              <a:rPr lang="es-MX" dirty="0" smtClean="0"/>
              <a:t>	- Ingresos extraordinarios</a:t>
            </a:r>
          </a:p>
          <a:p>
            <a:pPr algn="just">
              <a:buNone/>
            </a:pPr>
            <a:r>
              <a:rPr lang="es-MX" dirty="0" smtClean="0"/>
              <a:t>	- Convocatorias cargos públicos y resultados</a:t>
            </a:r>
          </a:p>
          <a:p>
            <a:pPr algn="just">
              <a:buNone/>
            </a:pPr>
            <a:r>
              <a:rPr lang="es-MX" dirty="0" smtClean="0"/>
              <a:t>	- Plazas personal de base, confianza y vacantes</a:t>
            </a:r>
          </a:p>
          <a:p>
            <a:pPr algn="just">
              <a:buNone/>
            </a:pPr>
            <a:r>
              <a:rPr lang="es-MX" dirty="0" smtClean="0"/>
              <a:t>	- Nómina con gratificaciones, primas, comisiones, dietas, estímulos, con sistema de búsqueda.</a:t>
            </a:r>
          </a:p>
          <a:p>
            <a:pPr algn="just">
              <a:buNone/>
            </a:pPr>
            <a:r>
              <a:rPr lang="es-MX" dirty="0" smtClean="0"/>
              <a:t>	- Listado de jubilados y pensionados y el monto que reciben.</a:t>
            </a:r>
          </a:p>
          <a:p>
            <a:pPr algn="just">
              <a:buNone/>
            </a:pPr>
            <a:r>
              <a:rPr lang="es-MX" dirty="0" smtClean="0"/>
              <a:t>	- Contrato de prestación de servicios o por honorarios (versiones públicas)</a:t>
            </a:r>
          </a:p>
          <a:p>
            <a:pPr algn="just">
              <a:buNone/>
            </a:pPr>
            <a:r>
              <a:rPr lang="es-MX" dirty="0" smtClean="0"/>
              <a:t>	- Subsidios otorgados y recibidos</a:t>
            </a:r>
          </a:p>
          <a:p>
            <a:pPr algn="just">
              <a:buNone/>
            </a:pPr>
            <a:r>
              <a:rPr lang="es-MX" dirty="0" smtClean="0"/>
              <a:t> 	- Personas físicas o jurídicas que utilicen recursos públicos o realicen actos de autoridad</a:t>
            </a:r>
          </a:p>
          <a:p>
            <a:pPr algn="just">
              <a:buNone/>
            </a:pPr>
            <a:endParaRPr lang="es-MX" dirty="0" smtClean="0"/>
          </a:p>
          <a:p>
            <a:endParaRPr lang="es-MX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000108"/>
            <a:ext cx="4038600" cy="5126055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endParaRPr lang="es-MX" u="sng" dirty="0" smtClean="0"/>
          </a:p>
          <a:p>
            <a:pPr algn="just">
              <a:buNone/>
            </a:pPr>
            <a:r>
              <a:rPr lang="es-MX" dirty="0" smtClean="0"/>
              <a:t>	- Padrones de contratistas</a:t>
            </a:r>
          </a:p>
          <a:p>
            <a:pPr algn="just">
              <a:buNone/>
            </a:pPr>
            <a:r>
              <a:rPr lang="es-MX" dirty="0" smtClean="0"/>
              <a:t>	- Adjudicaciones directas, concursos por invitación y licitaciones públicas (adquisiciones, obra pública, proyectos de inversión y prestación de servicios)</a:t>
            </a:r>
          </a:p>
          <a:p>
            <a:pPr algn="just">
              <a:buNone/>
            </a:pPr>
            <a:r>
              <a:rPr lang="es-MX" dirty="0" smtClean="0"/>
              <a:t>	- Nombre, denominación o razón social y RFC a quien se le canceló o condonó algún crédito fiscal.</a:t>
            </a:r>
          </a:p>
          <a:p>
            <a:pPr algn="just">
              <a:buNone/>
            </a:pPr>
            <a:r>
              <a:rPr lang="es-MX" dirty="0" smtClean="0"/>
              <a:t>	- Gastos de representación</a:t>
            </a:r>
          </a:p>
          <a:p>
            <a:pPr algn="just">
              <a:buNone/>
            </a:pPr>
            <a:r>
              <a:rPr lang="es-MX" dirty="0" smtClean="0"/>
              <a:t>	- Pólizas (Transferencia o cheques expedidos)</a:t>
            </a:r>
          </a:p>
          <a:p>
            <a:pPr algn="just">
              <a:buNone/>
            </a:pPr>
            <a:r>
              <a:rPr lang="es-MX" dirty="0" smtClean="0"/>
              <a:t>	- Versiones públicas de declaraciones patrimoniales</a:t>
            </a:r>
          </a:p>
          <a:p>
            <a:pPr algn="just">
              <a:buNone/>
            </a:pPr>
            <a:r>
              <a:rPr lang="es-MX" dirty="0" smtClean="0"/>
              <a:t>	- Procedimientos de responsabilidad administrativa (causas y sanción)</a:t>
            </a:r>
          </a:p>
          <a:p>
            <a:pPr algn="just">
              <a:buNone/>
            </a:pPr>
            <a:r>
              <a:rPr lang="es-MX" dirty="0" smtClean="0"/>
              <a:t>	</a:t>
            </a:r>
          </a:p>
          <a:p>
            <a:pPr algn="just">
              <a:buNone/>
            </a:pPr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28596" y="285728"/>
            <a:ext cx="75009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dirty="0" smtClean="0"/>
              <a:t>Artículo 8 Información fundamental general*</a:t>
            </a:r>
            <a:endParaRPr lang="es-MX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857232"/>
            <a:ext cx="4038600" cy="5786478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s-MX" u="sng" dirty="0" smtClean="0"/>
              <a:t>Fracción VI</a:t>
            </a:r>
          </a:p>
          <a:p>
            <a:pPr algn="just">
              <a:buNone/>
            </a:pPr>
            <a:endParaRPr lang="es-MX" u="sng" dirty="0" smtClean="0"/>
          </a:p>
          <a:p>
            <a:pPr algn="just">
              <a:buNone/>
            </a:pPr>
            <a:r>
              <a:rPr lang="es-MX" dirty="0" smtClean="0"/>
              <a:t>	- Requisitos y formatos (concesiones, licencias, permisos, autorizaciones, </a:t>
            </a:r>
            <a:r>
              <a:rPr lang="es-MX" dirty="0" err="1" smtClean="0"/>
              <a:t>etc</a:t>
            </a:r>
            <a:r>
              <a:rPr lang="es-MX" dirty="0" smtClean="0"/>
              <a:t>)</a:t>
            </a:r>
          </a:p>
          <a:p>
            <a:pPr algn="just">
              <a:buNone/>
            </a:pPr>
            <a:r>
              <a:rPr lang="es-MX" dirty="0" smtClean="0"/>
              <a:t>	- Versiones estenográficas de reuniones de sesiones de órganos colegiados</a:t>
            </a:r>
          </a:p>
          <a:p>
            <a:pPr algn="just">
              <a:buNone/>
            </a:pPr>
            <a:r>
              <a:rPr lang="es-MX" dirty="0" smtClean="0"/>
              <a:t>	- Recomendaciones de órganos públicos del Estado Mexicano u organismos garantes de derechos humanos</a:t>
            </a:r>
          </a:p>
          <a:p>
            <a:pPr algn="just">
              <a:buNone/>
            </a:pPr>
            <a:r>
              <a:rPr lang="es-MX" dirty="0" smtClean="0"/>
              <a:t>	- Estadísticas relacionadas con sus funciones</a:t>
            </a:r>
          </a:p>
          <a:p>
            <a:pPr algn="just">
              <a:buNone/>
            </a:pPr>
            <a:endParaRPr lang="es-MX" dirty="0" smtClean="0"/>
          </a:p>
          <a:p>
            <a:pPr algn="just"/>
            <a:r>
              <a:rPr lang="es-MX" u="sng" dirty="0" smtClean="0"/>
              <a:t>Fracción VII</a:t>
            </a:r>
          </a:p>
          <a:p>
            <a:pPr algn="just">
              <a:buNone/>
            </a:pPr>
            <a:endParaRPr lang="es-MX" dirty="0" smtClean="0"/>
          </a:p>
          <a:p>
            <a:pPr algn="just">
              <a:buNone/>
            </a:pPr>
            <a:r>
              <a:rPr lang="es-MX" dirty="0" smtClean="0"/>
              <a:t>	- Versiones públicas de resoluciones y laudos emitidas por sujetos obligados</a:t>
            </a:r>
          </a:p>
          <a:p>
            <a:pPr algn="just">
              <a:buNone/>
            </a:pPr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928670"/>
            <a:ext cx="4038600" cy="5357850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endParaRPr lang="es-MX" u="sng" dirty="0" smtClean="0"/>
          </a:p>
          <a:p>
            <a:pPr algn="just"/>
            <a:r>
              <a:rPr lang="es-MX" u="sng" dirty="0" smtClean="0"/>
              <a:t>Fracción IX</a:t>
            </a:r>
          </a:p>
          <a:p>
            <a:pPr algn="just">
              <a:buNone/>
            </a:pPr>
            <a:endParaRPr lang="es-MX" u="sng" dirty="0" smtClean="0"/>
          </a:p>
          <a:p>
            <a:pPr algn="just">
              <a:buNone/>
            </a:pPr>
            <a:r>
              <a:rPr lang="es-MX" dirty="0" smtClean="0"/>
              <a:t>	- Información pública ordinaria, proactiva o focalizada </a:t>
            </a:r>
          </a:p>
          <a:p>
            <a:pPr algn="just">
              <a:buNone/>
            </a:pPr>
            <a:endParaRPr lang="es-MX" dirty="0" smtClean="0"/>
          </a:p>
          <a:p>
            <a:pPr algn="just"/>
            <a:r>
              <a:rPr lang="es-MX" u="sng" dirty="0" smtClean="0"/>
              <a:t>Fracción X</a:t>
            </a:r>
          </a:p>
          <a:p>
            <a:pPr algn="just">
              <a:buNone/>
            </a:pPr>
            <a:endParaRPr lang="es-MX" dirty="0" smtClean="0"/>
          </a:p>
          <a:p>
            <a:pPr algn="just">
              <a:buNone/>
            </a:pPr>
            <a:r>
              <a:rPr lang="es-MX" dirty="0" smtClean="0"/>
              <a:t>	- Condiciones generales de trabajo, contratos, convenios, recursos económicos, en especie o donativos entregados a sindicatos y que ejerzan como recursos públicos.</a:t>
            </a:r>
            <a:endParaRPr lang="es-MX" u="sng" dirty="0" smtClean="0"/>
          </a:p>
          <a:p>
            <a:pPr algn="just">
              <a:buNone/>
            </a:pPr>
            <a:endParaRPr lang="es-MX" dirty="0" smtClean="0"/>
          </a:p>
          <a:p>
            <a:pPr algn="just"/>
            <a:r>
              <a:rPr lang="es-MX" u="sng" dirty="0" smtClean="0"/>
              <a:t>Fracción XI</a:t>
            </a:r>
          </a:p>
          <a:p>
            <a:pPr algn="just">
              <a:buNone/>
            </a:pPr>
            <a:r>
              <a:rPr lang="es-MX" u="sng" dirty="0" smtClean="0"/>
              <a:t> </a:t>
            </a:r>
            <a:endParaRPr lang="es-MX" dirty="0" smtClean="0"/>
          </a:p>
          <a:p>
            <a:pPr>
              <a:buNone/>
            </a:pPr>
            <a:r>
              <a:rPr lang="es-MX" dirty="0" smtClean="0"/>
              <a:t>	- Estudios financiados con recursos públicos</a:t>
            </a:r>
            <a:endParaRPr lang="es-MX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28596" y="285728"/>
            <a:ext cx="75009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dirty="0" smtClean="0"/>
              <a:t>Artículo 8 Información fundamental general*</a:t>
            </a:r>
            <a:endParaRPr lang="es-MX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071546"/>
            <a:ext cx="4038600" cy="557216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MX" u="sng" dirty="0" smtClean="0"/>
              <a:t>Fracción XII</a:t>
            </a:r>
          </a:p>
          <a:p>
            <a:pPr algn="just">
              <a:buNone/>
            </a:pPr>
            <a:endParaRPr lang="es-MX" u="sng" dirty="0" smtClean="0"/>
          </a:p>
          <a:p>
            <a:pPr algn="just">
              <a:buNone/>
            </a:pPr>
            <a:r>
              <a:rPr lang="es-MX" dirty="0" smtClean="0"/>
              <a:t>	- Ingresos recibidos con el nombre del responsable de recibirlos, administrarlos, ejercerlos y DESTINO.</a:t>
            </a:r>
          </a:p>
          <a:p>
            <a:pPr algn="just">
              <a:buNone/>
            </a:pPr>
            <a:r>
              <a:rPr lang="es-MX" dirty="0" smtClean="0"/>
              <a:t>	</a:t>
            </a:r>
          </a:p>
          <a:p>
            <a:pPr algn="just"/>
            <a:r>
              <a:rPr lang="es-MX" u="sng" dirty="0" smtClean="0"/>
              <a:t>Fracción XIII</a:t>
            </a:r>
          </a:p>
          <a:p>
            <a:pPr algn="just">
              <a:buNone/>
            </a:pPr>
            <a:endParaRPr lang="es-MX" dirty="0" smtClean="0"/>
          </a:p>
          <a:p>
            <a:pPr algn="just">
              <a:buNone/>
            </a:pPr>
            <a:r>
              <a:rPr lang="es-MX" dirty="0" smtClean="0"/>
              <a:t>	- Catálogo de disposición y guía de archivo documental</a:t>
            </a:r>
            <a:endParaRPr lang="es-MX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928670"/>
            <a:ext cx="4038600" cy="535785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endParaRPr lang="es-MX" u="sng" dirty="0" smtClean="0"/>
          </a:p>
          <a:p>
            <a:pPr algn="ctr">
              <a:buNone/>
            </a:pPr>
            <a:r>
              <a:rPr lang="es-MX" u="sng" dirty="0" smtClean="0"/>
              <a:t>PUBLICACIÓN DEBE SER CON INDEPENDENCIA DE PUBLICACIÓN OFICIAL DEBE REUNIR REQUISITOS: </a:t>
            </a:r>
          </a:p>
          <a:p>
            <a:pPr algn="ctr">
              <a:buNone/>
            </a:pPr>
            <a:endParaRPr lang="es-MX" u="sng" dirty="0" smtClean="0"/>
          </a:p>
          <a:p>
            <a:pPr algn="just"/>
            <a:r>
              <a:rPr lang="es-MX" u="sng" dirty="0" smtClean="0"/>
              <a:t>CLARIDAD</a:t>
            </a:r>
          </a:p>
          <a:p>
            <a:pPr algn="just"/>
            <a:r>
              <a:rPr lang="es-MX" u="sng" dirty="0" smtClean="0"/>
              <a:t>CALIDAD</a:t>
            </a:r>
          </a:p>
          <a:p>
            <a:pPr algn="just"/>
            <a:r>
              <a:rPr lang="es-MX" u="sng" dirty="0" smtClean="0"/>
              <a:t>CERTEZA</a:t>
            </a:r>
          </a:p>
          <a:p>
            <a:pPr algn="just"/>
            <a:r>
              <a:rPr lang="es-MX" u="sng" dirty="0" smtClean="0"/>
              <a:t>VERACIDAD</a:t>
            </a:r>
          </a:p>
          <a:p>
            <a:pPr algn="just"/>
            <a:r>
              <a:rPr lang="es-MX" u="sng" dirty="0" smtClean="0"/>
              <a:t>OPORTUNIDAD</a:t>
            </a:r>
          </a:p>
          <a:p>
            <a:pPr algn="just"/>
            <a:r>
              <a:rPr lang="es-MX" u="sng" dirty="0" smtClean="0"/>
              <a:t>CONFIABILIDAD</a:t>
            </a:r>
          </a:p>
          <a:p>
            <a:pPr algn="just">
              <a:buNone/>
            </a:pPr>
            <a:endParaRPr lang="es-MX" u="sng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28596" y="285728"/>
            <a:ext cx="750099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dirty="0" smtClean="0"/>
              <a:t>Artículo </a:t>
            </a:r>
            <a:r>
              <a:rPr lang="es-MX" sz="3200" b="1" dirty="0" smtClean="0"/>
              <a:t>15</a:t>
            </a:r>
            <a:r>
              <a:rPr lang="es-MX" sz="3200" dirty="0" smtClean="0"/>
              <a:t> Información fundamental Ayuntamientos</a:t>
            </a:r>
            <a:endParaRPr lang="es-MX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85926"/>
            <a:ext cx="4038600" cy="4857784"/>
          </a:xfrm>
        </p:spPr>
        <p:txBody>
          <a:bodyPr>
            <a:normAutofit/>
          </a:bodyPr>
          <a:lstStyle/>
          <a:p>
            <a:pPr algn="just"/>
            <a:r>
              <a:rPr lang="es-MX" u="sng" dirty="0" smtClean="0"/>
              <a:t>Fracción XXII</a:t>
            </a:r>
          </a:p>
          <a:p>
            <a:pPr algn="just">
              <a:buNone/>
            </a:pPr>
            <a:endParaRPr lang="es-MX" u="sng" dirty="0" smtClean="0"/>
          </a:p>
          <a:p>
            <a:pPr algn="just">
              <a:buNone/>
            </a:pPr>
            <a:r>
              <a:rPr lang="es-MX" dirty="0" smtClean="0"/>
              <a:t>	- Sobre autorizaciones de nuevos fraccionamientos y cambios de uso de suelo.</a:t>
            </a:r>
          </a:p>
          <a:p>
            <a:pPr algn="just">
              <a:buNone/>
            </a:pPr>
            <a:r>
              <a:rPr lang="es-MX" dirty="0" smtClean="0"/>
              <a:t>	</a:t>
            </a:r>
          </a:p>
        </p:txBody>
      </p:sp>
      <p:sp>
        <p:nvSpPr>
          <p:cNvPr id="4" name="4 Marcador de contenido"/>
          <p:cNvSpPr>
            <a:spLocks noGrp="1"/>
          </p:cNvSpPr>
          <p:nvPr>
            <p:ph sz="half" idx="2"/>
          </p:nvPr>
        </p:nvSpPr>
        <p:spPr>
          <a:xfrm>
            <a:off x="4648200" y="1643050"/>
            <a:ext cx="4038600" cy="4714908"/>
          </a:xfrm>
        </p:spPr>
        <p:txBody>
          <a:bodyPr>
            <a:normAutofit/>
          </a:bodyPr>
          <a:lstStyle/>
          <a:p>
            <a:pPr algn="just"/>
            <a:r>
              <a:rPr lang="es-MX" u="sng" dirty="0" smtClean="0"/>
              <a:t>Fracción XXIV</a:t>
            </a:r>
          </a:p>
          <a:p>
            <a:pPr algn="just">
              <a:buNone/>
            </a:pPr>
            <a:endParaRPr lang="es-MX" dirty="0" smtClean="0"/>
          </a:p>
          <a:p>
            <a:pPr algn="just">
              <a:buNone/>
            </a:pPr>
            <a:r>
              <a:rPr lang="es-MX" dirty="0" smtClean="0"/>
              <a:t>	- El sentido del voto de las sesiones del Ayuntamiento, comisiones edilicias y consejos ciudadanos municipales.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428728" y="1714488"/>
            <a:ext cx="742955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6000" dirty="0" smtClean="0">
                <a:solidFill>
                  <a:schemeClr val="bg1"/>
                </a:solidFill>
              </a:rPr>
              <a:t>Derecho de Acceso a la Información </a:t>
            </a:r>
          </a:p>
          <a:p>
            <a:pPr algn="r"/>
            <a:r>
              <a:rPr lang="es-MX" sz="6000" dirty="0" smtClean="0">
                <a:solidFill>
                  <a:schemeClr val="bg1"/>
                </a:solidFill>
              </a:rPr>
              <a:t>DAI</a:t>
            </a:r>
            <a:endParaRPr lang="es-MX" sz="6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3"/>
          <p:cNvGraphicFramePr/>
          <p:nvPr>
            <p:extLst>
              <p:ext uri="{D42A27DB-BD31-4B8C-83A1-F6EECF244321}">
                <p14:modId xmlns:p14="http://schemas.microsoft.com/office/powerpoint/2010/main" xmlns="" val="1650404766"/>
              </p:ext>
            </p:extLst>
          </p:nvPr>
        </p:nvGraphicFramePr>
        <p:xfrm>
          <a:off x="785786" y="857232"/>
          <a:ext cx="7643866" cy="4998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071538" y="357166"/>
            <a:ext cx="70009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600" dirty="0" smtClean="0"/>
              <a:t>CONFIDENCIALIDAD</a:t>
            </a:r>
            <a:endParaRPr lang="es-MX" sz="3600" dirty="0"/>
          </a:p>
        </p:txBody>
      </p:sp>
      <p:sp>
        <p:nvSpPr>
          <p:cNvPr id="5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28736"/>
            <a:ext cx="7972452" cy="585791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MX" sz="3500" dirty="0" smtClean="0"/>
              <a:t>Solicitudes ARCO</a:t>
            </a:r>
          </a:p>
          <a:p>
            <a:pPr algn="just"/>
            <a:r>
              <a:rPr lang="es-MX" sz="3500" dirty="0" smtClean="0"/>
              <a:t>Principio de Proporcionalidad</a:t>
            </a:r>
          </a:p>
          <a:p>
            <a:pPr algn="just"/>
            <a:r>
              <a:rPr lang="es-MX" sz="3500" dirty="0" smtClean="0"/>
              <a:t>Aviso de confidencialidad</a:t>
            </a:r>
          </a:p>
          <a:p>
            <a:pPr algn="just"/>
            <a:r>
              <a:rPr lang="es-MX" sz="3500" dirty="0" smtClean="0"/>
              <a:t>Principio de Licitud</a:t>
            </a:r>
          </a:p>
          <a:p>
            <a:pPr algn="just"/>
            <a:r>
              <a:rPr lang="es-MX" sz="3500" dirty="0" smtClean="0"/>
              <a:t>Consentimiento expreso</a:t>
            </a:r>
          </a:p>
          <a:p>
            <a:pPr algn="just"/>
            <a:r>
              <a:rPr lang="es-MX" sz="3500" dirty="0" smtClean="0"/>
              <a:t>Responsable de los datos </a:t>
            </a:r>
          </a:p>
          <a:p>
            <a:pPr lvl="1" algn="just"/>
            <a:r>
              <a:rPr lang="es-MX" dirty="0" smtClean="0"/>
              <a:t>Sistemas de información confidencial y reservados</a:t>
            </a:r>
          </a:p>
          <a:p>
            <a:pPr algn="just"/>
            <a:endParaRPr lang="es-MX" dirty="0" smtClean="0"/>
          </a:p>
          <a:p>
            <a:pPr algn="just"/>
            <a:endParaRPr lang="es-MX" dirty="0" smtClean="0"/>
          </a:p>
          <a:p>
            <a:pPr algn="just">
              <a:buNone/>
            </a:pPr>
            <a:endParaRPr lang="es-MX" u="sng" dirty="0" smtClean="0"/>
          </a:p>
          <a:p>
            <a:pPr algn="just">
              <a:buNone/>
            </a:pPr>
            <a:r>
              <a:rPr lang="es-MX" dirty="0" smtClean="0"/>
              <a:t>	</a:t>
            </a:r>
          </a:p>
          <a:p>
            <a:pPr algn="just">
              <a:buNone/>
            </a:pPr>
            <a:r>
              <a:rPr lang="es-MX" dirty="0" smtClean="0"/>
              <a:t>	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071538" y="357166"/>
            <a:ext cx="70009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600" dirty="0" smtClean="0"/>
              <a:t>RESERVA</a:t>
            </a:r>
            <a:endParaRPr lang="es-MX" sz="3600" dirty="0"/>
          </a:p>
        </p:txBody>
      </p:sp>
      <p:sp>
        <p:nvSpPr>
          <p:cNvPr id="5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28736"/>
            <a:ext cx="7972452" cy="585791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s-MX" sz="3500" dirty="0" smtClean="0"/>
              <a:t>5 años</a:t>
            </a:r>
          </a:p>
          <a:p>
            <a:pPr algn="just"/>
            <a:r>
              <a:rPr lang="es-MX" sz="3500" dirty="0" smtClean="0"/>
              <a:t>Prueba de daño (art. 18 fracciones I, II, III y IV)</a:t>
            </a:r>
          </a:p>
          <a:p>
            <a:pPr algn="just"/>
            <a:r>
              <a:rPr lang="es-MX" sz="3500" dirty="0" smtClean="0"/>
              <a:t>Versiones públicas</a:t>
            </a:r>
          </a:p>
          <a:p>
            <a:pPr algn="just"/>
            <a:r>
              <a:rPr lang="es-MX" sz="3500" dirty="0" smtClean="0"/>
              <a:t>Violaciones Derechos Humanos/Actos de corrupción</a:t>
            </a:r>
          </a:p>
          <a:p>
            <a:pPr algn="just"/>
            <a:r>
              <a:rPr lang="es-MX" sz="3500" dirty="0" smtClean="0"/>
              <a:t>Prohibición Actas genéricas, reservar antes de que se genere la información </a:t>
            </a:r>
          </a:p>
          <a:p>
            <a:pPr algn="just"/>
            <a:r>
              <a:rPr lang="es-MX" sz="3500" dirty="0" smtClean="0"/>
              <a:t>Clasificación inicial: Titulares de áreas administrativa</a:t>
            </a:r>
          </a:p>
          <a:p>
            <a:pPr algn="just"/>
            <a:r>
              <a:rPr lang="es-MX" sz="3500" dirty="0" smtClean="0"/>
              <a:t>Comité de Transparencia: cuando se niegue información </a:t>
            </a:r>
            <a:endParaRPr lang="es-MX" dirty="0" smtClean="0"/>
          </a:p>
          <a:p>
            <a:pPr algn="just"/>
            <a:endParaRPr lang="es-MX" dirty="0" smtClean="0"/>
          </a:p>
          <a:p>
            <a:pPr algn="just"/>
            <a:endParaRPr lang="es-MX" dirty="0" smtClean="0"/>
          </a:p>
          <a:p>
            <a:pPr algn="just">
              <a:buNone/>
            </a:pPr>
            <a:endParaRPr lang="es-MX" u="sng" dirty="0" smtClean="0"/>
          </a:p>
          <a:p>
            <a:pPr algn="just">
              <a:buNone/>
            </a:pPr>
            <a:r>
              <a:rPr lang="es-MX" dirty="0" smtClean="0"/>
              <a:t>	</a:t>
            </a:r>
          </a:p>
          <a:p>
            <a:pPr algn="just">
              <a:buNone/>
            </a:pPr>
            <a:r>
              <a:rPr lang="es-MX" dirty="0" smtClean="0"/>
              <a:t>	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071538" y="357166"/>
            <a:ext cx="70009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600" dirty="0" smtClean="0"/>
              <a:t>Cumplimiento</a:t>
            </a:r>
            <a:endParaRPr lang="es-MX" sz="3600" dirty="0"/>
          </a:p>
        </p:txBody>
      </p:sp>
      <p:sp>
        <p:nvSpPr>
          <p:cNvPr id="5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000108"/>
            <a:ext cx="7972452" cy="614366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s-MX" dirty="0" smtClean="0"/>
              <a:t>Información proactiva de interés público</a:t>
            </a:r>
          </a:p>
          <a:p>
            <a:pPr algn="just"/>
            <a:r>
              <a:rPr lang="es-MX" dirty="0" smtClean="0"/>
              <a:t>Información focalizada a propuesta de ciudadanos</a:t>
            </a:r>
          </a:p>
          <a:p>
            <a:pPr algn="just"/>
            <a:r>
              <a:rPr lang="es-MX" dirty="0" smtClean="0"/>
              <a:t>Documentar actos en ejercicio de sus facultades</a:t>
            </a:r>
          </a:p>
          <a:p>
            <a:pPr algn="just"/>
            <a:r>
              <a:rPr lang="es-MX" dirty="0" smtClean="0"/>
              <a:t>Informe mensual solicitudes  acceso a la información SIRES</a:t>
            </a:r>
          </a:p>
          <a:p>
            <a:pPr algn="just"/>
            <a:r>
              <a:rPr lang="es-MX" dirty="0" smtClean="0"/>
              <a:t>Certificar o cotejar documentos</a:t>
            </a:r>
          </a:p>
          <a:p>
            <a:pPr algn="just"/>
            <a:r>
              <a:rPr lang="es-MX" dirty="0" smtClean="0"/>
              <a:t>Expedir en forma gratuita primeras 20 copias simples</a:t>
            </a:r>
          </a:p>
          <a:p>
            <a:pPr algn="just"/>
            <a:r>
              <a:rPr lang="es-MX" dirty="0" smtClean="0"/>
              <a:t>En el procedimiento de clasificación de información pública inicial deberá realizarse caso por caso por los TITULARES DE CADA UNA DE LAS ÁREAS, aplicando la prueba de daño.</a:t>
            </a:r>
          </a:p>
          <a:p>
            <a:pPr algn="just"/>
            <a:r>
              <a:rPr lang="es-MX" dirty="0" smtClean="0"/>
              <a:t>Promover acuerdos con instituciones para realizar respuestas en lenguas indígenas y </a:t>
            </a:r>
            <a:r>
              <a:rPr lang="es-MX" dirty="0" err="1" smtClean="0"/>
              <a:t>braile</a:t>
            </a:r>
            <a:r>
              <a:rPr lang="es-MX" dirty="0" smtClean="0"/>
              <a:t>.</a:t>
            </a:r>
          </a:p>
          <a:p>
            <a:pPr algn="just"/>
            <a:endParaRPr lang="es-MX" dirty="0" smtClean="0"/>
          </a:p>
          <a:p>
            <a:pPr algn="just"/>
            <a:endParaRPr lang="es-MX" dirty="0" smtClean="0"/>
          </a:p>
          <a:p>
            <a:pPr algn="just">
              <a:buNone/>
            </a:pPr>
            <a:endParaRPr lang="es-MX" u="sng" dirty="0" smtClean="0"/>
          </a:p>
          <a:p>
            <a:pPr algn="just">
              <a:buNone/>
            </a:pPr>
            <a:r>
              <a:rPr lang="es-MX" dirty="0" smtClean="0"/>
              <a:t>	</a:t>
            </a:r>
          </a:p>
          <a:p>
            <a:pPr algn="just">
              <a:buNone/>
            </a:pPr>
            <a:r>
              <a:rPr lang="es-MX" dirty="0" smtClean="0"/>
              <a:t>	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071538" y="357166"/>
            <a:ext cx="70009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600" dirty="0" smtClean="0"/>
              <a:t>Comité de Transparencia</a:t>
            </a:r>
            <a:endParaRPr lang="es-MX" sz="3600" dirty="0"/>
          </a:p>
        </p:txBody>
      </p:sp>
      <p:sp>
        <p:nvSpPr>
          <p:cNvPr id="5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071546"/>
            <a:ext cx="7972452" cy="5786454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es-MX" sz="4000" dirty="0" smtClean="0"/>
              <a:t>Los integrantes no podrán depender jerárquicamente entre sí.</a:t>
            </a:r>
          </a:p>
          <a:p>
            <a:pPr algn="just"/>
            <a:r>
              <a:rPr lang="es-MX" sz="4000" dirty="0" smtClean="0"/>
              <a:t>El Reglamento interno deberá regularlo.</a:t>
            </a:r>
          </a:p>
          <a:p>
            <a:pPr algn="just"/>
            <a:r>
              <a:rPr lang="es-MX" sz="4000" dirty="0" smtClean="0"/>
              <a:t>Aportar para la eficacia en la gestión de la solicitudes de información.</a:t>
            </a:r>
          </a:p>
          <a:p>
            <a:pPr algn="just"/>
            <a:r>
              <a:rPr lang="es-MX" sz="4000" dirty="0" smtClean="0"/>
              <a:t>Confirmar, modificar o revocar determinaciones (ampliación del plazo de respuesta, clasificación de información y declaración de inexistencia o incompetencia que realicen los titulares de las áreas del S.O.)</a:t>
            </a:r>
          </a:p>
          <a:p>
            <a:pPr algn="just"/>
            <a:r>
              <a:rPr lang="es-MX" sz="4000" dirty="0" smtClean="0"/>
              <a:t>Ordenar generar información</a:t>
            </a:r>
          </a:p>
          <a:p>
            <a:pPr algn="just"/>
            <a:r>
              <a:rPr lang="es-MX" sz="4000" dirty="0" smtClean="0"/>
              <a:t>Solicitar y autorizar ampliación del plazo de reserva</a:t>
            </a:r>
          </a:p>
          <a:p>
            <a:pPr algn="just"/>
            <a:r>
              <a:rPr lang="es-MX" sz="4000" dirty="0" smtClean="0"/>
              <a:t>DAR RESPUESTA SOLICITUDES DE PROTECCIÓN DE INFORMACIÓN CONFIDENCIAL</a:t>
            </a:r>
          </a:p>
          <a:p>
            <a:pPr algn="just"/>
            <a:endParaRPr lang="es-MX" dirty="0" smtClean="0"/>
          </a:p>
          <a:p>
            <a:pPr algn="just"/>
            <a:endParaRPr lang="es-MX" dirty="0" smtClean="0"/>
          </a:p>
          <a:p>
            <a:pPr algn="just"/>
            <a:endParaRPr lang="es-MX" dirty="0" smtClean="0"/>
          </a:p>
          <a:p>
            <a:pPr algn="just">
              <a:buNone/>
            </a:pPr>
            <a:endParaRPr lang="es-MX" u="sng" dirty="0" smtClean="0"/>
          </a:p>
          <a:p>
            <a:pPr algn="just">
              <a:buNone/>
            </a:pPr>
            <a:r>
              <a:rPr lang="es-MX" dirty="0" smtClean="0"/>
              <a:t>	</a:t>
            </a:r>
          </a:p>
          <a:p>
            <a:pPr algn="just">
              <a:buNone/>
            </a:pPr>
            <a:r>
              <a:rPr lang="es-MX" dirty="0" smtClean="0"/>
              <a:t>	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00808"/>
          </a:xfrm>
          <a:solidFill>
            <a:schemeClr val="accent5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s-MX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Marco Jurídico Internacional</a:t>
            </a:r>
            <a:endParaRPr lang="es-MX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47564" y="1700808"/>
            <a:ext cx="7848872" cy="3744416"/>
          </a:xfrm>
        </p:spPr>
        <p:txBody>
          <a:bodyPr anchor="ctr" anchorCtr="0">
            <a:noAutofit/>
          </a:bodyPr>
          <a:lstStyle/>
          <a:p>
            <a:pPr algn="just"/>
            <a:r>
              <a:rPr lang="es-MX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1789 </a:t>
            </a:r>
            <a:r>
              <a:rPr lang="es-MX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Declaración de los Derechos del Hombre y del Ciudadano</a:t>
            </a:r>
          </a:p>
          <a:p>
            <a:pPr lvl="1" algn="just">
              <a:buNone/>
            </a:pPr>
            <a:r>
              <a:rPr lang="es-MX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Artículos XI y XV</a:t>
            </a:r>
          </a:p>
          <a:p>
            <a:pPr algn="just"/>
            <a:r>
              <a:rPr lang="es-MX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1948 </a:t>
            </a:r>
            <a:r>
              <a:rPr lang="es-MX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Declaración Universal de los Derechos Humanos </a:t>
            </a:r>
          </a:p>
          <a:p>
            <a:pPr algn="just">
              <a:buNone/>
            </a:pPr>
            <a:r>
              <a:rPr lang="es-MX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s-MX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Artículo 19</a:t>
            </a:r>
          </a:p>
          <a:p>
            <a:pPr lvl="0" algn="just"/>
            <a:r>
              <a:rPr lang="es-MX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1966 </a:t>
            </a:r>
            <a:r>
              <a:rPr lang="es-MX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Pacto Internacional de Derechos Civiles y Políticos </a:t>
            </a:r>
          </a:p>
          <a:p>
            <a:pPr lvl="0" algn="just">
              <a:buNone/>
            </a:pPr>
            <a:r>
              <a:rPr lang="es-MX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s-MX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Artículo 19</a:t>
            </a:r>
          </a:p>
          <a:p>
            <a:pPr algn="just"/>
            <a:r>
              <a:rPr lang="es-MX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1969</a:t>
            </a:r>
            <a:r>
              <a:rPr lang="es-MX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Convención Americana de los Derechos Humanos (Pacto de San José)</a:t>
            </a:r>
          </a:p>
          <a:p>
            <a:pPr algn="just">
              <a:buNone/>
            </a:pPr>
            <a:r>
              <a:rPr lang="es-MX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s-MX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Artículo 13</a:t>
            </a:r>
            <a:endParaRPr lang="es-MX" sz="22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500034" y="3643314"/>
            <a:ext cx="8229600" cy="242221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s-MX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571472" y="3857628"/>
            <a:ext cx="8229600" cy="17792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1188720" lvl="2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endParaRPr kumimoji="0" lang="es-MX" sz="26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071538" y="357166"/>
            <a:ext cx="70009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600" dirty="0" smtClean="0"/>
              <a:t>Unidad de Transparencia</a:t>
            </a:r>
            <a:endParaRPr lang="es-MX" sz="3600" dirty="0"/>
          </a:p>
        </p:txBody>
      </p:sp>
      <p:sp>
        <p:nvSpPr>
          <p:cNvPr id="5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071546"/>
            <a:ext cx="7972452" cy="5786454"/>
          </a:xfrm>
        </p:spPr>
        <p:txBody>
          <a:bodyPr>
            <a:normAutofit lnSpcReduction="10000"/>
          </a:bodyPr>
          <a:lstStyle/>
          <a:p>
            <a:pPr algn="just"/>
            <a:r>
              <a:rPr lang="es-MX" dirty="0" smtClean="0"/>
              <a:t>Acuerdo de concentración </a:t>
            </a:r>
          </a:p>
          <a:p>
            <a:pPr algn="just"/>
            <a:r>
              <a:rPr lang="es-MX" dirty="0" smtClean="0"/>
              <a:t>Requerir y recabar de la oficinas, personas físicas o jurídica que hubieren recibido recursos públicos o realizado actos de autoridad, la información pública de las SOLICITUDES PROCEDENTES.</a:t>
            </a:r>
          </a:p>
          <a:p>
            <a:pPr algn="just"/>
            <a:r>
              <a:rPr lang="es-MX" dirty="0" smtClean="0"/>
              <a:t>Solicitar al Comité de Transparencia interpretación o modificación de la clasificación de información pública solicitada.</a:t>
            </a:r>
          </a:p>
          <a:p>
            <a:pPr algn="just"/>
            <a:endParaRPr lang="es-MX" dirty="0" smtClean="0"/>
          </a:p>
          <a:p>
            <a:pPr algn="just"/>
            <a:endParaRPr lang="es-MX" dirty="0" smtClean="0"/>
          </a:p>
          <a:p>
            <a:pPr algn="just">
              <a:buNone/>
            </a:pPr>
            <a:endParaRPr lang="es-MX" u="sng" dirty="0" smtClean="0"/>
          </a:p>
          <a:p>
            <a:pPr algn="just">
              <a:buNone/>
            </a:pPr>
            <a:r>
              <a:rPr lang="es-MX" dirty="0" smtClean="0"/>
              <a:t>	</a:t>
            </a:r>
          </a:p>
          <a:p>
            <a:pPr algn="just">
              <a:buNone/>
            </a:pPr>
            <a:r>
              <a:rPr lang="es-MX" dirty="0" smtClean="0"/>
              <a:t>	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642910" y="357166"/>
            <a:ext cx="79296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600" dirty="0" smtClean="0"/>
              <a:t>El ABC de las solicitudes de información</a:t>
            </a:r>
            <a:endParaRPr lang="es-MX" sz="3600" dirty="0"/>
          </a:p>
        </p:txBody>
      </p:sp>
      <p:sp>
        <p:nvSpPr>
          <p:cNvPr id="5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071546"/>
            <a:ext cx="7972452" cy="5786454"/>
          </a:xfrm>
        </p:spPr>
        <p:txBody>
          <a:bodyPr>
            <a:normAutofit/>
          </a:bodyPr>
          <a:lstStyle/>
          <a:p>
            <a:pPr algn="just"/>
            <a:endParaRPr lang="es-MX" dirty="0" smtClean="0"/>
          </a:p>
          <a:p>
            <a:pPr algn="just">
              <a:buNone/>
            </a:pPr>
            <a:endParaRPr lang="es-MX" u="sng" dirty="0" smtClean="0"/>
          </a:p>
          <a:p>
            <a:pPr algn="just">
              <a:buNone/>
            </a:pPr>
            <a:r>
              <a:rPr lang="es-MX" dirty="0" smtClean="0"/>
              <a:t>	</a:t>
            </a:r>
          </a:p>
          <a:p>
            <a:pPr algn="just">
              <a:buNone/>
            </a:pPr>
            <a:r>
              <a:rPr lang="es-MX" dirty="0" smtClean="0"/>
              <a:t>	</a:t>
            </a:r>
          </a:p>
        </p:txBody>
      </p:sp>
      <p:sp>
        <p:nvSpPr>
          <p:cNvPr id="4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000108"/>
            <a:ext cx="7972452" cy="6010292"/>
          </a:xfrm>
        </p:spPr>
        <p:txBody>
          <a:bodyPr>
            <a:normAutofit fontScale="40000" lnSpcReduction="20000"/>
          </a:bodyPr>
          <a:lstStyle/>
          <a:p>
            <a:pPr algn="just">
              <a:buNone/>
            </a:pPr>
            <a:endParaRPr lang="es-MX" dirty="0" smtClean="0"/>
          </a:p>
          <a:p>
            <a:pPr algn="just"/>
            <a:r>
              <a:rPr lang="es-MX" sz="4500" dirty="0" smtClean="0"/>
              <a:t>Otorgar facilidades para las personas que hablen lenguas indígenas</a:t>
            </a:r>
          </a:p>
          <a:p>
            <a:pPr algn="just"/>
            <a:r>
              <a:rPr lang="es-MX" sz="4500" dirty="0" smtClean="0"/>
              <a:t>Requisitos (nombre opcional)</a:t>
            </a:r>
          </a:p>
          <a:p>
            <a:pPr algn="just"/>
            <a:r>
              <a:rPr lang="es-MX" sz="4500" dirty="0" smtClean="0"/>
              <a:t>Solicitudes por teléfono, fax, correo, correo electrónico, telegrama, mensajería o por escrito.</a:t>
            </a:r>
          </a:p>
          <a:p>
            <a:pPr algn="just"/>
            <a:r>
              <a:rPr lang="es-MX" sz="4500" dirty="0" smtClean="0"/>
              <a:t>Incompetencia:</a:t>
            </a:r>
          </a:p>
          <a:p>
            <a:pPr algn="just">
              <a:buNone/>
            </a:pPr>
            <a:r>
              <a:rPr lang="es-MX" sz="4500" dirty="0" smtClean="0"/>
              <a:t>	1.- remitirla sujeto obligado competente y notificarlo al solicitante. </a:t>
            </a:r>
          </a:p>
          <a:p>
            <a:pPr algn="just">
              <a:buNone/>
            </a:pPr>
            <a:r>
              <a:rPr lang="es-MX" sz="4500" dirty="0" smtClean="0"/>
              <a:t>	2. El S.O. que la recibe de no ser competente hacerla llegar al ITEI y notificarlo así al solicitante.</a:t>
            </a:r>
          </a:p>
          <a:p>
            <a:pPr algn="just"/>
            <a:r>
              <a:rPr lang="es-MX" sz="4500" dirty="0" smtClean="0"/>
              <a:t>Cuando no se declare incompetencia o prevención se presume que fue admitida.</a:t>
            </a:r>
          </a:p>
          <a:p>
            <a:pPr algn="just"/>
            <a:r>
              <a:rPr lang="es-MX" sz="4500" dirty="0" smtClean="0"/>
              <a:t>RESPONDER SOLICITUDES DENTRO DE LOS 8 DÍAS HÁBILES SIGUIENTES A LA RECEPCIÓN DE LA SOLICITUD.</a:t>
            </a:r>
          </a:p>
          <a:p>
            <a:pPr algn="just"/>
            <a:r>
              <a:rPr lang="es-MX" sz="4500" dirty="0" smtClean="0"/>
              <a:t> Declaración de Inexistencia:</a:t>
            </a:r>
          </a:p>
          <a:p>
            <a:pPr algn="just">
              <a:buNone/>
            </a:pPr>
            <a:r>
              <a:rPr lang="es-MX" sz="4500" dirty="0" smtClean="0"/>
              <a:t>	1.- Estaba obligado y no lo hizo (motivar la respuesta)</a:t>
            </a:r>
          </a:p>
          <a:p>
            <a:pPr algn="just">
              <a:buNone/>
            </a:pPr>
            <a:r>
              <a:rPr lang="es-MX" sz="4500" dirty="0" smtClean="0"/>
              <a:t>	2.- No está dentro de sus facultades (principio de legalidad)</a:t>
            </a:r>
          </a:p>
          <a:p>
            <a:pPr algn="just">
              <a:buNone/>
            </a:pPr>
            <a:r>
              <a:rPr lang="es-MX" sz="4500" dirty="0" smtClean="0"/>
              <a:t>	3.- No se localizó la información (Comité de Transparencia)</a:t>
            </a:r>
          </a:p>
          <a:p>
            <a:pPr algn="just">
              <a:buNone/>
            </a:pPr>
            <a:endParaRPr lang="es-MX" dirty="0" smtClean="0"/>
          </a:p>
          <a:p>
            <a:pPr algn="just">
              <a:buNone/>
            </a:pPr>
            <a:endParaRPr lang="es-MX" dirty="0" smtClean="0"/>
          </a:p>
          <a:p>
            <a:pPr algn="just"/>
            <a:endParaRPr lang="es-MX" dirty="0" smtClean="0"/>
          </a:p>
          <a:p>
            <a:pPr algn="just"/>
            <a:endParaRPr lang="es-MX" dirty="0" smtClean="0"/>
          </a:p>
          <a:p>
            <a:pPr algn="just"/>
            <a:endParaRPr lang="es-MX" dirty="0" smtClean="0"/>
          </a:p>
          <a:p>
            <a:pPr algn="just">
              <a:buNone/>
            </a:pPr>
            <a:endParaRPr lang="es-MX" u="sng" dirty="0" smtClean="0"/>
          </a:p>
          <a:p>
            <a:pPr algn="just">
              <a:buNone/>
            </a:pPr>
            <a:r>
              <a:rPr lang="es-MX" dirty="0" smtClean="0"/>
              <a:t>	</a:t>
            </a:r>
          </a:p>
          <a:p>
            <a:pPr algn="just">
              <a:buNone/>
            </a:pPr>
            <a:r>
              <a:rPr lang="es-MX" dirty="0" smtClean="0"/>
              <a:t>	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642910" y="357166"/>
            <a:ext cx="79296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600" dirty="0" smtClean="0"/>
              <a:t>Recursos </a:t>
            </a:r>
            <a:endParaRPr lang="es-MX" sz="3600" dirty="0"/>
          </a:p>
        </p:txBody>
      </p:sp>
      <p:sp>
        <p:nvSpPr>
          <p:cNvPr id="5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071546"/>
            <a:ext cx="7972452" cy="5786454"/>
          </a:xfrm>
        </p:spPr>
        <p:txBody>
          <a:bodyPr>
            <a:normAutofit/>
          </a:bodyPr>
          <a:lstStyle/>
          <a:p>
            <a:pPr algn="just"/>
            <a:endParaRPr lang="es-MX" dirty="0" smtClean="0"/>
          </a:p>
          <a:p>
            <a:pPr algn="just">
              <a:buNone/>
            </a:pPr>
            <a:endParaRPr lang="es-MX" u="sng" dirty="0" smtClean="0"/>
          </a:p>
          <a:p>
            <a:pPr algn="just">
              <a:buNone/>
            </a:pPr>
            <a:r>
              <a:rPr lang="es-MX" dirty="0" smtClean="0"/>
              <a:t>	</a:t>
            </a:r>
          </a:p>
          <a:p>
            <a:pPr algn="just">
              <a:buNone/>
            </a:pPr>
            <a:r>
              <a:rPr lang="es-MX" dirty="0" smtClean="0"/>
              <a:t>	</a:t>
            </a:r>
          </a:p>
        </p:txBody>
      </p:sp>
      <p:sp>
        <p:nvSpPr>
          <p:cNvPr id="4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000108"/>
            <a:ext cx="7972452" cy="6010292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endParaRPr lang="es-MX" dirty="0" smtClean="0"/>
          </a:p>
          <a:p>
            <a:pPr algn="just"/>
            <a:r>
              <a:rPr lang="es-MX" sz="4500" dirty="0" smtClean="0"/>
              <a:t>Recurso de revisión</a:t>
            </a:r>
          </a:p>
          <a:p>
            <a:pPr algn="just"/>
            <a:r>
              <a:rPr lang="es-MX" sz="4500" dirty="0" smtClean="0"/>
              <a:t>Recurso de Protección de Datos Personales</a:t>
            </a:r>
          </a:p>
          <a:p>
            <a:pPr algn="just"/>
            <a:r>
              <a:rPr lang="es-MX" sz="4500" dirty="0" smtClean="0"/>
              <a:t>Recurso de Transparencia</a:t>
            </a:r>
            <a:endParaRPr lang="es-MX" dirty="0" smtClean="0"/>
          </a:p>
          <a:p>
            <a:pPr algn="just">
              <a:buNone/>
            </a:pPr>
            <a:endParaRPr lang="es-MX" dirty="0" smtClean="0"/>
          </a:p>
          <a:p>
            <a:pPr algn="just"/>
            <a:endParaRPr lang="es-MX" dirty="0" smtClean="0"/>
          </a:p>
          <a:p>
            <a:pPr algn="just"/>
            <a:endParaRPr lang="es-MX" dirty="0" smtClean="0"/>
          </a:p>
          <a:p>
            <a:pPr algn="just"/>
            <a:endParaRPr lang="es-MX" dirty="0" smtClean="0"/>
          </a:p>
          <a:p>
            <a:pPr algn="just">
              <a:buNone/>
            </a:pPr>
            <a:endParaRPr lang="es-MX" u="sng" dirty="0" smtClean="0"/>
          </a:p>
          <a:p>
            <a:pPr algn="just">
              <a:buNone/>
            </a:pPr>
            <a:r>
              <a:rPr lang="es-MX" dirty="0" smtClean="0"/>
              <a:t>	</a:t>
            </a:r>
          </a:p>
          <a:p>
            <a:pPr algn="just">
              <a:buNone/>
            </a:pPr>
            <a:r>
              <a:rPr lang="es-MX" dirty="0" smtClean="0"/>
              <a:t>	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642910" y="357166"/>
            <a:ext cx="79296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600" dirty="0" smtClean="0"/>
              <a:t>S.O. en Jalisco</a:t>
            </a:r>
            <a:endParaRPr lang="es-MX" sz="3600" dirty="0"/>
          </a:p>
        </p:txBody>
      </p:sp>
      <p:sp>
        <p:nvSpPr>
          <p:cNvPr id="5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071546"/>
            <a:ext cx="7972452" cy="5786454"/>
          </a:xfrm>
        </p:spPr>
        <p:txBody>
          <a:bodyPr>
            <a:normAutofit/>
          </a:bodyPr>
          <a:lstStyle/>
          <a:p>
            <a:pPr algn="just"/>
            <a:endParaRPr lang="es-MX" dirty="0" smtClean="0"/>
          </a:p>
          <a:p>
            <a:pPr algn="just">
              <a:buNone/>
            </a:pPr>
            <a:endParaRPr lang="es-MX" u="sng" dirty="0" smtClean="0"/>
          </a:p>
          <a:p>
            <a:pPr algn="just">
              <a:buNone/>
            </a:pPr>
            <a:r>
              <a:rPr lang="es-MX" dirty="0" smtClean="0"/>
              <a:t>	</a:t>
            </a:r>
          </a:p>
          <a:p>
            <a:pPr algn="just">
              <a:buNone/>
            </a:pPr>
            <a:r>
              <a:rPr lang="es-MX" dirty="0" smtClean="0"/>
              <a:t>	</a:t>
            </a:r>
          </a:p>
        </p:txBody>
      </p:sp>
      <p:sp>
        <p:nvSpPr>
          <p:cNvPr id="4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714356"/>
            <a:ext cx="7972452" cy="6429420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endParaRPr lang="es-MX" dirty="0" smtClean="0"/>
          </a:p>
          <a:p>
            <a:pPr lvl="0" algn="just">
              <a:buFont typeface="Arial"/>
              <a:buChar char="•"/>
            </a:pPr>
            <a:r>
              <a:rPr lang="es-ES" sz="3600" dirty="0" smtClean="0"/>
              <a:t>Poderes del Estado;</a:t>
            </a:r>
          </a:p>
          <a:p>
            <a:pPr lvl="0" algn="just">
              <a:buFont typeface="Arial"/>
              <a:buChar char="•"/>
            </a:pPr>
            <a:r>
              <a:rPr lang="es-ES" sz="3600" b="1" dirty="0" smtClean="0"/>
              <a:t>Auditoría Superior del Estado de Jalisco;*</a:t>
            </a:r>
          </a:p>
          <a:p>
            <a:pPr lvl="0" algn="just">
              <a:buFont typeface="Arial"/>
              <a:buChar char="•"/>
            </a:pPr>
            <a:r>
              <a:rPr lang="es-ES" sz="3600" dirty="0" smtClean="0"/>
              <a:t>Organismos Públicos descentralizados;</a:t>
            </a:r>
          </a:p>
          <a:p>
            <a:pPr lvl="0" algn="just">
              <a:buFont typeface="Arial"/>
              <a:buChar char="•"/>
            </a:pPr>
            <a:r>
              <a:rPr lang="es-ES" sz="3600" dirty="0" smtClean="0"/>
              <a:t>Empresas de Participación estatal y municipal;</a:t>
            </a:r>
          </a:p>
          <a:p>
            <a:pPr lvl="0" algn="just">
              <a:buFont typeface="Arial"/>
              <a:buChar char="•"/>
            </a:pPr>
            <a:r>
              <a:rPr lang="es-ES" sz="3600" dirty="0" smtClean="0"/>
              <a:t>Universidades públicas con autonomía;</a:t>
            </a:r>
          </a:p>
          <a:p>
            <a:pPr lvl="0" algn="just">
              <a:buFont typeface="Arial"/>
              <a:buChar char="•"/>
            </a:pPr>
            <a:r>
              <a:rPr lang="es-ES" sz="3600" dirty="0" smtClean="0"/>
              <a:t>Órganos autónomos;</a:t>
            </a:r>
          </a:p>
          <a:p>
            <a:pPr lvl="0" algn="just">
              <a:buFont typeface="Arial"/>
              <a:buChar char="•"/>
            </a:pPr>
            <a:r>
              <a:rPr lang="es-ES" sz="3600" b="1" dirty="0" smtClean="0"/>
              <a:t>AYUNTAMIENTOS</a:t>
            </a:r>
          </a:p>
          <a:p>
            <a:pPr lvl="0" algn="just">
              <a:buFont typeface="Arial"/>
              <a:buChar char="•"/>
            </a:pPr>
            <a:r>
              <a:rPr lang="es-ES" sz="3600" dirty="0" smtClean="0"/>
              <a:t>Partidos políticos nacionales y estatales;</a:t>
            </a:r>
          </a:p>
          <a:p>
            <a:pPr lvl="0" algn="just">
              <a:buFont typeface="Arial"/>
              <a:buChar char="•"/>
            </a:pPr>
            <a:r>
              <a:rPr lang="es-ES" sz="3600" b="1" dirty="0" smtClean="0"/>
              <a:t>Fideicomisos</a:t>
            </a:r>
            <a:r>
              <a:rPr lang="es-ES" sz="3600" dirty="0" smtClean="0"/>
              <a:t>;</a:t>
            </a:r>
          </a:p>
          <a:p>
            <a:pPr lvl="0" algn="just">
              <a:buFont typeface="Arial"/>
              <a:buChar char="•"/>
            </a:pPr>
            <a:r>
              <a:rPr lang="es-ES" sz="3600" b="1" dirty="0" smtClean="0"/>
              <a:t>Sindicatos; *</a:t>
            </a:r>
          </a:p>
          <a:p>
            <a:pPr lvl="0" algn="just">
              <a:buFont typeface="Arial"/>
              <a:buChar char="•"/>
            </a:pPr>
            <a:r>
              <a:rPr lang="es-ES" sz="3600" b="1" dirty="0" smtClean="0"/>
              <a:t>Candidatos independientes;*</a:t>
            </a:r>
          </a:p>
          <a:p>
            <a:pPr lvl="0" algn="just">
              <a:buFont typeface="Arial"/>
              <a:buChar char="•"/>
            </a:pPr>
            <a:r>
              <a:rPr lang="es-ES" sz="3600" b="1" dirty="0" smtClean="0"/>
              <a:t>Colegio de Notarios;*</a:t>
            </a:r>
          </a:p>
          <a:p>
            <a:pPr lvl="0" algn="just">
              <a:buFont typeface="Arial"/>
              <a:buChar char="•"/>
            </a:pPr>
            <a:r>
              <a:rPr lang="es-ES" sz="3600" b="1" dirty="0" smtClean="0"/>
              <a:t>Entes públicos a cargo de información pública;</a:t>
            </a:r>
          </a:p>
          <a:p>
            <a:pPr lvl="0" algn="just">
              <a:buFont typeface="Arial"/>
              <a:buChar char="•"/>
            </a:pPr>
            <a:r>
              <a:rPr lang="es-ES" sz="3600" b="1" dirty="0" smtClean="0"/>
              <a:t>Personas físicas y jurídicas </a:t>
            </a:r>
            <a:r>
              <a:rPr lang="es-ES" sz="3600" b="1" u="sng" dirty="0" smtClean="0"/>
              <a:t>PRIVADAS </a:t>
            </a:r>
            <a:r>
              <a:rPr lang="es-ES" sz="3600" b="1" dirty="0" smtClean="0"/>
              <a:t>ejerzan recursos públicos o ejerzan actos de autoridad.*</a:t>
            </a:r>
          </a:p>
          <a:p>
            <a:pPr algn="just">
              <a:buNone/>
            </a:pPr>
            <a:endParaRPr lang="es-MX" dirty="0" smtClean="0"/>
          </a:p>
          <a:p>
            <a:pPr algn="just"/>
            <a:endParaRPr lang="es-MX" dirty="0" smtClean="0"/>
          </a:p>
          <a:p>
            <a:pPr algn="just"/>
            <a:endParaRPr lang="es-MX" dirty="0" smtClean="0"/>
          </a:p>
          <a:p>
            <a:pPr algn="just"/>
            <a:endParaRPr lang="es-MX" dirty="0" smtClean="0"/>
          </a:p>
          <a:p>
            <a:pPr algn="just">
              <a:buNone/>
            </a:pPr>
            <a:endParaRPr lang="es-MX" u="sng" dirty="0" smtClean="0"/>
          </a:p>
          <a:p>
            <a:pPr algn="just">
              <a:buNone/>
            </a:pPr>
            <a:r>
              <a:rPr lang="es-MX" dirty="0" smtClean="0"/>
              <a:t>	</a:t>
            </a:r>
          </a:p>
          <a:p>
            <a:pPr algn="just">
              <a:buNone/>
            </a:pPr>
            <a:r>
              <a:rPr lang="es-MX" dirty="0" smtClean="0"/>
              <a:t>	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642910" y="357166"/>
            <a:ext cx="79296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600" dirty="0" smtClean="0"/>
              <a:t>Infracciones y sanciones</a:t>
            </a:r>
            <a:endParaRPr lang="es-MX" sz="3600" dirty="0"/>
          </a:p>
        </p:txBody>
      </p:sp>
      <p:sp>
        <p:nvSpPr>
          <p:cNvPr id="5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071546"/>
            <a:ext cx="7972452" cy="5786454"/>
          </a:xfrm>
        </p:spPr>
        <p:txBody>
          <a:bodyPr>
            <a:normAutofit/>
          </a:bodyPr>
          <a:lstStyle/>
          <a:p>
            <a:pPr algn="just"/>
            <a:endParaRPr lang="es-MX" dirty="0" smtClean="0"/>
          </a:p>
          <a:p>
            <a:pPr algn="just">
              <a:buNone/>
            </a:pPr>
            <a:endParaRPr lang="es-MX" u="sng" dirty="0" smtClean="0"/>
          </a:p>
          <a:p>
            <a:pPr algn="just">
              <a:buNone/>
            </a:pPr>
            <a:r>
              <a:rPr lang="es-MX" dirty="0" smtClean="0"/>
              <a:t>	</a:t>
            </a:r>
          </a:p>
          <a:p>
            <a:pPr algn="just">
              <a:buNone/>
            </a:pPr>
            <a:r>
              <a:rPr lang="es-MX" dirty="0" smtClean="0"/>
              <a:t>	</a:t>
            </a:r>
          </a:p>
        </p:txBody>
      </p:sp>
      <p:sp>
        <p:nvSpPr>
          <p:cNvPr id="4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000108"/>
            <a:ext cx="7972452" cy="6010292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endParaRPr lang="es-MX" dirty="0" smtClean="0"/>
          </a:p>
          <a:p>
            <a:pPr algn="just"/>
            <a:r>
              <a:rPr lang="es-ES" b="1" dirty="0" smtClean="0"/>
              <a:t>.- </a:t>
            </a:r>
            <a:r>
              <a:rPr lang="es-ES" sz="3600" b="1" dirty="0" smtClean="0"/>
              <a:t>Multa de $7,010.00 a $52,575.00    </a:t>
            </a:r>
          </a:p>
          <a:p>
            <a:pPr algn="just"/>
            <a:r>
              <a:rPr lang="es-ES" sz="1800" b="1" dirty="0" smtClean="0"/>
              <a:t>	(100 a 750 salarios mínimos) </a:t>
            </a:r>
          </a:p>
          <a:p>
            <a:pPr algn="just"/>
            <a:r>
              <a:rPr lang="es-ES" b="1" dirty="0" smtClean="0"/>
              <a:t>	Ejemplo: </a:t>
            </a:r>
            <a:r>
              <a:rPr lang="es-ES" dirty="0" smtClean="0"/>
              <a:t>Pedir a los solicitantes datos adicionales a los requisitos de la solicitud de información.</a:t>
            </a:r>
            <a:endParaRPr lang="es-ES" b="1" dirty="0" smtClean="0"/>
          </a:p>
          <a:p>
            <a:pPr algn="just"/>
            <a:endParaRPr lang="es-ES" b="1" dirty="0" smtClean="0"/>
          </a:p>
          <a:p>
            <a:pPr algn="just"/>
            <a:r>
              <a:rPr lang="es-ES" b="1" dirty="0" smtClean="0"/>
              <a:t>2.- </a:t>
            </a:r>
            <a:r>
              <a:rPr lang="es-ES" sz="3600" b="1" dirty="0" smtClean="0"/>
              <a:t>Multa de $10,515.00 a $70,100.00         </a:t>
            </a:r>
          </a:p>
          <a:p>
            <a:pPr algn="just"/>
            <a:r>
              <a:rPr lang="es-ES" sz="1800" b="1" dirty="0" smtClean="0"/>
              <a:t>	(150 a 1000 salarios mínimos) </a:t>
            </a:r>
          </a:p>
          <a:p>
            <a:pPr algn="just"/>
            <a:r>
              <a:rPr lang="es-ES" b="1" dirty="0" smtClean="0"/>
              <a:t>	Ejemplo: </a:t>
            </a:r>
            <a:r>
              <a:rPr lang="es-ES" dirty="0" smtClean="0"/>
              <a:t>Por negar información de libre acceso</a:t>
            </a:r>
            <a:r>
              <a:rPr lang="es-ES" b="1" dirty="0" smtClean="0"/>
              <a:t> </a:t>
            </a:r>
            <a:r>
              <a:rPr lang="es-ES" dirty="0" smtClean="0"/>
              <a:t>o por publicar de forma incompleta Información en los sitios oficiales de Internet.</a:t>
            </a:r>
            <a:endParaRPr lang="es-ES" b="1" dirty="0" smtClean="0"/>
          </a:p>
          <a:p>
            <a:pPr algn="just"/>
            <a:endParaRPr lang="es-ES" b="1" dirty="0" smtClean="0"/>
          </a:p>
          <a:p>
            <a:pPr algn="just"/>
            <a:r>
              <a:rPr lang="es-ES" b="1" dirty="0" smtClean="0"/>
              <a:t>3.- </a:t>
            </a:r>
            <a:r>
              <a:rPr lang="es-ES" sz="3600" b="1" dirty="0" smtClean="0"/>
              <a:t>Multa de $14,020.00 a $105,150.00     </a:t>
            </a:r>
          </a:p>
          <a:p>
            <a:pPr algn="just"/>
            <a:r>
              <a:rPr lang="es-ES" sz="1800" b="1" dirty="0" smtClean="0"/>
              <a:t>	(200 a 1500 salarios mínimos) </a:t>
            </a:r>
          </a:p>
          <a:p>
            <a:pPr algn="just"/>
            <a:r>
              <a:rPr lang="es-ES" b="1" dirty="0" smtClean="0"/>
              <a:t> 	Ejemplo: </a:t>
            </a:r>
            <a:r>
              <a:rPr lang="es-ES" dirty="0" smtClean="0"/>
              <a:t>Por incumplir RESOLUCIONES DEL ITEI, y por difundir, distribuir transferir, publicar, comercializar o permitir el acceso no autorizado a la información CONFIDENCIAL y RESERVADA. </a:t>
            </a:r>
          </a:p>
          <a:p>
            <a:pPr algn="just"/>
            <a:endParaRPr lang="es-MX" dirty="0" smtClean="0"/>
          </a:p>
          <a:p>
            <a:pPr algn="just">
              <a:buNone/>
            </a:pPr>
            <a:endParaRPr lang="es-MX" u="sng" dirty="0" smtClean="0"/>
          </a:p>
          <a:p>
            <a:pPr algn="just">
              <a:buNone/>
            </a:pPr>
            <a:r>
              <a:rPr lang="es-MX" dirty="0" smtClean="0"/>
              <a:t>	</a:t>
            </a:r>
          </a:p>
          <a:p>
            <a:pPr algn="just">
              <a:buNone/>
            </a:pPr>
            <a:r>
              <a:rPr lang="es-MX" dirty="0" smtClean="0"/>
              <a:t>	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14348" y="1357298"/>
            <a:ext cx="3429024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4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ndale Mono"/>
                <a:cs typeface="Andale Mono"/>
              </a:rPr>
              <a:t>POR SU ATENCIÓN </a:t>
            </a:r>
            <a:r>
              <a:rPr lang="es-ES" sz="5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ndale Mono"/>
                <a:cs typeface="Andale Mono"/>
              </a:rPr>
              <a:t>GRACIAS</a:t>
            </a:r>
          </a:p>
        </p:txBody>
      </p:sp>
      <p:sp>
        <p:nvSpPr>
          <p:cNvPr id="3" name="2 Rectángulo"/>
          <p:cNvSpPr/>
          <p:nvPr/>
        </p:nvSpPr>
        <p:spPr>
          <a:xfrm>
            <a:off x="4857752" y="1285860"/>
            <a:ext cx="41701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ndale Mono"/>
                <a:cs typeface="Andale Mono"/>
              </a:rPr>
              <a:t>www.itei.org.mx</a:t>
            </a:r>
            <a:endParaRPr lang="es-ES" sz="3200" b="1" dirty="0">
              <a:solidFill>
                <a:schemeClr val="tx1">
                  <a:lumMod val="50000"/>
                  <a:lumOff val="50000"/>
                </a:schemeClr>
              </a:solidFill>
              <a:latin typeface="Andale Mono"/>
              <a:cs typeface="Andale Mono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4572000" y="4714884"/>
            <a:ext cx="457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MX" dirty="0" smtClean="0">
                <a:solidFill>
                  <a:schemeClr val="bg1"/>
                </a:solidFill>
              </a:rPr>
              <a:t>Av. Ignacio L. Vallarta 1312</a:t>
            </a:r>
          </a:p>
          <a:p>
            <a:pPr algn="ctr">
              <a:defRPr/>
            </a:pPr>
            <a:r>
              <a:rPr lang="es-MX" dirty="0" smtClean="0">
                <a:solidFill>
                  <a:schemeClr val="bg1"/>
                </a:solidFill>
              </a:rPr>
              <a:t>Col. Americana</a:t>
            </a:r>
          </a:p>
          <a:p>
            <a:pPr algn="ctr">
              <a:defRPr/>
            </a:pPr>
            <a:r>
              <a:rPr lang="es-MX" dirty="0" smtClean="0">
                <a:solidFill>
                  <a:schemeClr val="bg1"/>
                </a:solidFill>
              </a:rPr>
              <a:t>Guadalajara, Jalisco. CP 44610</a:t>
            </a:r>
          </a:p>
          <a:p>
            <a:pPr algn="ctr">
              <a:defRPr/>
            </a:pPr>
            <a:r>
              <a:rPr lang="es-MX" dirty="0" smtClean="0">
                <a:solidFill>
                  <a:schemeClr val="bg1"/>
                </a:solidFill>
              </a:rPr>
              <a:t>(52) 33 36305745</a:t>
            </a:r>
          </a:p>
        </p:txBody>
      </p:sp>
      <p:sp>
        <p:nvSpPr>
          <p:cNvPr id="5" name="4 Rectángulo"/>
          <p:cNvSpPr/>
          <p:nvPr/>
        </p:nvSpPr>
        <p:spPr>
          <a:xfrm>
            <a:off x="4572000" y="2643182"/>
            <a:ext cx="457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MX" sz="2400" dirty="0" err="1" smtClean="0">
                <a:solidFill>
                  <a:schemeClr val="bg1"/>
                </a:solidFill>
              </a:rPr>
              <a:t>Sendy</a:t>
            </a:r>
            <a:r>
              <a:rPr lang="es-MX" sz="2400" dirty="0" smtClean="0">
                <a:solidFill>
                  <a:schemeClr val="bg1"/>
                </a:solidFill>
              </a:rPr>
              <a:t> Lucia Murillo Vargas</a:t>
            </a:r>
            <a:endParaRPr lang="es-MX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2372" y="764704"/>
            <a:ext cx="3677580" cy="4680520"/>
          </a:xfrm>
        </p:spPr>
        <p:txBody>
          <a:bodyPr anchor="t" anchorCtr="0">
            <a:noAutofit/>
          </a:bodyPr>
          <a:lstStyle/>
          <a:p>
            <a:pPr marL="0" indent="3175">
              <a:buNone/>
            </a:pPr>
            <a:r>
              <a:rPr lang="es-MX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Declaración de los Derechos del Hombre y del Ciudadano</a:t>
            </a:r>
          </a:p>
          <a:p>
            <a:endParaRPr lang="es-MX" sz="1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442913" lvl="1" indent="-179388" algn="just"/>
            <a:r>
              <a:rPr lang="es-MX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Artículo XI </a:t>
            </a:r>
          </a:p>
          <a:p>
            <a:pPr marL="442913" lvl="1" indent="-179388" algn="just">
              <a:buNone/>
            </a:pPr>
            <a:r>
              <a:rPr lang="es-MX" sz="1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“</a:t>
            </a:r>
            <a:r>
              <a:rPr lang="es-MX" sz="16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Puesto </a:t>
            </a:r>
            <a:r>
              <a:rPr lang="es-MX" sz="16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que la libre comunicación de los pensamientos y opiniones es uno de los más valiosos derechos del hombre, </a:t>
            </a:r>
            <a:r>
              <a:rPr lang="es-MX" sz="1600" b="1" i="1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todo ciudadano puede hablar, escribir y publicar libremente</a:t>
            </a:r>
            <a:r>
              <a:rPr lang="es-MX" sz="1600" i="1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s-MX" sz="16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excepto cuando tenga que responder del abuso de esta libertad en los casos determinados por la </a:t>
            </a:r>
            <a:r>
              <a:rPr lang="es-MX" sz="16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ley.”</a:t>
            </a:r>
          </a:p>
          <a:p>
            <a:pPr marL="442913" lvl="1" indent="-179388" algn="just">
              <a:buNone/>
            </a:pPr>
            <a:endParaRPr lang="es-MX" sz="1600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442913" lvl="1" indent="-179388"/>
            <a:r>
              <a:rPr lang="es-MX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Artículo XV </a:t>
            </a:r>
          </a:p>
          <a:p>
            <a:pPr marL="442913" indent="-179388" algn="just">
              <a:buNone/>
            </a:pPr>
            <a:r>
              <a:rPr lang="es-MX" sz="16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s-MX" sz="16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“La </a:t>
            </a:r>
            <a:r>
              <a:rPr lang="es-MX" sz="16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sociedad tiene derecho a pedir a todos sus agentes cuentas de su administración</a:t>
            </a:r>
            <a:r>
              <a:rPr lang="es-MX" sz="16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.”</a:t>
            </a:r>
            <a:endParaRPr lang="es-MX" sz="1600" b="1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5004048" y="836712"/>
            <a:ext cx="3677580" cy="537837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MX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Declaración Universal de los Derechos Humanos</a:t>
            </a:r>
          </a:p>
          <a:p>
            <a:endParaRPr lang="es-MX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63525" lvl="2" algn="just"/>
            <a:r>
              <a:rPr lang="es-MX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Artículo 19</a:t>
            </a:r>
          </a:p>
          <a:p>
            <a:pPr marL="263525" lvl="2" algn="just"/>
            <a:r>
              <a:rPr lang="es-MX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s-MX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Todo individuo tiene </a:t>
            </a:r>
            <a:r>
              <a:rPr lang="es-MX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derecho</a:t>
            </a:r>
            <a:r>
              <a:rPr lang="es-MX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a la libertad de opinión y de expresión; este derecho incluye el de no ser molestado a causa de sus opiniones, el de </a:t>
            </a:r>
            <a:r>
              <a:rPr lang="es-MX" b="1" i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investigar y recibir informaciones y opiniones, y el de difundirlas</a:t>
            </a:r>
            <a:r>
              <a:rPr lang="es-MX" i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s-MX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sin limitación de fronteras, por cualquier medio de expresión”</a:t>
            </a:r>
            <a:endParaRPr lang="es-MX" b="1" i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contenido"/>
          <p:cNvSpPr txBox="1">
            <a:spLocks/>
          </p:cNvSpPr>
          <p:nvPr/>
        </p:nvSpPr>
        <p:spPr>
          <a:xfrm>
            <a:off x="678396" y="0"/>
            <a:ext cx="7787208" cy="5445224"/>
          </a:xfrm>
          <a:prstGeom prst="rect">
            <a:avLst/>
          </a:prstGeom>
        </p:spPr>
        <p:txBody>
          <a:bodyPr vert="horz" anchor="ctr" anchorCtr="0">
            <a:normAutofit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s-MX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Pacto Internacional de </a:t>
            </a:r>
            <a:r>
              <a:rPr kumimoji="0" lang="es-MX" b="1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los Derechos Civiles y Políticos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s-MX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620713" marR="0" lvl="2" indent="-246063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SzPct val="70000"/>
              <a:buFont typeface="Wingdings 2"/>
              <a:buChar char=""/>
              <a:tabLst/>
              <a:defRPr/>
            </a:pPr>
            <a:r>
              <a:rPr kumimoji="0" lang="es-MX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Artículo 19 “</a:t>
            </a:r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1. Nadie podrá ser molestado a causa de sus opiniones.                                                                                2. Toda persona tiene derecho a la libertad de expresión; este derecho comprende la </a:t>
            </a:r>
            <a:r>
              <a:rPr lang="es-MX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libertad de buscar, recibir y difundir informaciones e ideas </a:t>
            </a:r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de toda índole, sin consideración de fronteras, ya sea oralmente, por escrito o en forma impresa o artística, o por cualquier otro procedimiento de su elección.                                                                                                                                                   3. El ejercicio del derecho previsto en el párrafo 2 de este artículo entraña deberes y responsabilidades especiales. Por consiguiente puede estar sujeto a ciertas </a:t>
            </a:r>
            <a:r>
              <a:rPr lang="es-MX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restricciones </a:t>
            </a:r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que deberán, sin embargo, estar </a:t>
            </a:r>
            <a:r>
              <a:rPr lang="es-MX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expresamente fijadas por la ley</a:t>
            </a:r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y ser necesaria para: a) Asegurar el respeto a los derechos o a la reputación de los demás; b) La protección de la seguridad nacional, el orden público o la salud o la moral públicas”</a:t>
            </a:r>
            <a:endParaRPr kumimoji="0" lang="es-MX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contenido"/>
          <p:cNvSpPr txBox="1">
            <a:spLocks/>
          </p:cNvSpPr>
          <p:nvPr/>
        </p:nvSpPr>
        <p:spPr>
          <a:xfrm>
            <a:off x="571472" y="285728"/>
            <a:ext cx="7960968" cy="5159496"/>
          </a:xfrm>
          <a:prstGeom prst="rect">
            <a:avLst/>
          </a:prstGeom>
        </p:spPr>
        <p:txBody>
          <a:bodyPr vert="horz" anchor="ctr" anchorCtr="0">
            <a:noAutofit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SzPct val="95000"/>
              <a:buFont typeface="Wingdings 2"/>
              <a:buChar char=""/>
              <a:tabLst/>
              <a:defRPr/>
            </a:pPr>
            <a:r>
              <a:rPr lang="es-MX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Convención Americana sobre Derechos Humanos (Pacto de San José) 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lang="es-MX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31520" lvl="1" indent="-274320" algn="just">
              <a:lnSpc>
                <a:spcPct val="120000"/>
              </a:lnSpc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SzPct val="95000"/>
              <a:buFont typeface="Wingdings 2"/>
              <a:buChar char=""/>
            </a:pPr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Artículo 13.  Libertad de Pensamiento y de Expresión  </a:t>
            </a:r>
          </a:p>
          <a:p>
            <a:pPr marL="731520" lvl="1" indent="-274320" algn="just">
              <a:lnSpc>
                <a:spcPct val="120000"/>
              </a:lnSpc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endParaRPr lang="es-MX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“1. Toda persona tiene derecho a la libertad de pensamiento y de expresión.  Este derecho comprende la </a:t>
            </a:r>
            <a:r>
              <a:rPr lang="es-MX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libertad de buscar, recibir y difundir informaciones e ideas de toda índole</a:t>
            </a:r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, sin consideración de fronteras, ya sea oralmente, por escrito o en forma impresa o artística, o por cualquier otro procedimiento de su elección.</a:t>
            </a:r>
          </a:p>
          <a:p>
            <a:pPr algn="just">
              <a:lnSpc>
                <a:spcPct val="120000"/>
              </a:lnSpc>
            </a:pPr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 2. El </a:t>
            </a:r>
            <a:r>
              <a:rPr lang="es-MX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ejercicio del derecho </a:t>
            </a:r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previsto en el inciso precedente </a:t>
            </a:r>
            <a:r>
              <a:rPr lang="es-MX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no puede estar sujeto a previa censura </a:t>
            </a:r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sino </a:t>
            </a:r>
            <a:r>
              <a:rPr lang="es-MX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 responsabilidades ulteriores, las que deben estar expresamente fijadas por la ley </a:t>
            </a:r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y ser necesarias para asegurar: a)  el respeto a los derechos o a la reputación de los demás, o</a:t>
            </a:r>
          </a:p>
          <a:p>
            <a:pPr algn="just">
              <a:lnSpc>
                <a:spcPct val="120000"/>
              </a:lnSpc>
            </a:pPr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”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lang="es-MX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6248" y="0"/>
            <a:ext cx="4462216" cy="6858000"/>
          </a:xfrm>
        </p:spPr>
        <p:txBody>
          <a:bodyPr anchor="ctr" anchorCtr="0">
            <a:noAutofit/>
          </a:bodyPr>
          <a:lstStyle/>
          <a:p>
            <a:pPr marL="263525" indent="-180975"/>
            <a:r>
              <a:rPr lang="es-MX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Constitución Política de los Estados Unidos Mexicano</a:t>
            </a:r>
          </a:p>
          <a:p>
            <a:pPr marL="539750" lvl="1" indent="-179388"/>
            <a:r>
              <a:rPr lang="es-MX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1977 se reformó el artículo sexto constitucional para reconocer que: </a:t>
            </a:r>
          </a:p>
          <a:p>
            <a:pPr marL="539750" indent="-179388">
              <a:buNone/>
            </a:pPr>
            <a:r>
              <a:rPr lang="es-MX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	“El Derecho a la Información será garantizado por el Estado”</a:t>
            </a:r>
            <a:endParaRPr lang="es-MX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39750" indent="-179388">
              <a:buNone/>
            </a:pPr>
            <a:r>
              <a:rPr lang="es-MX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	Artículos 6 y 16 segundo párrafo</a:t>
            </a:r>
          </a:p>
          <a:p>
            <a:pPr marL="263525" indent="-180975">
              <a:buNone/>
            </a:pPr>
            <a:endParaRPr lang="es-MX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63525" indent="-180975"/>
            <a:r>
              <a:rPr lang="es-MX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Ley General de Transparencia  y Acceso a la Información Pública</a:t>
            </a:r>
          </a:p>
          <a:p>
            <a:pPr marL="539750" lvl="1" indent="-179388"/>
            <a:r>
              <a:rPr lang="es-MX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Publicada el 4 de mayo y en vigor desde el 5 de Mayo del 2015, 216 Artículos, 9 Títulos,13 Transitorios </a:t>
            </a:r>
          </a:p>
          <a:p>
            <a:pPr marL="539750" lvl="1" indent="-179388"/>
            <a:endParaRPr lang="es-MX" sz="1400" i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63525" indent="-180975"/>
            <a:r>
              <a:rPr lang="es-MX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Ley Federal de Transparencia y Acceso a la Información Pública Gubernamental</a:t>
            </a:r>
          </a:p>
          <a:p>
            <a:pPr marL="263525" indent="-180975"/>
            <a:r>
              <a:rPr lang="es-MX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Ley Federal de protección de Datos personales en Posesión de Particulares</a:t>
            </a:r>
          </a:p>
          <a:p>
            <a:pPr marL="263525" indent="-180975">
              <a:buNone/>
            </a:pPr>
            <a:r>
              <a:rPr lang="es-MX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marL="263525" indent="-180975">
              <a:buNone/>
            </a:pPr>
            <a:r>
              <a:rPr lang="es-MX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Año 2016</a:t>
            </a:r>
          </a:p>
          <a:p>
            <a:pPr marL="263525" indent="-180975">
              <a:buNone/>
            </a:pPr>
            <a:endParaRPr lang="es-MX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63525" indent="-180975"/>
            <a:r>
              <a:rPr lang="es-MX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Ley General de Archivos</a:t>
            </a:r>
          </a:p>
          <a:p>
            <a:pPr marL="263525" indent="-180975"/>
            <a:r>
              <a:rPr lang="es-MX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Ley General de Datos Personales en Posesión de Sujetos Obligados (Artículo tercero transitorio de la LGTAIP)</a:t>
            </a: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0" y="0"/>
            <a:ext cx="3500430" cy="544522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Marco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Jurídico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Federal</a:t>
            </a:r>
            <a:endParaRPr kumimoji="0" lang="es-MX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966428" y="1214422"/>
            <a:ext cx="7211144" cy="4230803"/>
          </a:xfrm>
        </p:spPr>
        <p:txBody>
          <a:bodyPr anchor="ctr" anchorCtr="0">
            <a:noAutofit/>
          </a:bodyPr>
          <a:lstStyle/>
          <a:p>
            <a:pPr algn="just"/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2002 (mayo) fue el año que tuvo vigencia la primigenia </a:t>
            </a:r>
            <a:r>
              <a:rPr lang="es-E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Ley de Transparencia e Información Pública del Estado de Jalisco. </a:t>
            </a:r>
          </a:p>
          <a:p>
            <a:pPr algn="just"/>
            <a:endParaRPr lang="es-ES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2005 (septiembre) año que entró en vigor la </a:t>
            </a:r>
            <a:r>
              <a:rPr lang="es-MX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Ley de Transparencia e Información Pública de Jalisco.</a:t>
            </a:r>
          </a:p>
          <a:p>
            <a:pPr algn="just">
              <a:buNone/>
            </a:pPr>
            <a:endParaRPr lang="es-MX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2012 (abril) año que sorprendió a Jalisco con la </a:t>
            </a:r>
            <a:r>
              <a:rPr lang="es-MX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Ley de Información Pública del Estado de Jalisco y sus Municipios.</a:t>
            </a:r>
          </a:p>
          <a:p>
            <a:pPr algn="just"/>
            <a:endParaRPr lang="es-MX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2013 (agosto) desde este año se encuentra vigente la </a:t>
            </a:r>
            <a:r>
              <a:rPr lang="es-MX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Ley de Transparencia y Acceso a la Información Pública del Estado de Jalisco y sus Municipios.</a:t>
            </a:r>
          </a:p>
          <a:p>
            <a:pPr algn="just"/>
            <a:endParaRPr lang="es-MX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Reforma 2015 (diciembre) la ley contiene 129 artículos, de los cuales fueron reformados </a:t>
            </a:r>
            <a:r>
              <a:rPr lang="es-MX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100 </a:t>
            </a:r>
            <a:r>
              <a:rPr lang="es-MX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artículos y 16 adicionados. </a:t>
            </a:r>
            <a:endParaRPr lang="es-MX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0" y="0"/>
            <a:ext cx="9144000" cy="1071546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Cronología</a:t>
            </a:r>
            <a:r>
              <a:rPr kumimoji="0" lang="es-MX" sz="3600" b="1" i="0" u="none" strike="noStrike" kern="1200" cap="none" spc="0" normalizeH="0" noProof="0" dirty="0" smtClean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de leyes en Jalisco</a:t>
            </a:r>
            <a:endParaRPr kumimoji="0" lang="es-MX" sz="3600" b="1" i="0" u="none" strike="noStrike" kern="1200" cap="none" spc="0" normalizeH="0" baseline="0" noProof="0" dirty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contenido"/>
          <p:cNvSpPr>
            <a:spLocks noGrp="1"/>
          </p:cNvSpPr>
          <p:nvPr>
            <p:ph idx="1"/>
          </p:nvPr>
        </p:nvSpPr>
        <p:spPr>
          <a:xfrm>
            <a:off x="4429124" y="0"/>
            <a:ext cx="4714876" cy="6858000"/>
          </a:xfrm>
        </p:spPr>
        <p:txBody>
          <a:bodyPr anchor="ctr" anchorCtr="0">
            <a:noAutofit/>
          </a:bodyPr>
          <a:lstStyle/>
          <a:p>
            <a:pPr marL="260350" indent="-163513" algn="just"/>
            <a:r>
              <a:rPr lang="es-E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Constitución Política del Estado de Jalisco </a:t>
            </a:r>
            <a:r>
              <a:rPr lang="es-E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(Decreto 25437/LXI/2015 reformó los artículos 4°, 9°, 15, 35, 97, 100 y 111) en vigor desde el 20 de diciembre de 2015.</a:t>
            </a:r>
          </a:p>
          <a:p>
            <a:pPr marL="260350" indent="-163513" algn="just">
              <a:buNone/>
            </a:pPr>
            <a:endParaRPr lang="es-ES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60350" indent="-163513" algn="just"/>
            <a:r>
              <a:rPr lang="es-E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2013 </a:t>
            </a:r>
            <a:r>
              <a:rPr lang="es-MX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Ley de Transparencia y Acceso a la Información Pública del Estado de Jalisco y sus Municipios</a:t>
            </a:r>
            <a:r>
              <a:rPr lang="es-MX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. (última reforma según Decreto No. 25437/LX/2015 Publicado el sábado 19 de diciembre del 2015, con vigencia desde el 20 de Diciembre del 2015)</a:t>
            </a:r>
          </a:p>
          <a:p>
            <a:pPr marL="260350" indent="-163513" algn="just"/>
            <a:endParaRPr lang="es-MX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60350" indent="-163513" algn="just"/>
            <a:r>
              <a:rPr lang="es-MX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2014 Reglamento de la Ley de Transparencia y Acceso a la Información Pública del Estado de Jalisco y sus Municipios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0" y="0"/>
            <a:ext cx="3143240" cy="5445224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s-MX" sz="4400" b="1" dirty="0" smtClean="0">
                <a:solidFill>
                  <a:srgbClr val="009999"/>
                </a:solidFill>
                <a:latin typeface="Arial" pitchFamily="34" charset="0"/>
                <a:cs typeface="Arial" pitchFamily="34" charset="0"/>
              </a:rPr>
              <a:t>Marco</a:t>
            </a:r>
            <a:br>
              <a:rPr lang="es-MX" sz="4400" b="1" dirty="0" smtClean="0">
                <a:solidFill>
                  <a:srgbClr val="009999"/>
                </a:solidFill>
                <a:latin typeface="Arial" pitchFamily="34" charset="0"/>
                <a:cs typeface="Arial" pitchFamily="34" charset="0"/>
              </a:rPr>
            </a:br>
            <a:r>
              <a:rPr lang="es-MX" sz="4400" b="1" dirty="0" smtClean="0">
                <a:solidFill>
                  <a:srgbClr val="009999"/>
                </a:solidFill>
                <a:latin typeface="Arial" pitchFamily="34" charset="0"/>
                <a:cs typeface="Arial" pitchFamily="34" charset="0"/>
              </a:rPr>
              <a:t>Jurídico</a:t>
            </a:r>
            <a:br>
              <a:rPr lang="es-MX" sz="4400" b="1" dirty="0" smtClean="0">
                <a:solidFill>
                  <a:srgbClr val="009999"/>
                </a:solidFill>
                <a:latin typeface="Arial" pitchFamily="34" charset="0"/>
                <a:cs typeface="Arial" pitchFamily="34" charset="0"/>
              </a:rPr>
            </a:br>
            <a:r>
              <a:rPr lang="es-MX" sz="4400" b="1" dirty="0" smtClean="0">
                <a:solidFill>
                  <a:srgbClr val="009999"/>
                </a:solidFill>
                <a:latin typeface="Arial" pitchFamily="34" charset="0"/>
                <a:cs typeface="Arial" pitchFamily="34" charset="0"/>
              </a:rPr>
              <a:t>Estatal</a:t>
            </a:r>
            <a:endParaRPr kumimoji="0" lang="es-MX" sz="4400" b="1" i="0" u="none" strike="noStrike" kern="1200" cap="none" spc="0" normalizeH="0" baseline="0" noProof="0" dirty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1282</TotalTime>
  <Words>1625</Words>
  <Application>Microsoft Office PowerPoint</Application>
  <PresentationFormat>Presentación en pantalla (4:3)</PresentationFormat>
  <Paragraphs>408</Paragraphs>
  <Slides>35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35</vt:i4>
      </vt:variant>
    </vt:vector>
  </HeadingPairs>
  <TitlesOfParts>
    <vt:vector size="36" baseType="lpstr">
      <vt:lpstr>Tema de Office</vt:lpstr>
      <vt:lpstr>Diplomado en Transparencia y Protección de Datos Personales en el Ámbito Municipal</vt:lpstr>
      <vt:lpstr>Diapositiva 2</vt:lpstr>
      <vt:lpstr>Marco Jurídico Internacional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Principios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MARCO JURÍDICO DERECHO DE ACCESO A LA INFORMACIÓN</dc:title>
  <dc:creator>ITEI</dc:creator>
  <cp:lastModifiedBy>murils</cp:lastModifiedBy>
  <cp:revision>125</cp:revision>
  <dcterms:created xsi:type="dcterms:W3CDTF">2016-01-12T21:48:50Z</dcterms:created>
  <dcterms:modified xsi:type="dcterms:W3CDTF">2016-01-21T19:55:02Z</dcterms:modified>
</cp:coreProperties>
</file>