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B5A696-447E-4E17-B214-E4C45620F8EE}" type="datetimeFigureOut">
              <a:rPr lang="es-MX" smtClean="0"/>
              <a:t>23/01/2016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571E0-0F9F-4E29-ABF8-C0F9F85FB92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214290"/>
            <a:ext cx="6315092" cy="4304206"/>
          </a:xfrm>
        </p:spPr>
        <p:txBody>
          <a:bodyPr>
            <a:noAutofit/>
          </a:bodyPr>
          <a:lstStyle/>
          <a:p>
            <a:r>
              <a:rPr lang="es-ES" sz="5500" dirty="0" smtClean="0"/>
              <a:t>Argumentación, lógica y redacción jurídica.</a:t>
            </a:r>
            <a:endParaRPr lang="es-MX" sz="5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71670" y="4643446"/>
            <a:ext cx="6858048" cy="1857388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sz="3200" dirty="0" smtClean="0">
                <a:solidFill>
                  <a:schemeClr val="tx2">
                    <a:lumMod val="50000"/>
                  </a:schemeClr>
                </a:solidFill>
              </a:rPr>
              <a:t>Mtro. Otoniel Varas de Valdez González </a:t>
            </a:r>
          </a:p>
          <a:p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Secretario Relator del ITEI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725470"/>
          </a:xfrm>
        </p:spPr>
        <p:txBody>
          <a:bodyPr>
            <a:normAutofit/>
          </a:bodyPr>
          <a:lstStyle/>
          <a:p>
            <a:r>
              <a:rPr lang="es-ES" dirty="0" smtClean="0"/>
              <a:t>Argumentación formal / interna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7567642" cy="525953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Premisa normativa: Es información fundamental las nóminas del sujeto obligado de cuando menos los últimos tres años, por lo que deberá publicarse en internet o en medios de fácil acceso.</a:t>
            </a:r>
          </a:p>
          <a:p>
            <a:r>
              <a:rPr lang="es-ES" dirty="0" smtClean="0"/>
              <a:t>Premisa fáctica: La nómina del Presidente Municipal de Zamora Michoacán del mes de febrero del año 2015, es información fundamental.</a:t>
            </a:r>
            <a:endParaRPr lang="es-ES" dirty="0" smtClean="0"/>
          </a:p>
          <a:p>
            <a:r>
              <a:rPr lang="es-ES" dirty="0" smtClean="0"/>
              <a:t>Conclusión: La Nómina del Presidente Municipal de Zamora del año 2015 debe publicarse en internet o en medios de fácil acceso.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¿</a:t>
            </a:r>
            <a:r>
              <a:rPr lang="es-ES" b="1" dirty="0" smtClean="0"/>
              <a:t>Se encuentra justificada INTERNAMENTE? Sí. Es lógica. </a:t>
            </a:r>
            <a:r>
              <a:rPr lang="es-ES" dirty="0" smtClean="0"/>
              <a:t>Pero en el razonamiento jurídico la lógica es insuficiente.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Argumentación material / externa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Como medida de apremio se le cortarán las manos al titular de la Unidad de Transparencia que niegue indebidamente información pública.</a:t>
            </a:r>
          </a:p>
          <a:p>
            <a:r>
              <a:rPr lang="es-ES" b="1" dirty="0" smtClean="0"/>
              <a:t>Juan Marcos, titular de la Unidad de Transparencia del ITEI negó indebidamente información pública.</a:t>
            </a:r>
          </a:p>
          <a:p>
            <a:r>
              <a:rPr lang="es-ES" dirty="0" smtClean="0"/>
              <a:t>Conclusión: </a:t>
            </a:r>
            <a:r>
              <a:rPr lang="es-ES" b="1" dirty="0" smtClean="0"/>
              <a:t>Se le cortarán las manos a Juan Marcos.</a:t>
            </a:r>
          </a:p>
          <a:p>
            <a:pPr>
              <a:buNone/>
            </a:pPr>
            <a:r>
              <a:rPr lang="es-ES" b="1" dirty="0" smtClean="0"/>
              <a:t>¿Hay justificación interna? </a:t>
            </a:r>
            <a:r>
              <a:rPr lang="es-ES" dirty="0" smtClean="0"/>
              <a:t>Sí, es lógica.</a:t>
            </a:r>
          </a:p>
          <a:p>
            <a:pPr>
              <a:buNone/>
            </a:pPr>
            <a:r>
              <a:rPr lang="es-ES" b="1" dirty="0" smtClean="0"/>
              <a:t>¿Hay Justificación externa? </a:t>
            </a:r>
            <a:r>
              <a:rPr lang="es-ES" dirty="0" smtClean="0"/>
              <a:t>No. Una premisa no es correcta. La Justificación externa consiste en que las premisas sean correctas.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582594"/>
          </a:xfrm>
        </p:spPr>
        <p:txBody>
          <a:bodyPr/>
          <a:lstStyle/>
          <a:p>
            <a:r>
              <a:rPr lang="es-ES" dirty="0" smtClean="0"/>
              <a:t>Otro ejemplo.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501122" cy="561672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Premisa Normativa: Es información reservada aquella cuya difusión cause grave perjuicio a las actividades de auditoría relativas al cumplimiento de las leyes y reglamentos, por lo que se debe proteger y no permitirse su acceso a la ciudadanía.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Premisa fáctica: La ASEJ está realizando una actividad auditoría a la Secretaría General de Gobierno.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Conclusión: Por lo tanto, la auditoría en trámite es información reservada y debe protegerse para no permitirse su acceso a la ciudadanía.</a:t>
            </a:r>
          </a:p>
          <a:p>
            <a:endParaRPr lang="es-ES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PAUTAS PARA LA JUSTIFICACIÓN EXTERNA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7567642" cy="5043510"/>
          </a:xfrm>
        </p:spPr>
        <p:txBody>
          <a:bodyPr/>
          <a:lstStyle/>
          <a:p>
            <a:r>
              <a:rPr lang="es-ES" b="1" dirty="0" smtClean="0"/>
              <a:t>Consistencia</a:t>
            </a:r>
            <a:r>
              <a:rPr lang="es-ES" dirty="0" smtClean="0"/>
              <a:t> (que no existan antinomias) una contradicción normativa sobre el mismo hecho. (un letrero prohibido fumar y el maestro dice sí se puede fumar). Un documento jurídico no puede tener antinomias.</a:t>
            </a:r>
          </a:p>
          <a:p>
            <a:r>
              <a:rPr lang="es-ES" b="1" dirty="0" smtClean="0"/>
              <a:t>Coherencia</a:t>
            </a:r>
            <a:r>
              <a:rPr lang="es-ES" dirty="0" smtClean="0"/>
              <a:t>, cuando revisamos una norma, debemos ver si es compatible con el sistema de valores del ordenamiento jurídico.</a:t>
            </a:r>
          </a:p>
          <a:p>
            <a:r>
              <a:rPr lang="es-ES" b="1" dirty="0" smtClean="0"/>
              <a:t>Universalidad, </a:t>
            </a:r>
            <a:r>
              <a:rPr lang="es-ES" dirty="0" smtClean="0"/>
              <a:t>el argumento no debe pensarse  sólo en la persona del caso concreto, sino debe considerar a cualquier otra persona que esté en la situación. (no interpretamos para una sola persona)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err="1" smtClean="0"/>
              <a:t>Consecuencialismo</a:t>
            </a:r>
            <a:r>
              <a:rPr lang="es-ES" dirty="0" smtClean="0"/>
              <a:t>: hay que pensar en las consecuencias normativas de mi argumento que van a traer a futuro.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 problemas se pueden generar en las premisas normativa y FACTICA.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Problemas de la premisa normativa.</a:t>
            </a:r>
          </a:p>
          <a:p>
            <a:r>
              <a:rPr lang="es-ES" u="sng" dirty="0" smtClean="0"/>
              <a:t>Problemas de interpretación</a:t>
            </a:r>
            <a:r>
              <a:rPr lang="es-ES" dirty="0" smtClean="0"/>
              <a:t>: una sola disposición puede tener varios sentidos interpretativos. Ejemplo: democracia.</a:t>
            </a:r>
          </a:p>
          <a:p>
            <a:r>
              <a:rPr lang="es-ES" dirty="0" smtClean="0"/>
              <a:t>Problemas de relevancia: tengo 2 o mas normas para resolver el caso, no puedo elegir dos normas que sean contrarias, (antinómicas) debemos elegir alguna.</a:t>
            </a:r>
          </a:p>
          <a:p>
            <a:r>
              <a:rPr lang="es-ES" b="1" dirty="0" smtClean="0"/>
              <a:t>Problemas de fáctica.</a:t>
            </a:r>
          </a:p>
          <a:p>
            <a:r>
              <a:rPr lang="es-ES" dirty="0" smtClean="0"/>
              <a:t>Problemas de prueba: si un hecho se ha producido o no.</a:t>
            </a:r>
          </a:p>
          <a:p>
            <a:r>
              <a:rPr lang="es-ES" dirty="0" smtClean="0"/>
              <a:t>Problemas de calificación: cuando se dan hechos que no están regulados jurídicamente</a:t>
            </a:r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Redacción jurídica.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Respuesta a las solicitudes de información.</a:t>
            </a:r>
          </a:p>
          <a:p>
            <a:r>
              <a:rPr lang="es-ES" dirty="0" smtClean="0"/>
              <a:t>Prueba de daño.</a:t>
            </a:r>
          </a:p>
          <a:p>
            <a:r>
              <a:rPr lang="es-ES" dirty="0" smtClean="0"/>
              <a:t>Declaración de inexistencia de la información.</a:t>
            </a:r>
          </a:p>
          <a:p>
            <a:r>
              <a:rPr lang="es-ES" dirty="0" smtClean="0"/>
              <a:t>Recursos de revisión.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Respuestas </a:t>
            </a:r>
            <a:r>
              <a:rPr lang="es-ES" dirty="0" smtClean="0"/>
              <a:t>a las solicitudes de información.</a:t>
            </a:r>
            <a:br>
              <a:rPr lang="es-ES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sz="5600" dirty="0" smtClean="0"/>
              <a:t>La respuesta es clave en el ejercicio del derecho de acceso a la información pública.</a:t>
            </a:r>
          </a:p>
          <a:p>
            <a:pPr algn="just"/>
            <a:r>
              <a:rPr lang="es-ES" sz="5600" dirty="0" smtClean="0"/>
              <a:t>La redacción debe ser puntual, concreta, congruente, argumentada y sobre todo fundamentada.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Redacción.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Artículo 84. </a:t>
            </a:r>
            <a:r>
              <a:rPr lang="es-ES" b="1" dirty="0" smtClean="0"/>
              <a:t>EXISTENCIA Y PROCEDENCIA.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1.- Existe o no existe.</a:t>
            </a:r>
          </a:p>
          <a:p>
            <a:pPr>
              <a:buNone/>
            </a:pPr>
            <a:r>
              <a:rPr lang="es-ES" b="1" dirty="0" smtClean="0"/>
              <a:t>2</a:t>
            </a:r>
            <a:r>
              <a:rPr lang="es-ES" b="1" dirty="0" smtClean="0"/>
              <a:t>.- La que existe, ¿puede ser entregada o es confidencial </a:t>
            </a:r>
            <a:r>
              <a:rPr lang="es-ES" b="1" dirty="0" smtClean="0"/>
              <a:t>y</a:t>
            </a:r>
            <a:r>
              <a:rPr lang="es-ES" b="1" dirty="0" smtClean="0"/>
              <a:t> reservada?</a:t>
            </a:r>
          </a:p>
          <a:p>
            <a:pPr>
              <a:buNone/>
            </a:pPr>
            <a:r>
              <a:rPr lang="es-ES" b="1" dirty="0" smtClean="0"/>
              <a:t>3</a:t>
            </a:r>
            <a:r>
              <a:rPr lang="es-ES" b="1" dirty="0" smtClean="0"/>
              <a:t>. Para el caso de ser inexistente, confidencial o reservada invariablemente hay que argumentar.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500" b="1" dirty="0" smtClean="0"/>
              <a:t>Por qué argumentar.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900634"/>
          </a:xfrm>
        </p:spPr>
        <p:txBody>
          <a:bodyPr/>
          <a:lstStyle/>
          <a:p>
            <a:r>
              <a:rPr lang="es-ES" dirty="0" smtClean="0"/>
              <a:t>Formalismo jurídico.</a:t>
            </a:r>
          </a:p>
          <a:p>
            <a:r>
              <a:rPr lang="es-ES" dirty="0" smtClean="0"/>
              <a:t>La Ley es General, no nos dirá en el caso concreto lo que debe pasar.</a:t>
            </a:r>
          </a:p>
          <a:p>
            <a:r>
              <a:rPr lang="es-ES" dirty="0" smtClean="0"/>
              <a:t>El neo constitucionalismo (quiere hacer realidad la constitución)</a:t>
            </a:r>
            <a:r>
              <a:rPr lang="es-MX" dirty="0" smtClean="0"/>
              <a:t> no ser formalista hay que interpretar la norma. Interprete, cuestione, argumente.</a:t>
            </a:r>
          </a:p>
          <a:p>
            <a:r>
              <a:rPr lang="es-ES" dirty="0" smtClean="0"/>
              <a:t>Argumentar es convencer, proporcionar las razones que sustentan una decisión.</a:t>
            </a:r>
          </a:p>
          <a:p>
            <a:r>
              <a:rPr lang="es-ES" dirty="0" smtClean="0"/>
              <a:t>Teoría estándar de la argumentación jurídica.</a:t>
            </a:r>
          </a:p>
          <a:p>
            <a:r>
              <a:rPr lang="es-ES" dirty="0" smtClean="0"/>
              <a:t>Premisas organizadas lógicamente.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Sentidos.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Afirmativo, </a:t>
            </a:r>
            <a:r>
              <a:rPr lang="es-ES" dirty="0" smtClean="0"/>
              <a:t>cuando la totalidad de la información solicitada sí pueda ser entregada, sin importar los medios, formatos o procesamiento en que se solicitó.</a:t>
            </a:r>
          </a:p>
          <a:p>
            <a:r>
              <a:rPr lang="es-ES" b="1" dirty="0" smtClean="0"/>
              <a:t>Afirmativo parcialmente, </a:t>
            </a:r>
            <a:r>
              <a:rPr lang="es-ES" dirty="0" smtClean="0"/>
              <a:t>cuando parte de la información solicitada no pueda otorgarse por ser reservada o confidencial, o sea inexistente.</a:t>
            </a:r>
          </a:p>
          <a:p>
            <a:r>
              <a:rPr lang="es-ES" b="1" dirty="0" smtClean="0"/>
              <a:t>Negativo, </a:t>
            </a:r>
            <a:r>
              <a:rPr lang="es-ES" dirty="0" smtClean="0"/>
              <a:t>cuando la información solicitada no pueda otorgarse por ser </a:t>
            </a:r>
            <a:r>
              <a:rPr lang="es-ES" b="1" dirty="0" smtClean="0"/>
              <a:t>reservada, </a:t>
            </a:r>
            <a:r>
              <a:rPr lang="es-ES" dirty="0" smtClean="0"/>
              <a:t>confidencial o inexistente.</a:t>
            </a:r>
            <a:endParaRPr lang="es-MX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631844"/>
          </a:xfrm>
        </p:spPr>
        <p:txBody>
          <a:bodyPr/>
          <a:lstStyle/>
          <a:p>
            <a:r>
              <a:rPr lang="es-ES" b="1" dirty="0" smtClean="0"/>
              <a:t>Información inexistente.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572560" cy="5500726"/>
          </a:xfrm>
        </p:spPr>
        <p:txBody>
          <a:bodyPr>
            <a:noAutofit/>
          </a:bodyPr>
          <a:lstStyle/>
          <a:p>
            <a:r>
              <a:rPr lang="es-ES" sz="3000" dirty="0" smtClean="0"/>
              <a:t>Artículo 86 Bis.</a:t>
            </a:r>
          </a:p>
          <a:p>
            <a:pPr>
              <a:buNone/>
            </a:pPr>
            <a:r>
              <a:rPr lang="es-ES" sz="3000" dirty="0" smtClean="0"/>
              <a:t>1. En los casos en que ciertas facultades, competencias o funciones no se hayan ejercido, se debe motivar la respuesta en función de las causas que motiven la inexistencia.</a:t>
            </a:r>
          </a:p>
          <a:p>
            <a:pPr>
              <a:buNone/>
            </a:pPr>
            <a:r>
              <a:rPr lang="es-ES" sz="3000" dirty="0" smtClean="0"/>
              <a:t>2. Ante la inexistencia de información, el sujeto obligado deberá demostrar que la información no se refiere a alguna de sus facultades, competencias o funciones.</a:t>
            </a:r>
          </a:p>
          <a:p>
            <a:pPr>
              <a:buNone/>
            </a:pPr>
            <a:r>
              <a:rPr lang="es-ES" sz="3000" dirty="0" smtClean="0"/>
              <a:t>3. Cuando la información no se encuentre en los archivos del sujeto obligado el Comité:</a:t>
            </a:r>
            <a:endParaRPr lang="es-MX" sz="3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429684" cy="6429420"/>
          </a:xfrm>
        </p:spPr>
        <p:txBody>
          <a:bodyPr>
            <a:normAutofit/>
          </a:bodyPr>
          <a:lstStyle/>
          <a:p>
            <a:r>
              <a:rPr lang="es-ES" dirty="0" smtClean="0"/>
              <a:t>Analizará el caso y tomará las medidas necesarias para localizar la información.</a:t>
            </a:r>
          </a:p>
          <a:p>
            <a:r>
              <a:rPr lang="es-ES" dirty="0" smtClean="0"/>
              <a:t>Ordenará, siempre que sea materialmente posible, que se genere o se reponga la información en caso de que ésta tuviera que existir en la medida que deriva del ejercicio de sus facultades, competencias, o funciones, o que previa acreditación de la imposibilidad de su generación, exponga de forma fundada y motivada, las razones por las cuales en el caso particular el sujeto obligado no ejerció dichas funciones, facultades o competencias, lo cual notificará al solicitante a través de la Unidad de Transparencia.</a:t>
            </a:r>
          </a:p>
          <a:p>
            <a:r>
              <a:rPr lang="es-ES" dirty="0" smtClean="0"/>
              <a:t>Notificar al órgano de control interno e iniciar procedimientos de responsabilidad.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resolución de inexistencia del comité debe: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Exponer los elementos mínimos que permitan al solicitante tener la certeza de que se utilizó un criterio de:</a:t>
            </a:r>
          </a:p>
          <a:p>
            <a:r>
              <a:rPr lang="es-ES" b="1" dirty="0" smtClean="0"/>
              <a:t>Búsqueda exhaustiva</a:t>
            </a:r>
          </a:p>
          <a:p>
            <a:r>
              <a:rPr lang="es-ES" b="1" dirty="0" smtClean="0"/>
              <a:t>Circunstancias de modo, tiempo y lugar que generaron la inexistencia en cuestión y señalará al responsable de contar con ella.</a:t>
            </a:r>
            <a:endParaRPr lang="es-MX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Información reservada.</a:t>
            </a:r>
            <a:br>
              <a:rPr lang="es-ES" b="1" dirty="0" smtClean="0"/>
            </a:b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Artículo 17 – catálogo.</a:t>
            </a:r>
          </a:p>
          <a:p>
            <a:r>
              <a:rPr lang="es-ES" dirty="0" smtClean="0"/>
              <a:t>Artículo 18, procedimiento para negar la información pública:</a:t>
            </a:r>
          </a:p>
          <a:p>
            <a:pPr marL="514350" indent="-514350">
              <a:buAutoNum type="romanUcPeriod"/>
            </a:pPr>
            <a:r>
              <a:rPr lang="es-ES" dirty="0" smtClean="0"/>
              <a:t>La información se encuentre prevista en la Ley (Catálogo)</a:t>
            </a:r>
          </a:p>
          <a:p>
            <a:pPr marL="514350" indent="-514350">
              <a:buAutoNum type="romanUcPeriod"/>
            </a:pPr>
            <a:r>
              <a:rPr lang="es-ES" dirty="0" smtClean="0"/>
              <a:t>La divulgación de la información atente efectivamente contra el interés público protegido en la Ley.</a:t>
            </a:r>
          </a:p>
          <a:p>
            <a:pPr marL="514350" indent="-514350">
              <a:buAutoNum type="romanUcPeriod"/>
            </a:pPr>
            <a:r>
              <a:rPr lang="es-ES" dirty="0" smtClean="0"/>
              <a:t>El daño que ocasionaría la revelación supera el interés público de conocerla.</a:t>
            </a:r>
          </a:p>
          <a:p>
            <a:pPr marL="514350" indent="-514350">
              <a:buAutoNum type="romanUcPeriod"/>
            </a:pPr>
            <a:r>
              <a:rPr lang="es-ES" dirty="0" smtClean="0"/>
              <a:t>La limitación se adecua al principio de proporcionalidad y representa el medio menos restrictivo disponible para evitar el perjuicio.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Información confidencial.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3000" dirty="0" smtClean="0"/>
              <a:t>Artículo 20 de la Ley.</a:t>
            </a:r>
          </a:p>
          <a:p>
            <a:r>
              <a:rPr lang="es-ES" sz="3000" dirty="0" smtClean="0"/>
              <a:t>La protección de los datos personales no es absoluta.</a:t>
            </a:r>
          </a:p>
          <a:p>
            <a:r>
              <a:rPr lang="es-ES" sz="3000" dirty="0" smtClean="0"/>
              <a:t>Siempre se debe ponderar sobre su entrega, cuando tenga relación con recursos públicos, o contribuya a transparentar la función pública y la toma de decisiones.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Recurso de revisión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Informe de ley.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El informe de Ley, es la oportunidad procesal para que el sujeto obligado sostenga la legalidad de su respuesta, o bien realice actos positivos que dejen sin materia de estudio del recurso de revisión.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SUGERENCIAS: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1.- Silogismo jurídico, si se trata de información inexistente, confidencial o reservada, pronunciándose sobre la información o los agravios referidos.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500" dirty="0" smtClean="0"/>
              <a:t>Silogismo.</a:t>
            </a:r>
            <a:endParaRPr lang="es-MX" sz="45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496204" cy="4973778"/>
          </a:xfrm>
        </p:spPr>
        <p:txBody>
          <a:bodyPr>
            <a:normAutofit/>
          </a:bodyPr>
          <a:lstStyle/>
          <a:p>
            <a:r>
              <a:rPr lang="es-ES" sz="3600" dirty="0" smtClean="0"/>
              <a:t>TODOS LOS HOMBRES SON MORTALES.</a:t>
            </a:r>
          </a:p>
          <a:p>
            <a:r>
              <a:rPr lang="es-ES" sz="3600" dirty="0" smtClean="0"/>
              <a:t>SOCRATES ES HOMBRE</a:t>
            </a:r>
          </a:p>
          <a:p>
            <a:r>
              <a:rPr lang="es-ES" sz="3600" dirty="0" smtClean="0"/>
              <a:t>CONCLUSIÓN: SOCRATES ES UN MORTAL.</a:t>
            </a:r>
          </a:p>
          <a:p>
            <a:pPr>
              <a:buNone/>
            </a:pPr>
            <a:endParaRPr lang="es-ES" sz="3600" dirty="0" smtClean="0"/>
          </a:p>
          <a:p>
            <a:pPr>
              <a:buNone/>
            </a:pPr>
            <a:r>
              <a:rPr lang="es-ES" sz="3600" dirty="0" smtClean="0"/>
              <a:t>	</a:t>
            </a:r>
            <a:endParaRPr lang="es-MX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 silogismo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4500" dirty="0" smtClean="0"/>
              <a:t>A todas las mujeres del mundo les gustan las flores.</a:t>
            </a:r>
          </a:p>
          <a:p>
            <a:r>
              <a:rPr lang="es-ES" sz="4500" dirty="0" smtClean="0"/>
              <a:t>María es una mujer.</a:t>
            </a:r>
          </a:p>
          <a:p>
            <a:r>
              <a:rPr lang="es-ES" sz="4500" dirty="0" smtClean="0"/>
              <a:t>A María le gustan las flores</a:t>
            </a:r>
            <a:r>
              <a:rPr lang="es-ES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Proceso argumentativo lógico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7496204" cy="6143644"/>
          </a:xfrm>
        </p:spPr>
        <p:txBody>
          <a:bodyPr>
            <a:normAutofit lnSpcReduction="10000"/>
          </a:bodyPr>
          <a:lstStyle/>
          <a:p>
            <a:r>
              <a:rPr lang="es-ES" u="sng" dirty="0" smtClean="0"/>
              <a:t>Silogismo jurídico.</a:t>
            </a:r>
          </a:p>
          <a:p>
            <a:r>
              <a:rPr lang="es-ES" dirty="0" smtClean="0"/>
              <a:t>PREMISA NORMATIVA.</a:t>
            </a:r>
          </a:p>
          <a:p>
            <a:r>
              <a:rPr lang="es-ES" dirty="0" smtClean="0"/>
              <a:t>PREMISA FÁCTICA. </a:t>
            </a:r>
          </a:p>
          <a:p>
            <a:r>
              <a:rPr lang="es-ES" dirty="0" smtClean="0"/>
              <a:t>CONSLUSIÓN.</a:t>
            </a:r>
          </a:p>
          <a:p>
            <a:endParaRPr lang="es-ES" dirty="0" smtClean="0"/>
          </a:p>
          <a:p>
            <a:r>
              <a:rPr lang="es-ES" dirty="0" smtClean="0"/>
              <a:t>Ejemplo: </a:t>
            </a:r>
          </a:p>
          <a:p>
            <a:pPr>
              <a:buNone/>
            </a:pPr>
            <a:r>
              <a:rPr lang="es-ES" b="1" dirty="0" smtClean="0"/>
              <a:t>Premisa normativa: </a:t>
            </a:r>
            <a:r>
              <a:rPr lang="es-ES" dirty="0" smtClean="0"/>
              <a:t>Se impondrá una multa de 10 a 100 días de salario mínimo al titular de la Unidad de Transparencia que no resuelva en tiempo una solicitud de información pública.</a:t>
            </a:r>
          </a:p>
          <a:p>
            <a:pPr>
              <a:buNone/>
            </a:pPr>
            <a:r>
              <a:rPr lang="es-ES" b="1" dirty="0" smtClean="0"/>
              <a:t>Premisa fáctica: </a:t>
            </a:r>
            <a:r>
              <a:rPr lang="es-ES" dirty="0" smtClean="0"/>
              <a:t>Juan Marcos titular de la Unidad de Transparencia del Ayuntamiento X respondió fuera del plazo de 8 días.</a:t>
            </a:r>
          </a:p>
          <a:p>
            <a:pPr>
              <a:buNone/>
            </a:pPr>
            <a:r>
              <a:rPr lang="es-ES" b="1" dirty="0" smtClean="0"/>
              <a:t>Conclusión: </a:t>
            </a:r>
            <a:r>
              <a:rPr lang="es-ES" dirty="0" smtClean="0"/>
              <a:t>Juan Marcos será acreedor a una multa de 10 a 100 días de salario mínimo.</a:t>
            </a:r>
            <a:endParaRPr lang="es-MX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proceso de la argumentación debe ser ordenado.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PREMISA MAYOR: </a:t>
            </a:r>
          </a:p>
          <a:p>
            <a:r>
              <a:rPr lang="es-ES" dirty="0" smtClean="0"/>
              <a:t>PREMISA MENOR:</a:t>
            </a:r>
          </a:p>
          <a:p>
            <a:r>
              <a:rPr lang="es-ES" dirty="0" smtClean="0"/>
              <a:t>PREMISA LÓGICA: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LAS PREMISAS SIEMPRE SERAN NORMATIVA Y FÁCTICA.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dirty="0" smtClean="0"/>
              <a:t>SIEMPRE HABRÁ UNA EXIGENCIA LÓGICA.</a:t>
            </a:r>
            <a:endParaRPr lang="es-MX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500" dirty="0" smtClean="0"/>
              <a:t>Silogismo.</a:t>
            </a:r>
            <a:endParaRPr lang="es-MX" sz="45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496204" cy="4973778"/>
          </a:xfrm>
        </p:spPr>
        <p:txBody>
          <a:bodyPr>
            <a:normAutofit/>
          </a:bodyPr>
          <a:lstStyle/>
          <a:p>
            <a:r>
              <a:rPr lang="es-ES" sz="3600" dirty="0" smtClean="0"/>
              <a:t>TODOS LOS HOMBRES SON MORTALES.</a:t>
            </a:r>
          </a:p>
          <a:p>
            <a:r>
              <a:rPr lang="es-ES" sz="3600" dirty="0" smtClean="0"/>
              <a:t>SOCRATES ES HOMBRE</a:t>
            </a:r>
          </a:p>
          <a:p>
            <a:r>
              <a:rPr lang="es-ES" sz="3600" dirty="0" smtClean="0"/>
              <a:t>CONCLUSIÓN: SOCRATES ES UN MORTAL.</a:t>
            </a:r>
          </a:p>
          <a:p>
            <a:pPr>
              <a:buNone/>
            </a:pPr>
            <a:endParaRPr lang="es-ES" sz="3600" dirty="0" smtClean="0"/>
          </a:p>
          <a:p>
            <a:pPr>
              <a:buNone/>
            </a:pPr>
            <a:r>
              <a:rPr lang="es-ES" sz="3600" dirty="0" smtClean="0"/>
              <a:t>	</a:t>
            </a:r>
            <a:endParaRPr lang="es-MX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ATIENZA – ARGUMENTACIÓN JURIDICA.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JUSTIFICACIÓN EXTERNA Y </a:t>
            </a:r>
          </a:p>
          <a:p>
            <a:r>
              <a:rPr lang="es-ES" dirty="0" smtClean="0"/>
              <a:t>JUSTIFICACIÓN INTERNA. </a:t>
            </a:r>
            <a:r>
              <a:rPr lang="es-ES" i="1" dirty="0" smtClean="0"/>
              <a:t>Autores Clásicos.</a:t>
            </a:r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ARGUMENTACIÓN FORMAL, ARGUMENTACIÓN MATERIAL Y ARGUMENTACIÓN PRAGMATICA.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DICE ATIENZA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ARGUMENTACIÓN </a:t>
            </a:r>
            <a:r>
              <a:rPr lang="es-ES" b="1" dirty="0" smtClean="0"/>
              <a:t>FORMAL (INTERNA) </a:t>
            </a:r>
            <a:r>
              <a:rPr lang="es-ES" dirty="0" smtClean="0"/>
              <a:t>lógica.</a:t>
            </a:r>
            <a:endParaRPr lang="es-ES" b="1" dirty="0" smtClean="0"/>
          </a:p>
          <a:p>
            <a:r>
              <a:rPr lang="es-ES" b="1" dirty="0" smtClean="0"/>
              <a:t>ARGUMENTACIÓN </a:t>
            </a:r>
            <a:r>
              <a:rPr lang="es-ES" b="1" dirty="0" smtClean="0"/>
              <a:t>MATERIAL </a:t>
            </a:r>
            <a:r>
              <a:rPr lang="es-ES" b="1" dirty="0" smtClean="0"/>
              <a:t>(EXTERNA) </a:t>
            </a:r>
            <a:r>
              <a:rPr lang="es-ES" dirty="0" smtClean="0"/>
              <a:t>la corrección de las premisas.</a:t>
            </a:r>
            <a:endParaRPr lang="es-ES" b="1" dirty="0" smtClean="0"/>
          </a:p>
          <a:p>
            <a:r>
              <a:rPr lang="es-ES" b="1" dirty="0" smtClean="0"/>
              <a:t>ARGUMENTACIÓN </a:t>
            </a:r>
            <a:r>
              <a:rPr lang="es-ES" b="1" dirty="0" smtClean="0"/>
              <a:t>PRAGMATICA</a:t>
            </a:r>
            <a:r>
              <a:rPr lang="es-ES" b="1" dirty="0" smtClean="0"/>
              <a:t>.</a:t>
            </a:r>
            <a:r>
              <a:rPr lang="es-MX" b="1" dirty="0" smtClean="0"/>
              <a:t> (DIALECTICA  </a:t>
            </a:r>
            <a:r>
              <a:rPr lang="es-MX" dirty="0" smtClean="0"/>
              <a:t>la lucha de argumentos</a:t>
            </a:r>
            <a:r>
              <a:rPr lang="es-MX" b="1" dirty="0" smtClean="0"/>
              <a:t> RETORICA </a:t>
            </a:r>
            <a:r>
              <a:rPr lang="es-MX" dirty="0" smtClean="0"/>
              <a:t>el arte de persuadir</a:t>
            </a:r>
            <a:r>
              <a:rPr lang="es-MX" b="1" dirty="0" smtClean="0"/>
              <a:t>)</a:t>
            </a:r>
            <a:endParaRPr lang="es-ES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546</TotalTime>
  <Words>1447</Words>
  <Application>Microsoft Office PowerPoint</Application>
  <PresentationFormat>Presentación en pantalla (4:3)</PresentationFormat>
  <Paragraphs>133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Mirador</vt:lpstr>
      <vt:lpstr>Argumentación, lógica y redacción jurídica.</vt:lpstr>
      <vt:lpstr>Por qué argumentar.</vt:lpstr>
      <vt:lpstr>Silogismo.</vt:lpstr>
      <vt:lpstr>Otro silogismo</vt:lpstr>
      <vt:lpstr>Proceso argumentativo lógico</vt:lpstr>
      <vt:lpstr>El proceso de la argumentación debe ser ordenado.</vt:lpstr>
      <vt:lpstr>Silogismo.</vt:lpstr>
      <vt:lpstr>ATIENZA – ARGUMENTACIÓN JURIDICA.</vt:lpstr>
      <vt:lpstr>LO QUE DICE ATIENZA</vt:lpstr>
      <vt:lpstr>Argumentación formal / interna</vt:lpstr>
      <vt:lpstr>Argumentación material / externa</vt:lpstr>
      <vt:lpstr>Otro ejemplo.</vt:lpstr>
      <vt:lpstr>PAUTAS PARA LA JUSTIFICACIÓN EXTERNA</vt:lpstr>
      <vt:lpstr>Diapositiva 14</vt:lpstr>
      <vt:lpstr>¿Qué problemas se pueden generar en las premisas normativa y FACTICA.</vt:lpstr>
      <vt:lpstr>Redacción jurídica.</vt:lpstr>
      <vt:lpstr>Diapositiva 17</vt:lpstr>
      <vt:lpstr>    Respuestas a las solicitudes de información. </vt:lpstr>
      <vt:lpstr>Redacción.</vt:lpstr>
      <vt:lpstr>Sentidos.</vt:lpstr>
      <vt:lpstr>Información inexistente.</vt:lpstr>
      <vt:lpstr>Diapositiva 22</vt:lpstr>
      <vt:lpstr>La resolución de inexistencia del comité debe:</vt:lpstr>
      <vt:lpstr>Información reservada. </vt:lpstr>
      <vt:lpstr>Información confidencial.</vt:lpstr>
      <vt:lpstr>Recurso de revisión</vt:lpstr>
      <vt:lpstr>Informe de ley.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Argumentación, lógica y redacción jurídica.</dc:title>
  <dc:creator>OTONIEL</dc:creator>
  <cp:lastModifiedBy>OTONIEL</cp:lastModifiedBy>
  <cp:revision>26</cp:revision>
  <dcterms:created xsi:type="dcterms:W3CDTF">2016-01-23T07:22:48Z</dcterms:created>
  <dcterms:modified xsi:type="dcterms:W3CDTF">2016-01-23T16:29:17Z</dcterms:modified>
</cp:coreProperties>
</file>