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60" r:id="rId1"/>
  </p:sldMasterIdLst>
  <p:sldIdLst>
    <p:sldId id="257" r:id="rId2"/>
    <p:sldId id="256" r:id="rId3"/>
    <p:sldId id="259" r:id="rId4"/>
    <p:sldId id="260" r:id="rId5"/>
    <p:sldId id="261" r:id="rId6"/>
    <p:sldId id="262" r:id="rId7"/>
    <p:sldId id="263" r:id="rId8"/>
    <p:sldId id="265" r:id="rId9"/>
    <p:sldId id="322" r:id="rId10"/>
    <p:sldId id="384"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9" r:id="rId26"/>
    <p:sldId id="316" r:id="rId27"/>
    <p:sldId id="317" r:id="rId28"/>
    <p:sldId id="318" r:id="rId29"/>
    <p:sldId id="320" r:id="rId30"/>
    <p:sldId id="321" r:id="rId31"/>
    <p:sldId id="264" r:id="rId32"/>
    <p:sldId id="278" r:id="rId33"/>
    <p:sldId id="279" r:id="rId34"/>
    <p:sldId id="280" r:id="rId35"/>
    <p:sldId id="281" r:id="rId36"/>
    <p:sldId id="282" r:id="rId37"/>
    <p:sldId id="283" r:id="rId38"/>
    <p:sldId id="32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24" r:id="rId56"/>
    <p:sldId id="326" r:id="rId57"/>
    <p:sldId id="339" r:id="rId58"/>
    <p:sldId id="372" r:id="rId59"/>
    <p:sldId id="341" r:id="rId60"/>
    <p:sldId id="342" r:id="rId61"/>
    <p:sldId id="383" r:id="rId62"/>
    <p:sldId id="382" r:id="rId63"/>
    <p:sldId id="388" r:id="rId64"/>
    <p:sldId id="389" r:id="rId65"/>
    <p:sldId id="390" r:id="rId66"/>
    <p:sldId id="391" r:id="rId67"/>
    <p:sldId id="392" r:id="rId68"/>
    <p:sldId id="393" r:id="rId69"/>
    <p:sldId id="394" r:id="rId70"/>
    <p:sldId id="395" r:id="rId71"/>
    <p:sldId id="396" r:id="rId72"/>
    <p:sldId id="397" r:id="rId73"/>
    <p:sldId id="398" r:id="rId74"/>
    <p:sldId id="399" r:id="rId75"/>
    <p:sldId id="400" r:id="rId76"/>
    <p:sldId id="401" r:id="rId77"/>
    <p:sldId id="402" r:id="rId78"/>
    <p:sldId id="403" r:id="rId79"/>
    <p:sldId id="404" r:id="rId80"/>
    <p:sldId id="405" r:id="rId81"/>
    <p:sldId id="406" r:id="rId82"/>
    <p:sldId id="407" r:id="rId83"/>
    <p:sldId id="408" r:id="rId84"/>
    <p:sldId id="409" r:id="rId85"/>
    <p:sldId id="410" r:id="rId86"/>
    <p:sldId id="411" r:id="rId87"/>
    <p:sldId id="412" r:id="rId88"/>
    <p:sldId id="413" r:id="rId89"/>
    <p:sldId id="325" r:id="rId90"/>
    <p:sldId id="327" r:id="rId91"/>
    <p:sldId id="343" r:id="rId92"/>
    <p:sldId id="344" r:id="rId93"/>
    <p:sldId id="345" r:id="rId94"/>
    <p:sldId id="346" r:id="rId95"/>
    <p:sldId id="347" r:id="rId96"/>
    <p:sldId id="348" r:id="rId97"/>
    <p:sldId id="349" r:id="rId98"/>
    <p:sldId id="350" r:id="rId99"/>
    <p:sldId id="351" r:id="rId100"/>
    <p:sldId id="352" r:id="rId101"/>
    <p:sldId id="353" r:id="rId102"/>
    <p:sldId id="385"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3" r:id="rId122"/>
    <p:sldId id="374" r:id="rId123"/>
    <p:sldId id="375" r:id="rId124"/>
    <p:sldId id="376" r:id="rId125"/>
    <p:sldId id="377" r:id="rId126"/>
    <p:sldId id="378" r:id="rId127"/>
    <p:sldId id="379" r:id="rId128"/>
    <p:sldId id="380" r:id="rId129"/>
    <p:sldId id="335" r:id="rId130"/>
    <p:sldId id="338" r:id="rId131"/>
    <p:sldId id="387" r:id="rId132"/>
    <p:sldId id="336" r:id="rId133"/>
    <p:sldId id="337" r:id="rId134"/>
    <p:sldId id="386" r:id="rId13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50" d="100"/>
          <a:sy n="50" d="100"/>
        </p:scale>
        <p:origin x="1939"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a:t>México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lineChart>
        <c:grouping val="standard"/>
        <c:varyColors val="0"/>
        <c:ser>
          <c:idx val="0"/>
          <c:order val="0"/>
          <c:tx>
            <c:strRef>
              <c:f>Hoja1!$F$15</c:f>
              <c:strCache>
                <c:ptCount val="1"/>
                <c:pt idx="0">
                  <c:v>La democracia es preferible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Hoja1!$E$16:$E$32</c:f>
              <c:numCache>
                <c:formatCode>General</c:formatCode>
                <c:ptCount val="17"/>
                <c:pt idx="0">
                  <c:v>1995</c:v>
                </c:pt>
                <c:pt idx="1">
                  <c:v>1996</c:v>
                </c:pt>
                <c:pt idx="2">
                  <c:v>1997</c:v>
                </c:pt>
                <c:pt idx="3">
                  <c:v>1998</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2013</c:v>
                </c:pt>
              </c:numCache>
            </c:numRef>
          </c:cat>
          <c:val>
            <c:numRef>
              <c:f>Hoja1!$F$16:$F$32</c:f>
              <c:numCache>
                <c:formatCode>General</c:formatCode>
                <c:ptCount val="17"/>
                <c:pt idx="0">
                  <c:v>49</c:v>
                </c:pt>
                <c:pt idx="1">
                  <c:v>53</c:v>
                </c:pt>
                <c:pt idx="2">
                  <c:v>52</c:v>
                </c:pt>
                <c:pt idx="3">
                  <c:v>51</c:v>
                </c:pt>
                <c:pt idx="4">
                  <c:v>44</c:v>
                </c:pt>
                <c:pt idx="5">
                  <c:v>46</c:v>
                </c:pt>
                <c:pt idx="6">
                  <c:v>63</c:v>
                </c:pt>
                <c:pt idx="7">
                  <c:v>53</c:v>
                </c:pt>
                <c:pt idx="8">
                  <c:v>53</c:v>
                </c:pt>
                <c:pt idx="9">
                  <c:v>59</c:v>
                </c:pt>
                <c:pt idx="10">
                  <c:v>54</c:v>
                </c:pt>
                <c:pt idx="11">
                  <c:v>48</c:v>
                </c:pt>
                <c:pt idx="12">
                  <c:v>43</c:v>
                </c:pt>
                <c:pt idx="13">
                  <c:v>42</c:v>
                </c:pt>
                <c:pt idx="14">
                  <c:v>49</c:v>
                </c:pt>
                <c:pt idx="15">
                  <c:v>40</c:v>
                </c:pt>
                <c:pt idx="16">
                  <c:v>37</c:v>
                </c:pt>
              </c:numCache>
            </c:numRef>
          </c:val>
          <c:smooth val="0"/>
        </c:ser>
        <c:ser>
          <c:idx val="1"/>
          <c:order val="1"/>
          <c:tx>
            <c:strRef>
              <c:f>Hoja1!$G$15</c:f>
              <c:strCache>
                <c:ptCount val="1"/>
                <c:pt idx="0">
                  <c:v>Gobierno autoritario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Hoja1!$E$16:$E$32</c:f>
              <c:numCache>
                <c:formatCode>General</c:formatCode>
                <c:ptCount val="17"/>
                <c:pt idx="0">
                  <c:v>1995</c:v>
                </c:pt>
                <c:pt idx="1">
                  <c:v>1996</c:v>
                </c:pt>
                <c:pt idx="2">
                  <c:v>1997</c:v>
                </c:pt>
                <c:pt idx="3">
                  <c:v>1998</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2013</c:v>
                </c:pt>
              </c:numCache>
            </c:numRef>
          </c:cat>
          <c:val>
            <c:numRef>
              <c:f>Hoja1!$G$16:$G$32</c:f>
              <c:numCache>
                <c:formatCode>General</c:formatCode>
                <c:ptCount val="17"/>
                <c:pt idx="0">
                  <c:v>15</c:v>
                </c:pt>
                <c:pt idx="1">
                  <c:v>23</c:v>
                </c:pt>
                <c:pt idx="2">
                  <c:v>31</c:v>
                </c:pt>
                <c:pt idx="3">
                  <c:v>28</c:v>
                </c:pt>
                <c:pt idx="4">
                  <c:v>34</c:v>
                </c:pt>
                <c:pt idx="5">
                  <c:v>35</c:v>
                </c:pt>
                <c:pt idx="6">
                  <c:v>20</c:v>
                </c:pt>
                <c:pt idx="7">
                  <c:v>14</c:v>
                </c:pt>
                <c:pt idx="8">
                  <c:v>14</c:v>
                </c:pt>
                <c:pt idx="9">
                  <c:v>13</c:v>
                </c:pt>
                <c:pt idx="10">
                  <c:v>15</c:v>
                </c:pt>
                <c:pt idx="11">
                  <c:v>14</c:v>
                </c:pt>
                <c:pt idx="12">
                  <c:v>15</c:v>
                </c:pt>
                <c:pt idx="13">
                  <c:v>14</c:v>
                </c:pt>
                <c:pt idx="14">
                  <c:v>10</c:v>
                </c:pt>
                <c:pt idx="15">
                  <c:v>14</c:v>
                </c:pt>
                <c:pt idx="16">
                  <c:v>16</c:v>
                </c:pt>
              </c:numCache>
            </c:numRef>
          </c:val>
          <c:smooth val="0"/>
        </c:ser>
        <c:ser>
          <c:idx val="2"/>
          <c:order val="2"/>
          <c:tx>
            <c:strRef>
              <c:f>Hoja1!$H$15</c:f>
              <c:strCache>
                <c:ptCount val="1"/>
                <c:pt idx="0">
                  <c:v>Da lo mismo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Hoja1!$E$16:$E$32</c:f>
              <c:numCache>
                <c:formatCode>General</c:formatCode>
                <c:ptCount val="17"/>
                <c:pt idx="0">
                  <c:v>1995</c:v>
                </c:pt>
                <c:pt idx="1">
                  <c:v>1996</c:v>
                </c:pt>
                <c:pt idx="2">
                  <c:v>1997</c:v>
                </c:pt>
                <c:pt idx="3">
                  <c:v>1998</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2013</c:v>
                </c:pt>
              </c:numCache>
            </c:numRef>
          </c:cat>
          <c:val>
            <c:numRef>
              <c:f>Hoja1!$H$16:$H$32</c:f>
              <c:numCache>
                <c:formatCode>General</c:formatCode>
                <c:ptCount val="17"/>
                <c:pt idx="0">
                  <c:v>22</c:v>
                </c:pt>
                <c:pt idx="1">
                  <c:v>17</c:v>
                </c:pt>
                <c:pt idx="2">
                  <c:v>15</c:v>
                </c:pt>
                <c:pt idx="3">
                  <c:v>19</c:v>
                </c:pt>
                <c:pt idx="4">
                  <c:v>20</c:v>
                </c:pt>
                <c:pt idx="5">
                  <c:v>14</c:v>
                </c:pt>
                <c:pt idx="6">
                  <c:v>14</c:v>
                </c:pt>
                <c:pt idx="7">
                  <c:v>30</c:v>
                </c:pt>
                <c:pt idx="8">
                  <c:v>29</c:v>
                </c:pt>
                <c:pt idx="9">
                  <c:v>24</c:v>
                </c:pt>
                <c:pt idx="10">
                  <c:v>18</c:v>
                </c:pt>
                <c:pt idx="11">
                  <c:v>30</c:v>
                </c:pt>
                <c:pt idx="12">
                  <c:v>32</c:v>
                </c:pt>
                <c:pt idx="13">
                  <c:v>34</c:v>
                </c:pt>
                <c:pt idx="14">
                  <c:v>33</c:v>
                </c:pt>
                <c:pt idx="15">
                  <c:v>36</c:v>
                </c:pt>
                <c:pt idx="16">
                  <c:v>37</c:v>
                </c:pt>
              </c:numCache>
            </c:numRef>
          </c:val>
          <c:smooth val="0"/>
        </c:ser>
        <c:ser>
          <c:idx val="3"/>
          <c:order val="3"/>
          <c:tx>
            <c:strRef>
              <c:f>Hoja1!$I$15</c:f>
              <c:strCache>
                <c:ptCount val="1"/>
                <c:pt idx="0">
                  <c:v>NS/NR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Hoja1!$E$16:$E$32</c:f>
              <c:numCache>
                <c:formatCode>General</c:formatCode>
                <c:ptCount val="17"/>
                <c:pt idx="0">
                  <c:v>1995</c:v>
                </c:pt>
                <c:pt idx="1">
                  <c:v>1996</c:v>
                </c:pt>
                <c:pt idx="2">
                  <c:v>1997</c:v>
                </c:pt>
                <c:pt idx="3">
                  <c:v>1998</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2013</c:v>
                </c:pt>
              </c:numCache>
            </c:numRef>
          </c:cat>
          <c:val>
            <c:numRef>
              <c:f>Hoja1!$I$16:$I$32</c:f>
              <c:numCache>
                <c:formatCode>General</c:formatCode>
                <c:ptCount val="17"/>
                <c:pt idx="0">
                  <c:v>13</c:v>
                </c:pt>
                <c:pt idx="1">
                  <c:v>6</c:v>
                </c:pt>
                <c:pt idx="2">
                  <c:v>2</c:v>
                </c:pt>
                <c:pt idx="3">
                  <c:v>2</c:v>
                </c:pt>
                <c:pt idx="4">
                  <c:v>2</c:v>
                </c:pt>
                <c:pt idx="5">
                  <c:v>4</c:v>
                </c:pt>
                <c:pt idx="6">
                  <c:v>3</c:v>
                </c:pt>
                <c:pt idx="7">
                  <c:v>3</c:v>
                </c:pt>
                <c:pt idx="8">
                  <c:v>3</c:v>
                </c:pt>
                <c:pt idx="9">
                  <c:v>4</c:v>
                </c:pt>
                <c:pt idx="10">
                  <c:v>13</c:v>
                </c:pt>
                <c:pt idx="11">
                  <c:v>9</c:v>
                </c:pt>
                <c:pt idx="12">
                  <c:v>10</c:v>
                </c:pt>
                <c:pt idx="13">
                  <c:v>10</c:v>
                </c:pt>
                <c:pt idx="14">
                  <c:v>8</c:v>
                </c:pt>
                <c:pt idx="15">
                  <c:v>10</c:v>
                </c:pt>
                <c:pt idx="16">
                  <c:v>10</c:v>
                </c:pt>
              </c:numCache>
            </c:numRef>
          </c:val>
          <c:smooth val="0"/>
        </c:ser>
        <c:dLbls>
          <c:showLegendKey val="0"/>
          <c:showVal val="0"/>
          <c:showCatName val="0"/>
          <c:showSerName val="0"/>
          <c:showPercent val="0"/>
          <c:showBubbleSize val="0"/>
        </c:dLbls>
        <c:marker val="1"/>
        <c:smooth val="0"/>
        <c:axId val="110830688"/>
        <c:axId val="110833432"/>
      </c:lineChart>
      <c:catAx>
        <c:axId val="11083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10833432"/>
        <c:crosses val="autoZero"/>
        <c:auto val="1"/>
        <c:lblAlgn val="ctr"/>
        <c:lblOffset val="100"/>
        <c:noMultiLvlLbl val="0"/>
      </c:catAx>
      <c:valAx>
        <c:axId val="110833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MX"/>
                  <a:t>Porcentajes</a:t>
                </a:r>
              </a:p>
            </c:rich>
          </c:tx>
          <c:layout>
            <c:manualLayout>
              <c:xMode val="edge"/>
              <c:yMode val="edge"/>
              <c:x val="0.17945984363894812"/>
              <c:y val="0.3087489907541692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108306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MX"/>
          </a:p>
        </c:txPr>
      </c:dTable>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357C9-96BB-44BE-A273-F2405A58631F}" type="doc">
      <dgm:prSet loTypeId="urn:microsoft.com/office/officeart/2005/8/layout/list1" loCatId="list" qsTypeId="urn:microsoft.com/office/officeart/2005/8/quickstyle/3d2" qsCatId="3D" csTypeId="urn:microsoft.com/office/officeart/2005/8/colors/colorful4" csCatId="colorful" phldr="1"/>
      <dgm:spPr/>
      <dgm:t>
        <a:bodyPr/>
        <a:lstStyle/>
        <a:p>
          <a:endParaRPr lang="es-MX"/>
        </a:p>
      </dgm:t>
    </dgm:pt>
    <dgm:pt modelId="{BA199672-FF28-49E7-BE64-82A5C9BDF975}">
      <dgm:prSet phldrT="[Texto]"/>
      <dgm:spPr/>
      <dgm:t>
        <a:bodyPr/>
        <a:lstStyle/>
        <a:p>
          <a:r>
            <a:rPr lang="es-MX" dirty="0" smtClean="0"/>
            <a:t>Saberes</a:t>
          </a:r>
          <a:endParaRPr lang="es-MX" dirty="0"/>
        </a:p>
      </dgm:t>
    </dgm:pt>
    <dgm:pt modelId="{FB2A0DA9-0EB1-4F77-8776-42F2891FB861}" type="parTrans" cxnId="{84330FEB-1D9B-487A-A0BE-59608374FEF3}">
      <dgm:prSet/>
      <dgm:spPr/>
      <dgm:t>
        <a:bodyPr/>
        <a:lstStyle/>
        <a:p>
          <a:endParaRPr lang="es-MX"/>
        </a:p>
      </dgm:t>
    </dgm:pt>
    <dgm:pt modelId="{61228347-CA09-4970-8B7F-3E760A37FD8A}" type="sibTrans" cxnId="{84330FEB-1D9B-487A-A0BE-59608374FEF3}">
      <dgm:prSet/>
      <dgm:spPr/>
      <dgm:t>
        <a:bodyPr/>
        <a:lstStyle/>
        <a:p>
          <a:endParaRPr lang="es-MX"/>
        </a:p>
      </dgm:t>
    </dgm:pt>
    <dgm:pt modelId="{55682E21-08F0-41B7-B2FF-36198F0FFD8B}">
      <dgm:prSet phldrT="[Texto]"/>
      <dgm:spPr/>
      <dgm:t>
        <a:bodyPr/>
        <a:lstStyle/>
        <a:p>
          <a:r>
            <a:rPr lang="es-MX" dirty="0" smtClean="0"/>
            <a:t>Habilidades</a:t>
          </a:r>
          <a:endParaRPr lang="es-MX" dirty="0"/>
        </a:p>
      </dgm:t>
    </dgm:pt>
    <dgm:pt modelId="{A63C0102-E645-4AE1-BA76-0448F4018AF0}" type="parTrans" cxnId="{39268BBC-9946-46B6-91F7-865CBAAA8E3A}">
      <dgm:prSet/>
      <dgm:spPr/>
      <dgm:t>
        <a:bodyPr/>
        <a:lstStyle/>
        <a:p>
          <a:endParaRPr lang="es-MX"/>
        </a:p>
      </dgm:t>
    </dgm:pt>
    <dgm:pt modelId="{877E5DF1-4154-42C2-81B5-3246CAEB0949}" type="sibTrans" cxnId="{39268BBC-9946-46B6-91F7-865CBAAA8E3A}">
      <dgm:prSet/>
      <dgm:spPr/>
      <dgm:t>
        <a:bodyPr/>
        <a:lstStyle/>
        <a:p>
          <a:endParaRPr lang="es-MX"/>
        </a:p>
      </dgm:t>
    </dgm:pt>
    <dgm:pt modelId="{5981CDB1-08DB-4795-ADC2-5FCD991FDD71}">
      <dgm:prSet phldrT="[Texto]"/>
      <dgm:spPr/>
      <dgm:t>
        <a:bodyPr/>
        <a:lstStyle/>
        <a:p>
          <a:r>
            <a:rPr lang="es-MX" dirty="0" smtClean="0"/>
            <a:t>Actitudinales</a:t>
          </a:r>
          <a:endParaRPr lang="es-MX" dirty="0"/>
        </a:p>
      </dgm:t>
    </dgm:pt>
    <dgm:pt modelId="{8790F683-80FA-4EA0-A9EC-A019A5A89439}" type="parTrans" cxnId="{D45D7AA2-381A-4907-BA3E-4D2AB816E675}">
      <dgm:prSet/>
      <dgm:spPr/>
      <dgm:t>
        <a:bodyPr/>
        <a:lstStyle/>
        <a:p>
          <a:endParaRPr lang="es-MX"/>
        </a:p>
      </dgm:t>
    </dgm:pt>
    <dgm:pt modelId="{ED8FF075-FCB9-4454-AFE9-A43D5EBC9567}" type="sibTrans" cxnId="{D45D7AA2-381A-4907-BA3E-4D2AB816E675}">
      <dgm:prSet/>
      <dgm:spPr/>
      <dgm:t>
        <a:bodyPr/>
        <a:lstStyle/>
        <a:p>
          <a:endParaRPr lang="es-MX"/>
        </a:p>
      </dgm:t>
    </dgm:pt>
    <dgm:pt modelId="{4231FDBC-0079-4A35-9D7F-382428F91326}">
      <dgm:prSet phldrT="[Texto]"/>
      <dgm:spPr/>
      <dgm:t>
        <a:bodyPr/>
        <a:lstStyle/>
        <a:p>
          <a:r>
            <a:rPr lang="es-MX" dirty="0" smtClean="0"/>
            <a:t>Reconocerá conceptos que le permitirán dimensionar la </a:t>
          </a:r>
          <a:r>
            <a:rPr lang="es-MX" b="1" dirty="0" smtClean="0"/>
            <a:t>participación ciudadana</a:t>
          </a:r>
          <a:endParaRPr lang="es-MX" b="1" dirty="0"/>
        </a:p>
      </dgm:t>
    </dgm:pt>
    <dgm:pt modelId="{BC3E1A64-F28F-43C1-AA6A-A1E4AA5E81CD}" type="parTrans" cxnId="{1703F6CB-10D2-4AE6-BEF8-6EF73929CEB7}">
      <dgm:prSet/>
      <dgm:spPr/>
      <dgm:t>
        <a:bodyPr/>
        <a:lstStyle/>
        <a:p>
          <a:endParaRPr lang="es-MX"/>
        </a:p>
      </dgm:t>
    </dgm:pt>
    <dgm:pt modelId="{B36615D7-E207-4E62-871F-A0A8DBD220BB}" type="sibTrans" cxnId="{1703F6CB-10D2-4AE6-BEF8-6EF73929CEB7}">
      <dgm:prSet/>
      <dgm:spPr/>
      <dgm:t>
        <a:bodyPr/>
        <a:lstStyle/>
        <a:p>
          <a:endParaRPr lang="es-MX"/>
        </a:p>
      </dgm:t>
    </dgm:pt>
    <dgm:pt modelId="{3943BFA0-4ECE-4550-899A-1BC492E680C0}">
      <dgm:prSet phldrT="[Texto]"/>
      <dgm:spPr/>
      <dgm:t>
        <a:bodyPr/>
        <a:lstStyle/>
        <a:p>
          <a:r>
            <a:rPr lang="es-MX" dirty="0" smtClean="0"/>
            <a:t>Reconocer la participación ciudadana desde una </a:t>
          </a:r>
          <a:r>
            <a:rPr lang="es-MX" b="1" dirty="0" smtClean="0"/>
            <a:t>perspectiva sociopolítica</a:t>
          </a:r>
          <a:endParaRPr lang="es-MX" b="1" dirty="0"/>
        </a:p>
      </dgm:t>
    </dgm:pt>
    <dgm:pt modelId="{56A376E7-772C-4E3F-A4F9-803B43B6C211}" type="parTrans" cxnId="{B57DB4D8-2E08-4192-BC8A-1F37C896A682}">
      <dgm:prSet/>
      <dgm:spPr/>
      <dgm:t>
        <a:bodyPr/>
        <a:lstStyle/>
        <a:p>
          <a:endParaRPr lang="es-MX"/>
        </a:p>
      </dgm:t>
    </dgm:pt>
    <dgm:pt modelId="{747B26D8-74F6-4356-8565-EEFF08423FBD}" type="sibTrans" cxnId="{B57DB4D8-2E08-4192-BC8A-1F37C896A682}">
      <dgm:prSet/>
      <dgm:spPr/>
      <dgm:t>
        <a:bodyPr/>
        <a:lstStyle/>
        <a:p>
          <a:endParaRPr lang="es-MX"/>
        </a:p>
      </dgm:t>
    </dgm:pt>
    <dgm:pt modelId="{B73720D2-CC87-4E40-AA0A-CB360632B65F}">
      <dgm:prSet phldrT="[Texto]"/>
      <dgm:spPr/>
      <dgm:t>
        <a:bodyPr/>
        <a:lstStyle/>
        <a:p>
          <a:r>
            <a:rPr lang="es-MX" b="1" dirty="0" smtClean="0"/>
            <a:t>Reflexiva</a:t>
          </a:r>
          <a:endParaRPr lang="es-MX" b="1" dirty="0"/>
        </a:p>
      </dgm:t>
    </dgm:pt>
    <dgm:pt modelId="{EA0CF34D-AC27-47B2-82DE-13BEF7673A23}" type="parTrans" cxnId="{488B85A3-0FAE-4214-B97C-6CF07B32B6AF}">
      <dgm:prSet/>
      <dgm:spPr/>
      <dgm:t>
        <a:bodyPr/>
        <a:lstStyle/>
        <a:p>
          <a:endParaRPr lang="es-MX"/>
        </a:p>
      </dgm:t>
    </dgm:pt>
    <dgm:pt modelId="{39F99141-1638-4FE2-8945-DCF1DEBDA2E2}" type="sibTrans" cxnId="{488B85A3-0FAE-4214-B97C-6CF07B32B6AF}">
      <dgm:prSet/>
      <dgm:spPr/>
      <dgm:t>
        <a:bodyPr/>
        <a:lstStyle/>
        <a:p>
          <a:endParaRPr lang="es-MX"/>
        </a:p>
      </dgm:t>
    </dgm:pt>
    <dgm:pt modelId="{0758E059-92DD-4464-ACAE-24F368568481}">
      <dgm:prSet phldrT="[Texto]"/>
      <dgm:spPr/>
      <dgm:t>
        <a:bodyPr/>
        <a:lstStyle/>
        <a:p>
          <a:r>
            <a:rPr lang="es-MX" b="1" dirty="0" smtClean="0"/>
            <a:t>Trabajo en equipo</a:t>
          </a:r>
          <a:endParaRPr lang="es-MX" b="1" dirty="0"/>
        </a:p>
      </dgm:t>
    </dgm:pt>
    <dgm:pt modelId="{7CDC90FF-721D-42A0-9257-FB2EBF6EE276}" type="parTrans" cxnId="{623B5935-6ABC-4E6D-8DC1-220BA0E2BA2F}">
      <dgm:prSet/>
      <dgm:spPr/>
      <dgm:t>
        <a:bodyPr/>
        <a:lstStyle/>
        <a:p>
          <a:endParaRPr lang="es-MX"/>
        </a:p>
      </dgm:t>
    </dgm:pt>
    <dgm:pt modelId="{602C9368-14D1-4BF5-BBE2-F5416AE585B8}" type="sibTrans" cxnId="{623B5935-6ABC-4E6D-8DC1-220BA0E2BA2F}">
      <dgm:prSet/>
      <dgm:spPr/>
      <dgm:t>
        <a:bodyPr/>
        <a:lstStyle/>
        <a:p>
          <a:endParaRPr lang="es-MX"/>
        </a:p>
      </dgm:t>
    </dgm:pt>
    <dgm:pt modelId="{1DEF4001-8FD2-4611-A543-61493F1892FE}">
      <dgm:prSet phldrT="[Texto]"/>
      <dgm:spPr/>
      <dgm:t>
        <a:bodyPr/>
        <a:lstStyle/>
        <a:p>
          <a:r>
            <a:rPr lang="es-MX" b="1" dirty="0" smtClean="0"/>
            <a:t>Participación</a:t>
          </a:r>
          <a:endParaRPr lang="es-MX" b="1" dirty="0"/>
        </a:p>
      </dgm:t>
    </dgm:pt>
    <dgm:pt modelId="{909892EB-7BD0-4707-9B75-4E4B6235DB6A}" type="parTrans" cxnId="{727B598C-1751-47CA-90C5-09790A936758}">
      <dgm:prSet/>
      <dgm:spPr/>
      <dgm:t>
        <a:bodyPr/>
        <a:lstStyle/>
        <a:p>
          <a:endParaRPr lang="es-MX"/>
        </a:p>
      </dgm:t>
    </dgm:pt>
    <dgm:pt modelId="{AB7EE879-FB4C-4A30-B38C-EABF0CA7BD90}" type="sibTrans" cxnId="{727B598C-1751-47CA-90C5-09790A936758}">
      <dgm:prSet/>
      <dgm:spPr/>
      <dgm:t>
        <a:bodyPr/>
        <a:lstStyle/>
        <a:p>
          <a:endParaRPr lang="es-MX"/>
        </a:p>
      </dgm:t>
    </dgm:pt>
    <dgm:pt modelId="{A8D09A93-4F4D-4704-9CBC-5025157175D6}" type="pres">
      <dgm:prSet presAssocID="{8C8357C9-96BB-44BE-A273-F2405A58631F}" presName="linear" presStyleCnt="0">
        <dgm:presLayoutVars>
          <dgm:dir/>
          <dgm:animLvl val="lvl"/>
          <dgm:resizeHandles val="exact"/>
        </dgm:presLayoutVars>
      </dgm:prSet>
      <dgm:spPr/>
      <dgm:t>
        <a:bodyPr/>
        <a:lstStyle/>
        <a:p>
          <a:endParaRPr lang="es-MX"/>
        </a:p>
      </dgm:t>
    </dgm:pt>
    <dgm:pt modelId="{0D8EE528-D7E1-4682-B2B5-47AB951AD4D9}" type="pres">
      <dgm:prSet presAssocID="{BA199672-FF28-49E7-BE64-82A5C9BDF975}" presName="parentLin" presStyleCnt="0"/>
      <dgm:spPr/>
    </dgm:pt>
    <dgm:pt modelId="{3EE6BB11-DA1F-48E1-9374-E862682275EE}" type="pres">
      <dgm:prSet presAssocID="{BA199672-FF28-49E7-BE64-82A5C9BDF975}" presName="parentLeftMargin" presStyleLbl="node1" presStyleIdx="0" presStyleCnt="3"/>
      <dgm:spPr/>
      <dgm:t>
        <a:bodyPr/>
        <a:lstStyle/>
        <a:p>
          <a:endParaRPr lang="es-MX"/>
        </a:p>
      </dgm:t>
    </dgm:pt>
    <dgm:pt modelId="{6BE8342D-DD4D-43CB-A990-E75724E8DE9B}" type="pres">
      <dgm:prSet presAssocID="{BA199672-FF28-49E7-BE64-82A5C9BDF975}" presName="parentText" presStyleLbl="node1" presStyleIdx="0" presStyleCnt="3">
        <dgm:presLayoutVars>
          <dgm:chMax val="0"/>
          <dgm:bulletEnabled val="1"/>
        </dgm:presLayoutVars>
      </dgm:prSet>
      <dgm:spPr/>
      <dgm:t>
        <a:bodyPr/>
        <a:lstStyle/>
        <a:p>
          <a:endParaRPr lang="es-MX"/>
        </a:p>
      </dgm:t>
    </dgm:pt>
    <dgm:pt modelId="{DA8FFD4F-EFC4-4D3C-B257-DAE466ED2B56}" type="pres">
      <dgm:prSet presAssocID="{BA199672-FF28-49E7-BE64-82A5C9BDF975}" presName="negativeSpace" presStyleCnt="0"/>
      <dgm:spPr/>
    </dgm:pt>
    <dgm:pt modelId="{03FB7391-AD1E-46D6-8561-759ED2A296D3}" type="pres">
      <dgm:prSet presAssocID="{BA199672-FF28-49E7-BE64-82A5C9BDF975}" presName="childText" presStyleLbl="conFgAcc1" presStyleIdx="0" presStyleCnt="3">
        <dgm:presLayoutVars>
          <dgm:bulletEnabled val="1"/>
        </dgm:presLayoutVars>
      </dgm:prSet>
      <dgm:spPr/>
      <dgm:t>
        <a:bodyPr/>
        <a:lstStyle/>
        <a:p>
          <a:endParaRPr lang="es-MX"/>
        </a:p>
      </dgm:t>
    </dgm:pt>
    <dgm:pt modelId="{2E1C38CF-D0FC-4F68-809F-1AC456999417}" type="pres">
      <dgm:prSet presAssocID="{61228347-CA09-4970-8B7F-3E760A37FD8A}" presName="spaceBetweenRectangles" presStyleCnt="0"/>
      <dgm:spPr/>
    </dgm:pt>
    <dgm:pt modelId="{849550BF-7ADA-45C9-9362-E83F33EA6E5A}" type="pres">
      <dgm:prSet presAssocID="{55682E21-08F0-41B7-B2FF-36198F0FFD8B}" presName="parentLin" presStyleCnt="0"/>
      <dgm:spPr/>
    </dgm:pt>
    <dgm:pt modelId="{22B9B81E-E4E5-4A9E-B51B-756073786318}" type="pres">
      <dgm:prSet presAssocID="{55682E21-08F0-41B7-B2FF-36198F0FFD8B}" presName="parentLeftMargin" presStyleLbl="node1" presStyleIdx="0" presStyleCnt="3"/>
      <dgm:spPr/>
      <dgm:t>
        <a:bodyPr/>
        <a:lstStyle/>
        <a:p>
          <a:endParaRPr lang="es-MX"/>
        </a:p>
      </dgm:t>
    </dgm:pt>
    <dgm:pt modelId="{43D96C82-2BCD-4454-9945-7AFF449F5C4B}" type="pres">
      <dgm:prSet presAssocID="{55682E21-08F0-41B7-B2FF-36198F0FFD8B}" presName="parentText" presStyleLbl="node1" presStyleIdx="1" presStyleCnt="3">
        <dgm:presLayoutVars>
          <dgm:chMax val="0"/>
          <dgm:bulletEnabled val="1"/>
        </dgm:presLayoutVars>
      </dgm:prSet>
      <dgm:spPr/>
      <dgm:t>
        <a:bodyPr/>
        <a:lstStyle/>
        <a:p>
          <a:endParaRPr lang="es-MX"/>
        </a:p>
      </dgm:t>
    </dgm:pt>
    <dgm:pt modelId="{2459CD0C-F128-4EF3-9C38-608B4881C07B}" type="pres">
      <dgm:prSet presAssocID="{55682E21-08F0-41B7-B2FF-36198F0FFD8B}" presName="negativeSpace" presStyleCnt="0"/>
      <dgm:spPr/>
    </dgm:pt>
    <dgm:pt modelId="{6902806D-0E41-41C0-899A-26924171D218}" type="pres">
      <dgm:prSet presAssocID="{55682E21-08F0-41B7-B2FF-36198F0FFD8B}" presName="childText" presStyleLbl="conFgAcc1" presStyleIdx="1" presStyleCnt="3">
        <dgm:presLayoutVars>
          <dgm:bulletEnabled val="1"/>
        </dgm:presLayoutVars>
      </dgm:prSet>
      <dgm:spPr/>
      <dgm:t>
        <a:bodyPr/>
        <a:lstStyle/>
        <a:p>
          <a:endParaRPr lang="es-MX"/>
        </a:p>
      </dgm:t>
    </dgm:pt>
    <dgm:pt modelId="{42E6C9D2-81DE-482A-92DD-0E37BE33C928}" type="pres">
      <dgm:prSet presAssocID="{877E5DF1-4154-42C2-81B5-3246CAEB0949}" presName="spaceBetweenRectangles" presStyleCnt="0"/>
      <dgm:spPr/>
    </dgm:pt>
    <dgm:pt modelId="{833BB196-28AA-4F61-8712-DD574B774E8C}" type="pres">
      <dgm:prSet presAssocID="{5981CDB1-08DB-4795-ADC2-5FCD991FDD71}" presName="parentLin" presStyleCnt="0"/>
      <dgm:spPr/>
    </dgm:pt>
    <dgm:pt modelId="{2D93998A-D04B-4248-975E-31B39A108B02}" type="pres">
      <dgm:prSet presAssocID="{5981CDB1-08DB-4795-ADC2-5FCD991FDD71}" presName="parentLeftMargin" presStyleLbl="node1" presStyleIdx="1" presStyleCnt="3"/>
      <dgm:spPr/>
      <dgm:t>
        <a:bodyPr/>
        <a:lstStyle/>
        <a:p>
          <a:endParaRPr lang="es-MX"/>
        </a:p>
      </dgm:t>
    </dgm:pt>
    <dgm:pt modelId="{C510A1F9-AD4E-421B-8898-84BA584C2660}" type="pres">
      <dgm:prSet presAssocID="{5981CDB1-08DB-4795-ADC2-5FCD991FDD71}" presName="parentText" presStyleLbl="node1" presStyleIdx="2" presStyleCnt="3">
        <dgm:presLayoutVars>
          <dgm:chMax val="0"/>
          <dgm:bulletEnabled val="1"/>
        </dgm:presLayoutVars>
      </dgm:prSet>
      <dgm:spPr/>
      <dgm:t>
        <a:bodyPr/>
        <a:lstStyle/>
        <a:p>
          <a:endParaRPr lang="es-MX"/>
        </a:p>
      </dgm:t>
    </dgm:pt>
    <dgm:pt modelId="{A15FD3E4-EBE2-4925-B170-FDE7E8C436BF}" type="pres">
      <dgm:prSet presAssocID="{5981CDB1-08DB-4795-ADC2-5FCD991FDD71}" presName="negativeSpace" presStyleCnt="0"/>
      <dgm:spPr/>
    </dgm:pt>
    <dgm:pt modelId="{1A877155-1588-4813-A13B-1D79B96A32BB}" type="pres">
      <dgm:prSet presAssocID="{5981CDB1-08DB-4795-ADC2-5FCD991FDD71}" presName="childText" presStyleLbl="conFgAcc1" presStyleIdx="2" presStyleCnt="3">
        <dgm:presLayoutVars>
          <dgm:bulletEnabled val="1"/>
        </dgm:presLayoutVars>
      </dgm:prSet>
      <dgm:spPr/>
      <dgm:t>
        <a:bodyPr/>
        <a:lstStyle/>
        <a:p>
          <a:endParaRPr lang="es-MX"/>
        </a:p>
      </dgm:t>
    </dgm:pt>
  </dgm:ptLst>
  <dgm:cxnLst>
    <dgm:cxn modelId="{162B631E-13A9-4D0A-8453-576CFF948B7D}" type="presOf" srcId="{55682E21-08F0-41B7-B2FF-36198F0FFD8B}" destId="{43D96C82-2BCD-4454-9945-7AFF449F5C4B}" srcOrd="1" destOrd="0" presId="urn:microsoft.com/office/officeart/2005/8/layout/list1"/>
    <dgm:cxn modelId="{3119CBE4-059D-4D7D-9B9F-74FAA6366D43}" type="presOf" srcId="{8C8357C9-96BB-44BE-A273-F2405A58631F}" destId="{A8D09A93-4F4D-4704-9CBC-5025157175D6}" srcOrd="0" destOrd="0" presId="urn:microsoft.com/office/officeart/2005/8/layout/list1"/>
    <dgm:cxn modelId="{488B85A3-0FAE-4214-B97C-6CF07B32B6AF}" srcId="{5981CDB1-08DB-4795-ADC2-5FCD991FDD71}" destId="{B73720D2-CC87-4E40-AA0A-CB360632B65F}" srcOrd="0" destOrd="0" parTransId="{EA0CF34D-AC27-47B2-82DE-13BEF7673A23}" sibTransId="{39F99141-1638-4FE2-8945-DCF1DEBDA2E2}"/>
    <dgm:cxn modelId="{E5260D7B-9F96-4EA5-8506-CA11119A7406}" type="presOf" srcId="{BA199672-FF28-49E7-BE64-82A5C9BDF975}" destId="{6BE8342D-DD4D-43CB-A990-E75724E8DE9B}" srcOrd="1" destOrd="0" presId="urn:microsoft.com/office/officeart/2005/8/layout/list1"/>
    <dgm:cxn modelId="{1703F6CB-10D2-4AE6-BEF8-6EF73929CEB7}" srcId="{BA199672-FF28-49E7-BE64-82A5C9BDF975}" destId="{4231FDBC-0079-4A35-9D7F-382428F91326}" srcOrd="0" destOrd="0" parTransId="{BC3E1A64-F28F-43C1-AA6A-A1E4AA5E81CD}" sibTransId="{B36615D7-E207-4E62-871F-A0A8DBD220BB}"/>
    <dgm:cxn modelId="{B005C54B-BCFA-4DD8-AE55-C8E62FA7B262}" type="presOf" srcId="{3943BFA0-4ECE-4550-899A-1BC492E680C0}" destId="{6902806D-0E41-41C0-899A-26924171D218}" srcOrd="0" destOrd="0" presId="urn:microsoft.com/office/officeart/2005/8/layout/list1"/>
    <dgm:cxn modelId="{D45D7AA2-381A-4907-BA3E-4D2AB816E675}" srcId="{8C8357C9-96BB-44BE-A273-F2405A58631F}" destId="{5981CDB1-08DB-4795-ADC2-5FCD991FDD71}" srcOrd="2" destOrd="0" parTransId="{8790F683-80FA-4EA0-A9EC-A019A5A89439}" sibTransId="{ED8FF075-FCB9-4454-AFE9-A43D5EBC9567}"/>
    <dgm:cxn modelId="{727B598C-1751-47CA-90C5-09790A936758}" srcId="{5981CDB1-08DB-4795-ADC2-5FCD991FDD71}" destId="{1DEF4001-8FD2-4611-A543-61493F1892FE}" srcOrd="2" destOrd="0" parTransId="{909892EB-7BD0-4707-9B75-4E4B6235DB6A}" sibTransId="{AB7EE879-FB4C-4A30-B38C-EABF0CA7BD90}"/>
    <dgm:cxn modelId="{623B5935-6ABC-4E6D-8DC1-220BA0E2BA2F}" srcId="{5981CDB1-08DB-4795-ADC2-5FCD991FDD71}" destId="{0758E059-92DD-4464-ACAE-24F368568481}" srcOrd="1" destOrd="0" parTransId="{7CDC90FF-721D-42A0-9257-FB2EBF6EE276}" sibTransId="{602C9368-14D1-4BF5-BBE2-F5416AE585B8}"/>
    <dgm:cxn modelId="{789824E1-4671-4271-9918-E71CE067ED62}" type="presOf" srcId="{5981CDB1-08DB-4795-ADC2-5FCD991FDD71}" destId="{2D93998A-D04B-4248-975E-31B39A108B02}" srcOrd="0" destOrd="0" presId="urn:microsoft.com/office/officeart/2005/8/layout/list1"/>
    <dgm:cxn modelId="{F94258F4-73C1-4F2D-B7A7-5531DF14BF63}" type="presOf" srcId="{5981CDB1-08DB-4795-ADC2-5FCD991FDD71}" destId="{C510A1F9-AD4E-421B-8898-84BA584C2660}" srcOrd="1" destOrd="0" presId="urn:microsoft.com/office/officeart/2005/8/layout/list1"/>
    <dgm:cxn modelId="{AB5C59D2-212F-460B-9B3E-A8388A67FC7F}" type="presOf" srcId="{0758E059-92DD-4464-ACAE-24F368568481}" destId="{1A877155-1588-4813-A13B-1D79B96A32BB}" srcOrd="0" destOrd="1" presId="urn:microsoft.com/office/officeart/2005/8/layout/list1"/>
    <dgm:cxn modelId="{6044A39F-9535-4AAE-BEF8-CB16C33793C3}" type="presOf" srcId="{4231FDBC-0079-4A35-9D7F-382428F91326}" destId="{03FB7391-AD1E-46D6-8561-759ED2A296D3}" srcOrd="0" destOrd="0" presId="urn:microsoft.com/office/officeart/2005/8/layout/list1"/>
    <dgm:cxn modelId="{1662897F-A2A5-4FA9-A4D6-95BE5A00ED5F}" type="presOf" srcId="{BA199672-FF28-49E7-BE64-82A5C9BDF975}" destId="{3EE6BB11-DA1F-48E1-9374-E862682275EE}" srcOrd="0" destOrd="0" presId="urn:microsoft.com/office/officeart/2005/8/layout/list1"/>
    <dgm:cxn modelId="{B57DB4D8-2E08-4192-BC8A-1F37C896A682}" srcId="{55682E21-08F0-41B7-B2FF-36198F0FFD8B}" destId="{3943BFA0-4ECE-4550-899A-1BC492E680C0}" srcOrd="0" destOrd="0" parTransId="{56A376E7-772C-4E3F-A4F9-803B43B6C211}" sibTransId="{747B26D8-74F6-4356-8565-EEFF08423FBD}"/>
    <dgm:cxn modelId="{A1DE11D0-8336-4D02-BC76-127CC476F881}" type="presOf" srcId="{B73720D2-CC87-4E40-AA0A-CB360632B65F}" destId="{1A877155-1588-4813-A13B-1D79B96A32BB}" srcOrd="0" destOrd="0" presId="urn:microsoft.com/office/officeart/2005/8/layout/list1"/>
    <dgm:cxn modelId="{39268BBC-9946-46B6-91F7-865CBAAA8E3A}" srcId="{8C8357C9-96BB-44BE-A273-F2405A58631F}" destId="{55682E21-08F0-41B7-B2FF-36198F0FFD8B}" srcOrd="1" destOrd="0" parTransId="{A63C0102-E645-4AE1-BA76-0448F4018AF0}" sibTransId="{877E5DF1-4154-42C2-81B5-3246CAEB0949}"/>
    <dgm:cxn modelId="{6A82C2EC-ED1D-4E62-B1EF-7C9DED5E6D7A}" type="presOf" srcId="{55682E21-08F0-41B7-B2FF-36198F0FFD8B}" destId="{22B9B81E-E4E5-4A9E-B51B-756073786318}" srcOrd="0" destOrd="0" presId="urn:microsoft.com/office/officeart/2005/8/layout/list1"/>
    <dgm:cxn modelId="{84330FEB-1D9B-487A-A0BE-59608374FEF3}" srcId="{8C8357C9-96BB-44BE-A273-F2405A58631F}" destId="{BA199672-FF28-49E7-BE64-82A5C9BDF975}" srcOrd="0" destOrd="0" parTransId="{FB2A0DA9-0EB1-4F77-8776-42F2891FB861}" sibTransId="{61228347-CA09-4970-8B7F-3E760A37FD8A}"/>
    <dgm:cxn modelId="{2019A3DF-B359-40AB-845C-3748799847B4}" type="presOf" srcId="{1DEF4001-8FD2-4611-A543-61493F1892FE}" destId="{1A877155-1588-4813-A13B-1D79B96A32BB}" srcOrd="0" destOrd="2" presId="urn:microsoft.com/office/officeart/2005/8/layout/list1"/>
    <dgm:cxn modelId="{F76B7A83-E861-496E-844F-76C32B118021}" type="presParOf" srcId="{A8D09A93-4F4D-4704-9CBC-5025157175D6}" destId="{0D8EE528-D7E1-4682-B2B5-47AB951AD4D9}" srcOrd="0" destOrd="0" presId="urn:microsoft.com/office/officeart/2005/8/layout/list1"/>
    <dgm:cxn modelId="{94047E39-74B4-452E-AD15-10CF37FE110E}" type="presParOf" srcId="{0D8EE528-D7E1-4682-B2B5-47AB951AD4D9}" destId="{3EE6BB11-DA1F-48E1-9374-E862682275EE}" srcOrd="0" destOrd="0" presId="urn:microsoft.com/office/officeart/2005/8/layout/list1"/>
    <dgm:cxn modelId="{E4437DAB-4CB5-4B6C-80CB-9C1D33ACDEF7}" type="presParOf" srcId="{0D8EE528-D7E1-4682-B2B5-47AB951AD4D9}" destId="{6BE8342D-DD4D-43CB-A990-E75724E8DE9B}" srcOrd="1" destOrd="0" presId="urn:microsoft.com/office/officeart/2005/8/layout/list1"/>
    <dgm:cxn modelId="{D360EC7C-CF8A-4488-8760-46A20CC65041}" type="presParOf" srcId="{A8D09A93-4F4D-4704-9CBC-5025157175D6}" destId="{DA8FFD4F-EFC4-4D3C-B257-DAE466ED2B56}" srcOrd="1" destOrd="0" presId="urn:microsoft.com/office/officeart/2005/8/layout/list1"/>
    <dgm:cxn modelId="{70B48343-B02D-4430-BC7A-99575EF8BE1D}" type="presParOf" srcId="{A8D09A93-4F4D-4704-9CBC-5025157175D6}" destId="{03FB7391-AD1E-46D6-8561-759ED2A296D3}" srcOrd="2" destOrd="0" presId="urn:microsoft.com/office/officeart/2005/8/layout/list1"/>
    <dgm:cxn modelId="{347BC2A2-5BE5-4199-B8E8-2AD315DE4FDE}" type="presParOf" srcId="{A8D09A93-4F4D-4704-9CBC-5025157175D6}" destId="{2E1C38CF-D0FC-4F68-809F-1AC456999417}" srcOrd="3" destOrd="0" presId="urn:microsoft.com/office/officeart/2005/8/layout/list1"/>
    <dgm:cxn modelId="{CC73D7FF-1CE2-4FF2-97E3-749CC840F7DC}" type="presParOf" srcId="{A8D09A93-4F4D-4704-9CBC-5025157175D6}" destId="{849550BF-7ADA-45C9-9362-E83F33EA6E5A}" srcOrd="4" destOrd="0" presId="urn:microsoft.com/office/officeart/2005/8/layout/list1"/>
    <dgm:cxn modelId="{455EE4A1-FBE6-4978-AD31-CFABD6E74DA8}" type="presParOf" srcId="{849550BF-7ADA-45C9-9362-E83F33EA6E5A}" destId="{22B9B81E-E4E5-4A9E-B51B-756073786318}" srcOrd="0" destOrd="0" presId="urn:microsoft.com/office/officeart/2005/8/layout/list1"/>
    <dgm:cxn modelId="{B93AAF81-3B66-41D6-AD35-D17CC8F7A16C}" type="presParOf" srcId="{849550BF-7ADA-45C9-9362-E83F33EA6E5A}" destId="{43D96C82-2BCD-4454-9945-7AFF449F5C4B}" srcOrd="1" destOrd="0" presId="urn:microsoft.com/office/officeart/2005/8/layout/list1"/>
    <dgm:cxn modelId="{B40A6554-9A75-4B12-A8BB-95657BCFA983}" type="presParOf" srcId="{A8D09A93-4F4D-4704-9CBC-5025157175D6}" destId="{2459CD0C-F128-4EF3-9C38-608B4881C07B}" srcOrd="5" destOrd="0" presId="urn:microsoft.com/office/officeart/2005/8/layout/list1"/>
    <dgm:cxn modelId="{04C0153C-4FFE-4C27-8298-6FED6B46AB80}" type="presParOf" srcId="{A8D09A93-4F4D-4704-9CBC-5025157175D6}" destId="{6902806D-0E41-41C0-899A-26924171D218}" srcOrd="6" destOrd="0" presId="urn:microsoft.com/office/officeart/2005/8/layout/list1"/>
    <dgm:cxn modelId="{8F1C99A5-00C9-4855-AFDB-20F79C0EDBAB}" type="presParOf" srcId="{A8D09A93-4F4D-4704-9CBC-5025157175D6}" destId="{42E6C9D2-81DE-482A-92DD-0E37BE33C928}" srcOrd="7" destOrd="0" presId="urn:microsoft.com/office/officeart/2005/8/layout/list1"/>
    <dgm:cxn modelId="{A926C1DA-BDCF-4202-9069-BA6C56B1D5DA}" type="presParOf" srcId="{A8D09A93-4F4D-4704-9CBC-5025157175D6}" destId="{833BB196-28AA-4F61-8712-DD574B774E8C}" srcOrd="8" destOrd="0" presId="urn:microsoft.com/office/officeart/2005/8/layout/list1"/>
    <dgm:cxn modelId="{A3DCA800-F7CA-4195-841F-9E896F0E5B2B}" type="presParOf" srcId="{833BB196-28AA-4F61-8712-DD574B774E8C}" destId="{2D93998A-D04B-4248-975E-31B39A108B02}" srcOrd="0" destOrd="0" presId="urn:microsoft.com/office/officeart/2005/8/layout/list1"/>
    <dgm:cxn modelId="{C81C759D-4EED-4763-9546-86ECE35A20AC}" type="presParOf" srcId="{833BB196-28AA-4F61-8712-DD574B774E8C}" destId="{C510A1F9-AD4E-421B-8898-84BA584C2660}" srcOrd="1" destOrd="0" presId="urn:microsoft.com/office/officeart/2005/8/layout/list1"/>
    <dgm:cxn modelId="{CFF3D850-84BE-4928-BC3B-DDCA40784624}" type="presParOf" srcId="{A8D09A93-4F4D-4704-9CBC-5025157175D6}" destId="{A15FD3E4-EBE2-4925-B170-FDE7E8C436BF}" srcOrd="9" destOrd="0" presId="urn:microsoft.com/office/officeart/2005/8/layout/list1"/>
    <dgm:cxn modelId="{3C29BD94-9801-46D6-97DF-940E9775920D}" type="presParOf" srcId="{A8D09A93-4F4D-4704-9CBC-5025157175D6}" destId="{1A877155-1588-4813-A13B-1D79B96A32B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E03D7-FE11-40A8-A684-ACD82DD7E1FE}"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MX"/>
        </a:p>
      </dgm:t>
    </dgm:pt>
    <dgm:pt modelId="{8CD58388-7FC8-4957-96AC-2BF43666BF29}">
      <dgm:prSet phldrT="[Texto]"/>
      <dgm:spPr/>
      <dgm:t>
        <a:bodyPr/>
        <a:lstStyle/>
        <a:p>
          <a:r>
            <a:rPr lang="es-MX" dirty="0" smtClean="0"/>
            <a:t>Monitoreo</a:t>
          </a:r>
          <a:endParaRPr lang="es-MX" dirty="0"/>
        </a:p>
      </dgm:t>
    </dgm:pt>
    <dgm:pt modelId="{8EF4EB2F-8707-407F-AB4D-93B0B985BBC8}" type="parTrans" cxnId="{9533FEE0-2C0D-4B0B-9CC7-56F8610EC745}">
      <dgm:prSet/>
      <dgm:spPr/>
      <dgm:t>
        <a:bodyPr/>
        <a:lstStyle/>
        <a:p>
          <a:endParaRPr lang="es-MX"/>
        </a:p>
      </dgm:t>
    </dgm:pt>
    <dgm:pt modelId="{590519FB-2182-4004-96A6-0C7413F6C2E6}" type="sibTrans" cxnId="{9533FEE0-2C0D-4B0B-9CC7-56F8610EC745}">
      <dgm:prSet/>
      <dgm:spPr/>
      <dgm:t>
        <a:bodyPr/>
        <a:lstStyle/>
        <a:p>
          <a:endParaRPr lang="es-MX"/>
        </a:p>
      </dgm:t>
    </dgm:pt>
    <dgm:pt modelId="{A023EF9B-2EF7-4B04-9E52-7A69D956522A}">
      <dgm:prSet phldrT="[Texto]"/>
      <dgm:spPr/>
      <dgm:t>
        <a:bodyPr/>
        <a:lstStyle/>
        <a:p>
          <a:r>
            <a:rPr lang="es-MX" dirty="0" smtClean="0"/>
            <a:t>Evaluación</a:t>
          </a:r>
          <a:endParaRPr lang="es-MX" dirty="0"/>
        </a:p>
      </dgm:t>
    </dgm:pt>
    <dgm:pt modelId="{AEABD192-513A-430B-B86C-56B0B1116CB5}" type="parTrans" cxnId="{AB2F029F-2107-41D1-AAFA-6E2D4F791A10}">
      <dgm:prSet/>
      <dgm:spPr/>
      <dgm:t>
        <a:bodyPr/>
        <a:lstStyle/>
        <a:p>
          <a:endParaRPr lang="es-MX"/>
        </a:p>
      </dgm:t>
    </dgm:pt>
    <dgm:pt modelId="{E6BF3CB1-7E50-4D1D-80A4-610583A152BC}" type="sibTrans" cxnId="{AB2F029F-2107-41D1-AAFA-6E2D4F791A10}">
      <dgm:prSet/>
      <dgm:spPr/>
      <dgm:t>
        <a:bodyPr/>
        <a:lstStyle/>
        <a:p>
          <a:endParaRPr lang="es-MX"/>
        </a:p>
      </dgm:t>
    </dgm:pt>
    <dgm:pt modelId="{4597C7BD-5A1D-40C5-B979-154F80C9D715}">
      <dgm:prSet phldrT="[Texto]"/>
      <dgm:spPr/>
      <dgm:t>
        <a:bodyPr/>
        <a:lstStyle/>
        <a:p>
          <a:r>
            <a:rPr lang="es-MX" dirty="0" smtClean="0"/>
            <a:t>Control</a:t>
          </a:r>
          <a:endParaRPr lang="es-MX" dirty="0"/>
        </a:p>
      </dgm:t>
    </dgm:pt>
    <dgm:pt modelId="{AD651820-B384-47B1-90E8-2817CF2D0B12}" type="parTrans" cxnId="{39EABDFA-4C13-416D-B116-D8CE9212543C}">
      <dgm:prSet/>
      <dgm:spPr/>
      <dgm:t>
        <a:bodyPr/>
        <a:lstStyle/>
        <a:p>
          <a:endParaRPr lang="es-MX"/>
        </a:p>
      </dgm:t>
    </dgm:pt>
    <dgm:pt modelId="{14289DC4-567E-4913-B698-F8278E23C390}" type="sibTrans" cxnId="{39EABDFA-4C13-416D-B116-D8CE9212543C}">
      <dgm:prSet/>
      <dgm:spPr/>
      <dgm:t>
        <a:bodyPr/>
        <a:lstStyle/>
        <a:p>
          <a:endParaRPr lang="es-MX"/>
        </a:p>
      </dgm:t>
    </dgm:pt>
    <dgm:pt modelId="{F0353CA7-D71A-40D9-A227-CBDC173C4B38}" type="pres">
      <dgm:prSet presAssocID="{E7BE03D7-FE11-40A8-A684-ACD82DD7E1FE}" presName="rootnode" presStyleCnt="0">
        <dgm:presLayoutVars>
          <dgm:chMax/>
          <dgm:chPref/>
          <dgm:dir/>
          <dgm:animLvl val="lvl"/>
        </dgm:presLayoutVars>
      </dgm:prSet>
      <dgm:spPr/>
      <dgm:t>
        <a:bodyPr/>
        <a:lstStyle/>
        <a:p>
          <a:endParaRPr lang="es-MX"/>
        </a:p>
      </dgm:t>
    </dgm:pt>
    <dgm:pt modelId="{9879397E-B663-43C8-9C80-27B129093BC9}" type="pres">
      <dgm:prSet presAssocID="{8CD58388-7FC8-4957-96AC-2BF43666BF29}" presName="composite" presStyleCnt="0"/>
      <dgm:spPr/>
    </dgm:pt>
    <dgm:pt modelId="{EE03F5FD-C389-4399-8432-EF97CC2E57F0}" type="pres">
      <dgm:prSet presAssocID="{8CD58388-7FC8-4957-96AC-2BF43666BF29}" presName="LShape" presStyleLbl="alignNode1" presStyleIdx="0" presStyleCnt="5"/>
      <dgm:spPr/>
    </dgm:pt>
    <dgm:pt modelId="{04DA1F59-401A-4C09-A866-F23125A85918}" type="pres">
      <dgm:prSet presAssocID="{8CD58388-7FC8-4957-96AC-2BF43666BF29}" presName="ParentText" presStyleLbl="revTx" presStyleIdx="0" presStyleCnt="3">
        <dgm:presLayoutVars>
          <dgm:chMax val="0"/>
          <dgm:chPref val="0"/>
          <dgm:bulletEnabled val="1"/>
        </dgm:presLayoutVars>
      </dgm:prSet>
      <dgm:spPr/>
      <dgm:t>
        <a:bodyPr/>
        <a:lstStyle/>
        <a:p>
          <a:endParaRPr lang="es-MX"/>
        </a:p>
      </dgm:t>
    </dgm:pt>
    <dgm:pt modelId="{BE364627-481E-456B-89AE-564E7D15FD8D}" type="pres">
      <dgm:prSet presAssocID="{8CD58388-7FC8-4957-96AC-2BF43666BF29}" presName="Triangle" presStyleLbl="alignNode1" presStyleIdx="1" presStyleCnt="5"/>
      <dgm:spPr/>
    </dgm:pt>
    <dgm:pt modelId="{DD9927CB-74DF-4F9C-A5B9-ED3DC619B355}" type="pres">
      <dgm:prSet presAssocID="{590519FB-2182-4004-96A6-0C7413F6C2E6}" presName="sibTrans" presStyleCnt="0"/>
      <dgm:spPr/>
    </dgm:pt>
    <dgm:pt modelId="{20F07BC1-E48F-4991-8E8A-377E0DFA7DB2}" type="pres">
      <dgm:prSet presAssocID="{590519FB-2182-4004-96A6-0C7413F6C2E6}" presName="space" presStyleCnt="0"/>
      <dgm:spPr/>
    </dgm:pt>
    <dgm:pt modelId="{19A9CF7F-A330-4184-BF1B-E338DC61AC8F}" type="pres">
      <dgm:prSet presAssocID="{A023EF9B-2EF7-4B04-9E52-7A69D956522A}" presName="composite" presStyleCnt="0"/>
      <dgm:spPr/>
    </dgm:pt>
    <dgm:pt modelId="{326C2DE1-AA51-43D6-8E84-A247DD1DE4C7}" type="pres">
      <dgm:prSet presAssocID="{A023EF9B-2EF7-4B04-9E52-7A69D956522A}" presName="LShape" presStyleLbl="alignNode1" presStyleIdx="2" presStyleCnt="5"/>
      <dgm:spPr/>
    </dgm:pt>
    <dgm:pt modelId="{F5536C01-F477-4641-9BC1-C1DE2026E4B3}" type="pres">
      <dgm:prSet presAssocID="{A023EF9B-2EF7-4B04-9E52-7A69D956522A}" presName="ParentText" presStyleLbl="revTx" presStyleIdx="1" presStyleCnt="3">
        <dgm:presLayoutVars>
          <dgm:chMax val="0"/>
          <dgm:chPref val="0"/>
          <dgm:bulletEnabled val="1"/>
        </dgm:presLayoutVars>
      </dgm:prSet>
      <dgm:spPr/>
      <dgm:t>
        <a:bodyPr/>
        <a:lstStyle/>
        <a:p>
          <a:endParaRPr lang="es-MX"/>
        </a:p>
      </dgm:t>
    </dgm:pt>
    <dgm:pt modelId="{818C0348-0CC7-4FE9-A80E-81F591C3C000}" type="pres">
      <dgm:prSet presAssocID="{A023EF9B-2EF7-4B04-9E52-7A69D956522A}" presName="Triangle" presStyleLbl="alignNode1" presStyleIdx="3" presStyleCnt="5"/>
      <dgm:spPr/>
    </dgm:pt>
    <dgm:pt modelId="{9986FC73-7D74-42E2-8018-3F2302B2B772}" type="pres">
      <dgm:prSet presAssocID="{E6BF3CB1-7E50-4D1D-80A4-610583A152BC}" presName="sibTrans" presStyleCnt="0"/>
      <dgm:spPr/>
    </dgm:pt>
    <dgm:pt modelId="{2100775B-DD5B-418F-A75B-83A14FBF7077}" type="pres">
      <dgm:prSet presAssocID="{E6BF3CB1-7E50-4D1D-80A4-610583A152BC}" presName="space" presStyleCnt="0"/>
      <dgm:spPr/>
    </dgm:pt>
    <dgm:pt modelId="{03485062-FCC7-4DBA-AA86-EBA4B422CCF9}" type="pres">
      <dgm:prSet presAssocID="{4597C7BD-5A1D-40C5-B979-154F80C9D715}" presName="composite" presStyleCnt="0"/>
      <dgm:spPr/>
    </dgm:pt>
    <dgm:pt modelId="{8A2B836C-DA7F-4623-9690-55728CDBC3FE}" type="pres">
      <dgm:prSet presAssocID="{4597C7BD-5A1D-40C5-B979-154F80C9D715}" presName="LShape" presStyleLbl="alignNode1" presStyleIdx="4" presStyleCnt="5"/>
      <dgm:spPr/>
    </dgm:pt>
    <dgm:pt modelId="{5B4FFB0E-B33D-4C0B-AA7A-7CD88DB38E4F}" type="pres">
      <dgm:prSet presAssocID="{4597C7BD-5A1D-40C5-B979-154F80C9D715}" presName="ParentText" presStyleLbl="revTx" presStyleIdx="2" presStyleCnt="3">
        <dgm:presLayoutVars>
          <dgm:chMax val="0"/>
          <dgm:chPref val="0"/>
          <dgm:bulletEnabled val="1"/>
        </dgm:presLayoutVars>
      </dgm:prSet>
      <dgm:spPr/>
      <dgm:t>
        <a:bodyPr/>
        <a:lstStyle/>
        <a:p>
          <a:endParaRPr lang="es-MX"/>
        </a:p>
      </dgm:t>
    </dgm:pt>
  </dgm:ptLst>
  <dgm:cxnLst>
    <dgm:cxn modelId="{39EABDFA-4C13-416D-B116-D8CE9212543C}" srcId="{E7BE03D7-FE11-40A8-A684-ACD82DD7E1FE}" destId="{4597C7BD-5A1D-40C5-B979-154F80C9D715}" srcOrd="2" destOrd="0" parTransId="{AD651820-B384-47B1-90E8-2817CF2D0B12}" sibTransId="{14289DC4-567E-4913-B698-F8278E23C390}"/>
    <dgm:cxn modelId="{B854B9A9-A057-4D4D-9D86-B5FF4DB4FC1F}" type="presOf" srcId="{E7BE03D7-FE11-40A8-A684-ACD82DD7E1FE}" destId="{F0353CA7-D71A-40D9-A227-CBDC173C4B38}" srcOrd="0" destOrd="0" presId="urn:microsoft.com/office/officeart/2009/3/layout/StepUpProcess"/>
    <dgm:cxn modelId="{8EB2D511-493D-45B1-9191-EE66D6D4A1F8}" type="presOf" srcId="{8CD58388-7FC8-4957-96AC-2BF43666BF29}" destId="{04DA1F59-401A-4C09-A866-F23125A85918}" srcOrd="0" destOrd="0" presId="urn:microsoft.com/office/officeart/2009/3/layout/StepUpProcess"/>
    <dgm:cxn modelId="{AB2F029F-2107-41D1-AAFA-6E2D4F791A10}" srcId="{E7BE03D7-FE11-40A8-A684-ACD82DD7E1FE}" destId="{A023EF9B-2EF7-4B04-9E52-7A69D956522A}" srcOrd="1" destOrd="0" parTransId="{AEABD192-513A-430B-B86C-56B0B1116CB5}" sibTransId="{E6BF3CB1-7E50-4D1D-80A4-610583A152BC}"/>
    <dgm:cxn modelId="{9533FEE0-2C0D-4B0B-9CC7-56F8610EC745}" srcId="{E7BE03D7-FE11-40A8-A684-ACD82DD7E1FE}" destId="{8CD58388-7FC8-4957-96AC-2BF43666BF29}" srcOrd="0" destOrd="0" parTransId="{8EF4EB2F-8707-407F-AB4D-93B0B985BBC8}" sibTransId="{590519FB-2182-4004-96A6-0C7413F6C2E6}"/>
    <dgm:cxn modelId="{E1F7AFC5-32D0-4606-B1A8-F553206688BE}" type="presOf" srcId="{4597C7BD-5A1D-40C5-B979-154F80C9D715}" destId="{5B4FFB0E-B33D-4C0B-AA7A-7CD88DB38E4F}" srcOrd="0" destOrd="0" presId="urn:microsoft.com/office/officeart/2009/3/layout/StepUpProcess"/>
    <dgm:cxn modelId="{22CCD14D-3A0F-4713-A46F-D39999F33CCB}" type="presOf" srcId="{A023EF9B-2EF7-4B04-9E52-7A69D956522A}" destId="{F5536C01-F477-4641-9BC1-C1DE2026E4B3}" srcOrd="0" destOrd="0" presId="urn:microsoft.com/office/officeart/2009/3/layout/StepUpProcess"/>
    <dgm:cxn modelId="{EA3B34EC-EA87-434A-AAC5-9C205CC2029B}" type="presParOf" srcId="{F0353CA7-D71A-40D9-A227-CBDC173C4B38}" destId="{9879397E-B663-43C8-9C80-27B129093BC9}" srcOrd="0" destOrd="0" presId="urn:microsoft.com/office/officeart/2009/3/layout/StepUpProcess"/>
    <dgm:cxn modelId="{9033AF6F-CC8B-4E2C-B0E7-9E1BCB233966}" type="presParOf" srcId="{9879397E-B663-43C8-9C80-27B129093BC9}" destId="{EE03F5FD-C389-4399-8432-EF97CC2E57F0}" srcOrd="0" destOrd="0" presId="urn:microsoft.com/office/officeart/2009/3/layout/StepUpProcess"/>
    <dgm:cxn modelId="{C88057D7-E0ED-48EC-A7F8-F4EEEEBB92E8}" type="presParOf" srcId="{9879397E-B663-43C8-9C80-27B129093BC9}" destId="{04DA1F59-401A-4C09-A866-F23125A85918}" srcOrd="1" destOrd="0" presId="urn:microsoft.com/office/officeart/2009/3/layout/StepUpProcess"/>
    <dgm:cxn modelId="{E16AD398-3406-4539-B806-006341AADD7E}" type="presParOf" srcId="{9879397E-B663-43C8-9C80-27B129093BC9}" destId="{BE364627-481E-456B-89AE-564E7D15FD8D}" srcOrd="2" destOrd="0" presId="urn:microsoft.com/office/officeart/2009/3/layout/StepUpProcess"/>
    <dgm:cxn modelId="{72720DD2-2998-42FF-A247-9504C27477C9}" type="presParOf" srcId="{F0353CA7-D71A-40D9-A227-CBDC173C4B38}" destId="{DD9927CB-74DF-4F9C-A5B9-ED3DC619B355}" srcOrd="1" destOrd="0" presId="urn:microsoft.com/office/officeart/2009/3/layout/StepUpProcess"/>
    <dgm:cxn modelId="{2AECDE49-4DA2-48C5-9946-E72A94395A34}" type="presParOf" srcId="{DD9927CB-74DF-4F9C-A5B9-ED3DC619B355}" destId="{20F07BC1-E48F-4991-8E8A-377E0DFA7DB2}" srcOrd="0" destOrd="0" presId="urn:microsoft.com/office/officeart/2009/3/layout/StepUpProcess"/>
    <dgm:cxn modelId="{5F0F1908-9024-4BB6-8C6E-624C33AD44C7}" type="presParOf" srcId="{F0353CA7-D71A-40D9-A227-CBDC173C4B38}" destId="{19A9CF7F-A330-4184-BF1B-E338DC61AC8F}" srcOrd="2" destOrd="0" presId="urn:microsoft.com/office/officeart/2009/3/layout/StepUpProcess"/>
    <dgm:cxn modelId="{43659D98-594D-4376-A41C-8EF3985488F1}" type="presParOf" srcId="{19A9CF7F-A330-4184-BF1B-E338DC61AC8F}" destId="{326C2DE1-AA51-43D6-8E84-A247DD1DE4C7}" srcOrd="0" destOrd="0" presId="urn:microsoft.com/office/officeart/2009/3/layout/StepUpProcess"/>
    <dgm:cxn modelId="{09800C02-B15E-4F69-BC2B-7EC7A782B27F}" type="presParOf" srcId="{19A9CF7F-A330-4184-BF1B-E338DC61AC8F}" destId="{F5536C01-F477-4641-9BC1-C1DE2026E4B3}" srcOrd="1" destOrd="0" presId="urn:microsoft.com/office/officeart/2009/3/layout/StepUpProcess"/>
    <dgm:cxn modelId="{3753C4E5-1B4A-4014-8E85-302FBB92BAA6}" type="presParOf" srcId="{19A9CF7F-A330-4184-BF1B-E338DC61AC8F}" destId="{818C0348-0CC7-4FE9-A80E-81F591C3C000}" srcOrd="2" destOrd="0" presId="urn:microsoft.com/office/officeart/2009/3/layout/StepUpProcess"/>
    <dgm:cxn modelId="{E81CFBC8-15B3-4367-AF26-D431581C2008}" type="presParOf" srcId="{F0353CA7-D71A-40D9-A227-CBDC173C4B38}" destId="{9986FC73-7D74-42E2-8018-3F2302B2B772}" srcOrd="3" destOrd="0" presId="urn:microsoft.com/office/officeart/2009/3/layout/StepUpProcess"/>
    <dgm:cxn modelId="{E9D3A6C6-0E16-4AD4-89EB-3A83FB72468A}" type="presParOf" srcId="{9986FC73-7D74-42E2-8018-3F2302B2B772}" destId="{2100775B-DD5B-418F-A75B-83A14FBF7077}" srcOrd="0" destOrd="0" presId="urn:microsoft.com/office/officeart/2009/3/layout/StepUpProcess"/>
    <dgm:cxn modelId="{5853BA24-8955-4EE0-AD17-044CA8FF99BD}" type="presParOf" srcId="{F0353CA7-D71A-40D9-A227-CBDC173C4B38}" destId="{03485062-FCC7-4DBA-AA86-EBA4B422CCF9}" srcOrd="4" destOrd="0" presId="urn:microsoft.com/office/officeart/2009/3/layout/StepUpProcess"/>
    <dgm:cxn modelId="{9A9C5021-680D-423B-A61A-2F7973E3236D}" type="presParOf" srcId="{03485062-FCC7-4DBA-AA86-EBA4B422CCF9}" destId="{8A2B836C-DA7F-4623-9690-55728CDBC3FE}" srcOrd="0" destOrd="0" presId="urn:microsoft.com/office/officeart/2009/3/layout/StepUpProcess"/>
    <dgm:cxn modelId="{D001EEAA-FEDC-4CB0-9243-8BBD12D80CB0}" type="presParOf" srcId="{03485062-FCC7-4DBA-AA86-EBA4B422CCF9}" destId="{5B4FFB0E-B33D-4C0B-AA7A-7CD88DB38E4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F5FD-C389-4399-8432-EF97CC2E57F0}">
      <dsp:nvSpPr>
        <dsp:cNvPr id="0" name=""/>
        <dsp:cNvSpPr/>
      </dsp:nvSpPr>
      <dsp:spPr>
        <a:xfrm rot="5400000">
          <a:off x="417028" y="1734002"/>
          <a:ext cx="1255577" cy="208925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DA1F59-401A-4C09-A866-F23125A85918}">
      <dsp:nvSpPr>
        <dsp:cNvPr id="0" name=""/>
        <dsp:cNvSpPr/>
      </dsp:nvSpPr>
      <dsp:spPr>
        <a:xfrm>
          <a:off x="207441" y="2358239"/>
          <a:ext cx="1886189" cy="1653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MX" sz="2600" kern="1200" dirty="0" smtClean="0"/>
            <a:t>Monitoreo</a:t>
          </a:r>
          <a:endParaRPr lang="es-MX" sz="2600" kern="1200" dirty="0"/>
        </a:p>
      </dsp:txBody>
      <dsp:txXfrm>
        <a:off x="207441" y="2358239"/>
        <a:ext cx="1886189" cy="1653355"/>
      </dsp:txXfrm>
    </dsp:sp>
    <dsp:sp modelId="{BE364627-481E-456B-89AE-564E7D15FD8D}">
      <dsp:nvSpPr>
        <dsp:cNvPr id="0" name=""/>
        <dsp:cNvSpPr/>
      </dsp:nvSpPr>
      <dsp:spPr>
        <a:xfrm>
          <a:off x="1737746" y="1580189"/>
          <a:ext cx="355884" cy="35588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C2DE1-AA51-43D6-8E84-A247DD1DE4C7}">
      <dsp:nvSpPr>
        <dsp:cNvPr id="0" name=""/>
        <dsp:cNvSpPr/>
      </dsp:nvSpPr>
      <dsp:spPr>
        <a:xfrm rot="5400000">
          <a:off x="2726092" y="1162622"/>
          <a:ext cx="1255577" cy="208925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536C01-F477-4641-9BC1-C1DE2026E4B3}">
      <dsp:nvSpPr>
        <dsp:cNvPr id="0" name=""/>
        <dsp:cNvSpPr/>
      </dsp:nvSpPr>
      <dsp:spPr>
        <a:xfrm>
          <a:off x="2516505" y="1786859"/>
          <a:ext cx="1886189" cy="1653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MX" sz="2600" kern="1200" dirty="0" smtClean="0"/>
            <a:t>Evaluación</a:t>
          </a:r>
          <a:endParaRPr lang="es-MX" sz="2600" kern="1200" dirty="0"/>
        </a:p>
      </dsp:txBody>
      <dsp:txXfrm>
        <a:off x="2516505" y="1786859"/>
        <a:ext cx="1886189" cy="1653355"/>
      </dsp:txXfrm>
    </dsp:sp>
    <dsp:sp modelId="{818C0348-0CC7-4FE9-A80E-81F591C3C000}">
      <dsp:nvSpPr>
        <dsp:cNvPr id="0" name=""/>
        <dsp:cNvSpPr/>
      </dsp:nvSpPr>
      <dsp:spPr>
        <a:xfrm>
          <a:off x="4046810" y="1008809"/>
          <a:ext cx="355884" cy="35588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2B836C-DA7F-4623-9690-55728CDBC3FE}">
      <dsp:nvSpPr>
        <dsp:cNvPr id="0" name=""/>
        <dsp:cNvSpPr/>
      </dsp:nvSpPr>
      <dsp:spPr>
        <a:xfrm rot="5400000">
          <a:off x="5035156" y="591242"/>
          <a:ext cx="1255577" cy="208925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4FFB0E-B33D-4C0B-AA7A-7CD88DB38E4F}">
      <dsp:nvSpPr>
        <dsp:cNvPr id="0" name=""/>
        <dsp:cNvSpPr/>
      </dsp:nvSpPr>
      <dsp:spPr>
        <a:xfrm>
          <a:off x="4825569" y="1215479"/>
          <a:ext cx="1886189" cy="1653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MX" sz="2600" kern="1200" dirty="0" smtClean="0"/>
            <a:t>Control</a:t>
          </a:r>
          <a:endParaRPr lang="es-MX" sz="2600" kern="1200" dirty="0"/>
        </a:p>
      </dsp:txBody>
      <dsp:txXfrm>
        <a:off x="4825569" y="1215479"/>
        <a:ext cx="1886189" cy="165335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emf"/></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EF89C2E-2193-4181-AA93-C9476B862896}" type="datetimeFigureOut">
              <a:rPr lang="es-MX" smtClean="0"/>
              <a:t>28/11/2015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B2BF044-93FB-4FF8-A61E-C1766CE09141}" type="slidenum">
              <a:rPr lang="es-MX" smtClean="0"/>
              <a:t>‹Nº›</a:t>
            </a:fld>
            <a:endParaRPr lang="es-MX"/>
          </a:p>
        </p:txBody>
      </p:sp>
    </p:spTree>
    <p:extLst>
      <p:ext uri="{BB962C8B-B14F-4D97-AF65-F5344CB8AC3E}">
        <p14:creationId xmlns:p14="http://schemas.microsoft.com/office/powerpoint/2010/main" val="1299718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EF89C2E-2193-4181-AA93-C9476B862896}" type="datetimeFigureOut">
              <a:rPr lang="es-MX" smtClean="0"/>
              <a:t>28/11/2015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29991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EF89C2E-2193-4181-AA93-C9476B862896}" type="datetimeFigureOut">
              <a:rPr lang="es-MX" smtClean="0"/>
              <a:t>28/11/2015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1615013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EF89C2E-2193-4181-AA93-C9476B862896}" type="datetimeFigureOut">
              <a:rPr lang="es-MX" smtClean="0"/>
              <a:t>28/11/2015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395413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8593667" y="6272784"/>
            <a:ext cx="2644309" cy="365125"/>
          </a:xfrm>
        </p:spPr>
        <p:txBody>
          <a:bodyPr/>
          <a:lstStyle/>
          <a:p>
            <a:fld id="{3EF89C2E-2193-4181-AA93-C9476B862896}" type="datetimeFigureOut">
              <a:rPr lang="es-MX" smtClean="0"/>
              <a:t>28/11/2015</a:t>
            </a:fld>
            <a:endParaRPr lang="es-MX"/>
          </a:p>
        </p:txBody>
      </p:sp>
      <p:sp>
        <p:nvSpPr>
          <p:cNvPr id="5" name="Footer Placeholder 4"/>
          <p:cNvSpPr>
            <a:spLocks noGrp="1"/>
          </p:cNvSpPr>
          <p:nvPr>
            <p:ph type="ftr" sz="quarter" idx="11"/>
          </p:nvPr>
        </p:nvSpPr>
        <p:spPr>
          <a:xfrm>
            <a:off x="2182708" y="6272784"/>
            <a:ext cx="6327648" cy="365125"/>
          </a:xfrm>
        </p:spPr>
        <p:txBody>
          <a:bodyPr/>
          <a:lstStyle/>
          <a:p>
            <a:endParaRPr lang="es-MX"/>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B2BF044-93FB-4FF8-A61E-C1766CE09141}" type="slidenum">
              <a:rPr lang="es-MX" smtClean="0"/>
              <a:t>‹Nº›</a:t>
            </a:fld>
            <a:endParaRPr lang="es-MX"/>
          </a:p>
        </p:txBody>
      </p:sp>
    </p:spTree>
    <p:extLst>
      <p:ext uri="{BB962C8B-B14F-4D97-AF65-F5344CB8AC3E}">
        <p14:creationId xmlns:p14="http://schemas.microsoft.com/office/powerpoint/2010/main" val="339007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EF89C2E-2193-4181-AA93-C9476B862896}" type="datetimeFigureOut">
              <a:rPr lang="es-MX" smtClean="0"/>
              <a:t>28/11/2015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85913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EF89C2E-2193-4181-AA93-C9476B862896}" type="datetimeFigureOut">
              <a:rPr lang="es-MX" smtClean="0"/>
              <a:t>28/11/2015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403907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EF89C2E-2193-4181-AA93-C9476B862896}" type="datetimeFigureOut">
              <a:rPr lang="es-MX" smtClean="0"/>
              <a:t>28/11/2015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133281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89C2E-2193-4181-AA93-C9476B862896}" type="datetimeFigureOut">
              <a:rPr lang="es-MX" smtClean="0"/>
              <a:t>28/11/2015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3575063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EF89C2E-2193-4181-AA93-C9476B862896}" type="datetimeFigureOut">
              <a:rPr lang="es-MX" smtClean="0"/>
              <a:t>28/11/2015</a:t>
            </a:fld>
            <a:endParaRPr lang="es-MX"/>
          </a:p>
        </p:txBody>
      </p:sp>
      <p:sp>
        <p:nvSpPr>
          <p:cNvPr id="6" name="Footer Placeholder 5"/>
          <p:cNvSpPr>
            <a:spLocks noGrp="1"/>
          </p:cNvSpPr>
          <p:nvPr>
            <p:ph type="ftr" sz="quarter" idx="11"/>
          </p:nvPr>
        </p:nvSpPr>
        <p:spPr/>
        <p:txBody>
          <a:bodyPr/>
          <a:lstStyle/>
          <a:p>
            <a:endParaRPr lang="es-MX"/>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1649123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EF89C2E-2193-4181-AA93-C9476B862896}" type="datetimeFigureOut">
              <a:rPr lang="es-MX" smtClean="0"/>
              <a:t>28/11/2015</a:t>
            </a:fld>
            <a:endParaRPr lang="es-MX"/>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193653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3EF89C2E-2193-4181-AA93-C9476B862896}" type="datetimeFigureOut">
              <a:rPr lang="es-MX" smtClean="0"/>
              <a:t>28/11/2015</a:t>
            </a:fld>
            <a:endParaRPr lang="es-MX"/>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s-MX"/>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B2BF044-93FB-4FF8-A61E-C1766CE09141}" type="slidenum">
              <a:rPr lang="es-MX" smtClean="0"/>
              <a:t>‹Nº›</a:t>
            </a:fld>
            <a:endParaRPr lang="es-MX"/>
          </a:p>
        </p:txBody>
      </p:sp>
    </p:spTree>
    <p:extLst>
      <p:ext uri="{BB962C8B-B14F-4D97-AF65-F5344CB8AC3E}">
        <p14:creationId xmlns:p14="http://schemas.microsoft.com/office/powerpoint/2010/main" val="1967190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89.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Operativo%20Vecino%20Cochino%20%20%20Lomas%20de%20Sotelo%5b1%5d.mp4" TargetMode="Externa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040.00%20LES%20LUTHIERS%20001%20La%20comisi&#243;n.wmv" TargetMode="Externa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5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hyperlink" Target="445360136.mp4"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6516" t="12356" r="17522" b="56789"/>
          <a:stretch/>
        </p:blipFill>
        <p:spPr>
          <a:xfrm>
            <a:off x="99246" y="920186"/>
            <a:ext cx="12009377" cy="3159890"/>
          </a:xfrm>
          <a:prstGeom prst="rect">
            <a:avLst/>
          </a:prstGeom>
        </p:spPr>
      </p:pic>
      <p:sp>
        <p:nvSpPr>
          <p:cNvPr id="5" name="Marcador de contenido 2"/>
          <p:cNvSpPr>
            <a:spLocks noGrp="1"/>
          </p:cNvSpPr>
          <p:nvPr>
            <p:ph idx="1"/>
          </p:nvPr>
        </p:nvSpPr>
        <p:spPr>
          <a:xfrm>
            <a:off x="1069848" y="4201610"/>
            <a:ext cx="10058400" cy="1970589"/>
          </a:xfrm>
        </p:spPr>
        <p:txBody>
          <a:bodyPr>
            <a:normAutofit/>
          </a:bodyPr>
          <a:lstStyle/>
          <a:p>
            <a:pPr marL="0" indent="0">
              <a:buNone/>
            </a:pPr>
            <a:r>
              <a:rPr lang="es-MX" sz="2400" b="1" dirty="0" smtClean="0"/>
              <a:t>Mtro. Rigoberto Silva Robles</a:t>
            </a:r>
            <a:br>
              <a:rPr lang="es-MX" sz="2400" b="1" dirty="0" smtClean="0"/>
            </a:br>
            <a:r>
              <a:rPr lang="es-MX" dirty="0" smtClean="0"/>
              <a:t>Profesor-Investigador de Tiempo Completo</a:t>
            </a:r>
            <a:br>
              <a:rPr lang="es-MX" dirty="0" smtClean="0"/>
            </a:br>
            <a:r>
              <a:rPr lang="es-MX" dirty="0" smtClean="0"/>
              <a:t>Universidad de Guadalajara</a:t>
            </a:r>
            <a:br>
              <a:rPr lang="es-MX" dirty="0" smtClean="0"/>
            </a:br>
            <a:r>
              <a:rPr lang="es-MX" dirty="0" smtClean="0"/>
              <a:t>Centro Universitario de Ciencias Económico-Administrativas</a:t>
            </a:r>
          </a:p>
          <a:p>
            <a:pPr marL="0" indent="0">
              <a:buNone/>
            </a:pPr>
            <a:r>
              <a:rPr lang="es-MX" dirty="0" smtClean="0"/>
              <a:t>@</a:t>
            </a:r>
            <a:r>
              <a:rPr lang="es-MX" dirty="0" err="1" smtClean="0"/>
              <a:t>srrigoberto</a:t>
            </a:r>
            <a:r>
              <a:rPr lang="es-MX" dirty="0" smtClean="0"/>
              <a:t>  /  silvarobles.r@gmail.com</a:t>
            </a:r>
            <a:endParaRPr lang="es-MX" dirty="0"/>
          </a:p>
        </p:txBody>
      </p:sp>
    </p:spTree>
    <p:extLst>
      <p:ext uri="{BB962C8B-B14F-4D97-AF65-F5344CB8AC3E}">
        <p14:creationId xmlns:p14="http://schemas.microsoft.com/office/powerpoint/2010/main" val="23667551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ALGO DE CONTEXTO</a:t>
            </a:r>
            <a:endParaRPr lang="es-MX" dirty="0"/>
          </a:p>
        </p:txBody>
      </p:sp>
      <p:pic>
        <p:nvPicPr>
          <p:cNvPr id="5" name="Imagen 4"/>
          <p:cNvPicPr>
            <a:picLocks noChangeAspect="1"/>
          </p:cNvPicPr>
          <p:nvPr/>
        </p:nvPicPr>
        <p:blipFill>
          <a:blip r:embed="rId2"/>
          <a:stretch>
            <a:fillRect/>
          </a:stretch>
        </p:blipFill>
        <p:spPr>
          <a:xfrm>
            <a:off x="1211273" y="2093976"/>
            <a:ext cx="9810172" cy="3910584"/>
          </a:xfrm>
          <a:prstGeom prst="rect">
            <a:avLst/>
          </a:prstGeom>
        </p:spPr>
      </p:pic>
    </p:spTree>
    <p:extLst>
      <p:ext uri="{BB962C8B-B14F-4D97-AF65-F5344CB8AC3E}">
        <p14:creationId xmlns:p14="http://schemas.microsoft.com/office/powerpoint/2010/main" val="4000208846"/>
      </p:ext>
    </p:extLst>
  </p:cSld>
  <p:clrMapOvr>
    <a:masterClrMapping/>
  </p:clrMapOvr>
  <p:transition spd="slow">
    <p:push di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562393622"/>
              </p:ext>
            </p:extLst>
          </p:nvPr>
        </p:nvGraphicFramePr>
        <p:xfrm>
          <a:off x="958215" y="1645920"/>
          <a:ext cx="6461760" cy="422148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a:effectLst/>
                        </a:rPr>
                        <a:t>“Funge como </a:t>
                      </a:r>
                      <a:r>
                        <a:rPr lang="es-MX" sz="1600" dirty="0">
                          <a:effectLst/>
                          <a:highlight>
                            <a:srgbClr val="00FFFF"/>
                          </a:highlight>
                        </a:rPr>
                        <a:t>facilitador de los procesos de transición de gobiernos locales y opera como una coordinadora de servicios profesionales</a:t>
                      </a:r>
                      <a:r>
                        <a:rPr lang="es-MX" sz="1600" dirty="0">
                          <a:effectLst/>
                        </a:rPr>
                        <a:t>, lo que le permite ofrecer consultoría especializada en los asuntos públicos más relevantes para los gobiernos en formación durante el periodo de transición y el primer año de gestión.</a:t>
                      </a:r>
                    </a:p>
                    <a:p>
                      <a:pPr algn="ctr">
                        <a:spcAft>
                          <a:spcPts val="600"/>
                        </a:spcAft>
                      </a:pPr>
                      <a:r>
                        <a:rPr lang="es-MX" sz="1600" dirty="0">
                          <a:effectLst/>
                        </a:rPr>
                        <a:t>Información sobre el entorno regulatorio y político que afecta las utilidades, la reputación corporativa o el desempeño de empresas, inversionistas e instituciones públicas y privadas. Esto incluye </a:t>
                      </a:r>
                      <a:r>
                        <a:rPr lang="es-MX" sz="1600" dirty="0">
                          <a:effectLst/>
                          <a:highlight>
                            <a:srgbClr val="FFFF00"/>
                          </a:highlight>
                        </a:rPr>
                        <a:t>monitoreo legislativo y regulatorio</a:t>
                      </a:r>
                      <a:r>
                        <a:rPr lang="es-MX" sz="1600" dirty="0">
                          <a:effectLst/>
                        </a:rPr>
                        <a:t>, </a:t>
                      </a:r>
                      <a:r>
                        <a:rPr lang="es-MX" sz="1600" dirty="0">
                          <a:effectLst/>
                          <a:highlight>
                            <a:srgbClr val="FFFF00"/>
                          </a:highlight>
                        </a:rPr>
                        <a:t>así como análisis del entorno político nacional y de segmentos relevantes en el ámbito internacional. Evaluación rigurosa de políticas, programas y servicios públicos</a:t>
                      </a:r>
                      <a:r>
                        <a:rPr lang="es-MX" sz="1600" dirty="0">
                          <a:effectLst/>
                        </a:rPr>
                        <a:t>” (“</a:t>
                      </a:r>
                      <a:r>
                        <a:rPr lang="es-MX" sz="1600" dirty="0" err="1">
                          <a:effectLst/>
                        </a:rPr>
                        <a:t>Integralia</a:t>
                      </a:r>
                      <a:r>
                        <a:rPr lang="es-MX" sz="1600" dirty="0">
                          <a:effectLst/>
                        </a:rPr>
                        <a:t> Consultores,”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9697" name="Imagen 7" descr="http://www.integralia.com.mx/resources/img/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453" y="411263"/>
            <a:ext cx="3268027" cy="10821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958533" y="16459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smtClean="0">
                <a:ln>
                  <a:noFill/>
                </a:ln>
                <a:solidFill>
                  <a:schemeClr val="tx1"/>
                </a:solidFill>
                <a:effectLst/>
                <a:latin typeface="Arial" panose="020B0604020202020204" pitchFamily="34" charset="0"/>
              </a:rPr>
              <a:t/>
            </a:r>
            <a:br>
              <a:rPr kumimoji="0" lang="es-MX" altLang="es-MX" sz="1800" b="0" i="0" u="none" strike="noStrike" cap="none" normalizeH="0" baseline="0" smtClean="0">
                <a:ln>
                  <a:noFill/>
                </a:ln>
                <a:solidFill>
                  <a:schemeClr val="tx1"/>
                </a:solidFill>
                <a:effectLst/>
                <a:latin typeface="Arial" panose="020B0604020202020204" pitchFamily="34" charset="0"/>
              </a:rPr>
            </a:br>
            <a:endParaRPr kumimoji="0" lang="es-MX" altLang="es-MX" sz="1800" b="0" i="0" u="none" strike="noStrike" cap="none" normalizeH="0" baseline="0" smtClean="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958533" y="1645920"/>
            <a:ext cx="4022725" cy="31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8" name="Rectangle 4"/>
          <p:cNvSpPr>
            <a:spLocks noChangeArrowheads="1"/>
          </p:cNvSpPr>
          <p:nvPr/>
        </p:nvSpPr>
        <p:spPr bwMode="auto">
          <a:xfrm>
            <a:off x="862013" y="4158903"/>
            <a:ext cx="7535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3000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kumimoji="0" lang="es-MX" altLang="es-MX" sz="1000" b="0" i="0" u="none" strike="noStrike" cap="none" normalizeH="0" baseline="30000" dirty="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1]</a:t>
            </a:r>
            <a:r>
              <a:rPr kumimoji="0" lang="es-MX" altLang="es-MX" sz="1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El caso de </a:t>
            </a:r>
            <a:r>
              <a:rPr kumimoji="0" lang="es-MX" altLang="es-MX" sz="10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Integralia</a:t>
            </a:r>
            <a:r>
              <a:rPr kumimoji="0" lang="es-MX" altLang="es-MX" sz="1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Consultores es una muestra paradigmática de los observatorios. Aunque producen y publican </a:t>
            </a:r>
            <a:r>
              <a:rPr kumimoji="0" lang="es-MX" altLang="es-MX" sz="10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monitoreos</a:t>
            </a:r>
            <a:r>
              <a:rPr kumimoji="0" lang="es-MX" altLang="es-MX" sz="1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su principal objetivo es incidir en los gobiernos pero media un pago por sus servicios. </a:t>
            </a: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20029368"/>
      </p:ext>
    </p:extLst>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781516076"/>
              </p:ext>
            </p:extLst>
          </p:nvPr>
        </p:nvGraphicFramePr>
        <p:xfrm>
          <a:off x="1095375" y="1814830"/>
          <a:ext cx="6461760" cy="414528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a:effectLst/>
                        </a:rPr>
                        <a:t>“</a:t>
                      </a:r>
                      <a:r>
                        <a:rPr lang="es-MX" sz="1600" dirty="0" err="1">
                          <a:effectLst/>
                        </a:rPr>
                        <a:t>Latinobarómetro</a:t>
                      </a:r>
                      <a:r>
                        <a:rPr lang="es-MX" sz="1600" dirty="0">
                          <a:effectLst/>
                        </a:rPr>
                        <a:t> es un </a:t>
                      </a:r>
                      <a:r>
                        <a:rPr lang="es-MX" sz="1600" dirty="0">
                          <a:effectLst/>
                          <a:highlight>
                            <a:srgbClr val="FFFF00"/>
                          </a:highlight>
                        </a:rPr>
                        <a:t>estudio de opinión pública</a:t>
                      </a:r>
                      <a:r>
                        <a:rPr lang="es-MX" sz="1600" dirty="0">
                          <a:effectLst/>
                        </a:rPr>
                        <a:t> que aplica anualmente alrededor de 20.000 entrevistas en 18 países de América Latina representando a más de 600 millones de habitantes. Corporación </a:t>
                      </a:r>
                      <a:r>
                        <a:rPr lang="es-MX" sz="1600" dirty="0" err="1">
                          <a:effectLst/>
                        </a:rPr>
                        <a:t>Latinobarómetro</a:t>
                      </a:r>
                      <a:r>
                        <a:rPr lang="es-MX" sz="1600" dirty="0">
                          <a:effectLst/>
                        </a:rPr>
                        <a:t> es una ONG sin fines de lucro con sede en Santiago de Chile, única responsable de la producción y publicación de los datos. La Corporación </a:t>
                      </a:r>
                      <a:r>
                        <a:rPr lang="es-MX" sz="1600" dirty="0" err="1">
                          <a:effectLst/>
                        </a:rPr>
                        <a:t>Latinobarómetro</a:t>
                      </a:r>
                      <a:r>
                        <a:rPr lang="es-MX" sz="1600" dirty="0">
                          <a:effectLst/>
                        </a:rPr>
                        <a:t> </a:t>
                      </a:r>
                      <a:r>
                        <a:rPr lang="es-MX" sz="1600" dirty="0">
                          <a:effectLst/>
                          <a:highlight>
                            <a:srgbClr val="FFFF00"/>
                          </a:highlight>
                        </a:rPr>
                        <a:t>investiga el desarrollo de la democracia, la economía y la sociedad en su conjunto</a:t>
                      </a:r>
                      <a:r>
                        <a:rPr lang="es-MX" sz="1600" dirty="0">
                          <a:effectLst/>
                        </a:rPr>
                        <a:t>, usando indicadores de opinión pública que miden actitudes, valores y comportamientos. </a:t>
                      </a:r>
                      <a:r>
                        <a:rPr lang="es-MX" sz="1600" dirty="0">
                          <a:effectLst/>
                          <a:highlight>
                            <a:srgbClr val="00FFFF"/>
                          </a:highlight>
                        </a:rPr>
                        <a:t>Los resultados son utilizados por los actores socio políticos de la región, actores internacionales, gubernamentales y medios de comunicación</a:t>
                      </a:r>
                      <a:r>
                        <a:rPr lang="es-MX" sz="1600" dirty="0">
                          <a:effectLst/>
                        </a:rPr>
                        <a:t>” (Corporación </a:t>
                      </a:r>
                      <a:r>
                        <a:rPr lang="es-MX" sz="1600" dirty="0" err="1">
                          <a:effectLst/>
                        </a:rPr>
                        <a:t>Latinobarómetro</a:t>
                      </a:r>
                      <a:r>
                        <a:rPr lang="es-MX" sz="1600" dirty="0">
                          <a:effectLst/>
                        </a:rPr>
                        <a:t>,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30721" name="irc_mi" descr="http://www.jdsurvey.net/jds/fotos/latinobarome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933" y="544830"/>
            <a:ext cx="1390650" cy="115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901294"/>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Un observatorio entonces…</a:t>
            </a:r>
            <a:endParaRPr lang="es-MX"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35036909"/>
              </p:ext>
            </p:extLst>
          </p:nvPr>
        </p:nvGraphicFramePr>
        <p:xfrm>
          <a:off x="838200" y="685800"/>
          <a:ext cx="6711950" cy="5019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20225221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monitoreo</a:t>
            </a:r>
            <a:endParaRPr lang="es-MX" dirty="0"/>
          </a:p>
        </p:txBody>
      </p:sp>
      <p:sp>
        <p:nvSpPr>
          <p:cNvPr id="3" name="Marcador de contenido 2"/>
          <p:cNvSpPr>
            <a:spLocks noGrp="1"/>
          </p:cNvSpPr>
          <p:nvPr>
            <p:ph idx="1"/>
          </p:nvPr>
        </p:nvSpPr>
        <p:spPr/>
        <p:txBody>
          <a:bodyPr/>
          <a:lstStyle/>
          <a:p>
            <a:r>
              <a:rPr lang="es-MX" dirty="0"/>
              <a:t>Por monitorear entonces debemos entender </a:t>
            </a:r>
            <a:r>
              <a:rPr lang="es-MX" b="1" dirty="0"/>
              <a:t>guiar, amonestar, avisar, ayudar, recordar, presentar, revelar, dar una idea y preciar más o menos la intensidad, explorar e inclusive, controlar.</a:t>
            </a:r>
            <a:r>
              <a:rPr lang="es-MX" dirty="0"/>
              <a:t> En este nivel es donde el observatorio se da a la tarea de observar sistemáticamente. El monitoreo está </a:t>
            </a:r>
            <a:r>
              <a:rPr lang="es-MX" b="1" dirty="0"/>
              <a:t>íntimamente ligado a la producción del dato</a:t>
            </a:r>
            <a:r>
              <a:rPr lang="es-MX" dirty="0"/>
              <a:t>, del que hablaremos más adelante, pero en este momento es conveniente decir que implica la generación de información que puede ser utilizada para evaluar o controlar. </a:t>
            </a:r>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988004057"/>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evaluación</a:t>
            </a:r>
            <a:endParaRPr lang="es-MX" dirty="0"/>
          </a:p>
        </p:txBody>
      </p:sp>
      <p:sp>
        <p:nvSpPr>
          <p:cNvPr id="3" name="Marcador de contenido 2"/>
          <p:cNvSpPr>
            <a:spLocks noGrp="1"/>
          </p:cNvSpPr>
          <p:nvPr>
            <p:ph idx="1"/>
          </p:nvPr>
        </p:nvSpPr>
        <p:spPr/>
        <p:txBody>
          <a:bodyPr/>
          <a:lstStyle/>
          <a:p>
            <a:r>
              <a:rPr lang="es-MX" dirty="0"/>
              <a:t>En el segundo nivel encontraríamos la evaluación. Por evaluar, palabra de origen francés, debemos entender lo siguiente: </a:t>
            </a:r>
            <a:r>
              <a:rPr lang="es-MX" b="1" dirty="0"/>
              <a:t>“señalar el valor de algo; estimar, apreciar, calcular el valor de algo; estimar los conocimientos, aptitudes y rendimiento de los alumnos”</a:t>
            </a:r>
            <a:r>
              <a:rPr lang="es-MX" dirty="0"/>
              <a:t> (RAE, 2014). En este sentido y para el caso de los observatorios, la evaluación implica la </a:t>
            </a:r>
            <a:r>
              <a:rPr lang="es-MX" b="1" dirty="0"/>
              <a:t>valoración de lo observado en función de la información generada u ordenada</a:t>
            </a:r>
            <a:r>
              <a:rPr lang="es-MX" dirty="0"/>
              <a:t>. Como tal, </a:t>
            </a:r>
            <a:r>
              <a:rPr lang="es-MX" b="1" dirty="0"/>
              <a:t>implica un juicio </a:t>
            </a:r>
            <a:r>
              <a:rPr lang="es-MX" dirty="0"/>
              <a:t>de valor que pretende decir si algo va bien o va mal, tanto en función de la eficiencia y eficacia, que implicaría una corrección dentro del mismo camino, o de si es adecuado o no, lo que implicaría un cambio de alternativa de acción.</a:t>
            </a:r>
          </a:p>
          <a:p>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2761744083"/>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CONTROL</a:t>
            </a:r>
            <a:endParaRPr lang="es-MX" dirty="0"/>
          </a:p>
        </p:txBody>
      </p:sp>
      <p:sp>
        <p:nvSpPr>
          <p:cNvPr id="3" name="Marcador de contenido 2"/>
          <p:cNvSpPr>
            <a:spLocks noGrp="1"/>
          </p:cNvSpPr>
          <p:nvPr>
            <p:ph idx="1"/>
          </p:nvPr>
        </p:nvSpPr>
        <p:spPr/>
        <p:txBody>
          <a:bodyPr/>
          <a:lstStyle/>
          <a:p>
            <a:r>
              <a:rPr lang="es-MX" dirty="0"/>
              <a:t>En el tercer nivel, encontraríamos el control. Después de la producción de información a través del monitoreo (primer nivel) y de la evaluación (segundo nivel), en el tercer nivel se pretende controlar, en el sentido de </a:t>
            </a:r>
            <a:r>
              <a:rPr lang="es-MX" b="1" dirty="0"/>
              <a:t>exigir la adopción de determinadas conductas por las partes implicadas en el fenómeno observado. </a:t>
            </a:r>
            <a:r>
              <a:rPr lang="es-MX" dirty="0"/>
              <a:t>La rendición de cuentas (</a:t>
            </a:r>
            <a:r>
              <a:rPr lang="es-MX" b="1" dirty="0" err="1"/>
              <a:t>accountability</a:t>
            </a:r>
            <a:r>
              <a:rPr lang="es-MX" dirty="0"/>
              <a:t>) y la capacidad de exigencia (</a:t>
            </a:r>
            <a:r>
              <a:rPr lang="es-MX" b="1" dirty="0" err="1"/>
              <a:t>enforcement</a:t>
            </a:r>
            <a:r>
              <a:rPr lang="es-MX" dirty="0"/>
              <a:t>) están íntimamente relacionadas con este nivel. Aunque en primera instancia dichos conceptos han sido desarrollados para los entes públicos o quienes utilicen algún recurso que tenga allí su origen, es posible considerarlos también en lo que se refiere a la esfera privada, al menos, de manera indirecta</a:t>
            </a:r>
            <a:r>
              <a:rPr lang="es-MX" dirty="0" smtClean="0"/>
              <a:t>.</a:t>
            </a:r>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084703591"/>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Definición 1</a:t>
            </a:r>
            <a:endParaRPr lang="es-MX" dirty="0"/>
          </a:p>
        </p:txBody>
      </p:sp>
      <p:sp>
        <p:nvSpPr>
          <p:cNvPr id="3" name="Marcador de contenido 2"/>
          <p:cNvSpPr>
            <a:spLocks noGrp="1"/>
          </p:cNvSpPr>
          <p:nvPr>
            <p:ph idx="1"/>
          </p:nvPr>
        </p:nvSpPr>
        <p:spPr/>
        <p:txBody>
          <a:bodyPr/>
          <a:lstStyle/>
          <a:p>
            <a:r>
              <a:rPr lang="es-MX" dirty="0"/>
              <a:t>Por su parte, en el Glosario de términos sobre la violencia contra las mujeres podemos encontrar una definición más de observatorios: </a:t>
            </a:r>
            <a:r>
              <a:rPr lang="es-MX" b="1" dirty="0"/>
              <a:t>“un observatorio es un espacio autónomo que aglutina a un grupo de personas, grupos o instituciones con objetivos específicos, direccionados a monitorear un fenómeno social de carácter público o privado, de alcance local, regional, nacional o internacional” </a:t>
            </a:r>
            <a:r>
              <a:rPr lang="es-MX" dirty="0"/>
              <a:t>(Comisión Nacional para Prevenir y Erradicar la Violencia contra las Mujeres, 2010, pp. 91–92).</a:t>
            </a:r>
          </a:p>
          <a:p>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435990400"/>
      </p:ext>
    </p:extLst>
  </p:cSld>
  <p:clrMapOvr>
    <a:masterClrMapping/>
  </p:clrMapOvr>
  <p:transition spd="slow">
    <p:push di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Definición 2</a:t>
            </a:r>
            <a:endParaRPr lang="es-MX" dirty="0"/>
          </a:p>
        </p:txBody>
      </p:sp>
      <p:sp>
        <p:nvSpPr>
          <p:cNvPr id="3" name="Marcador de contenido 2"/>
          <p:cNvSpPr>
            <a:spLocks noGrp="1"/>
          </p:cNvSpPr>
          <p:nvPr>
            <p:ph idx="1"/>
          </p:nvPr>
        </p:nvSpPr>
        <p:spPr/>
        <p:txBody>
          <a:bodyPr/>
          <a:lstStyle/>
          <a:p>
            <a:r>
              <a:rPr lang="es-MX" dirty="0"/>
              <a:t> “la participación ciudadana, expresada como vigilancia social […] </a:t>
            </a:r>
            <a:r>
              <a:rPr lang="es-MX" b="1" dirty="0"/>
              <a:t>se constituye en el mecanismo por excelencia</a:t>
            </a:r>
            <a:r>
              <a:rPr lang="es-MX" dirty="0"/>
              <a:t> para poner en operación la </a:t>
            </a:r>
            <a:r>
              <a:rPr lang="es-MX" b="1" dirty="0"/>
              <a:t>rendición de cuentas</a:t>
            </a:r>
            <a:r>
              <a:rPr lang="es-MX" dirty="0"/>
              <a:t> de parte de las autoridades públicas, expresando la cara de la exigencia de cuentas que hace posible la </a:t>
            </a:r>
            <a:r>
              <a:rPr lang="es-MX" b="1" dirty="0" err="1"/>
              <a:t>responsabilización</a:t>
            </a:r>
            <a:r>
              <a:rPr lang="es-MX" b="1" dirty="0"/>
              <a:t> de la administración pública y, en general, del Estado ante la ciudadanía” </a:t>
            </a:r>
            <a:r>
              <a:rPr lang="es-MX" dirty="0"/>
              <a:t>(</a:t>
            </a:r>
            <a:r>
              <a:rPr lang="es-MX" dirty="0" err="1"/>
              <a:t>Cunill</a:t>
            </a:r>
            <a:r>
              <a:rPr lang="es-MX" dirty="0"/>
              <a:t>, 2007, p. 7).</a:t>
            </a:r>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212109059"/>
      </p:ext>
    </p:extLst>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RESUMEN DE DEFINICIONES</a:t>
            </a:r>
            <a:endParaRPr lang="es-MX" dirty="0"/>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4081694012"/>
              </p:ext>
            </p:extLst>
          </p:nvPr>
        </p:nvGraphicFramePr>
        <p:xfrm>
          <a:off x="1076960" y="2336800"/>
          <a:ext cx="6549390" cy="2255520"/>
        </p:xfrm>
        <a:graphic>
          <a:graphicData uri="http://schemas.openxmlformats.org/drawingml/2006/table">
            <a:tbl>
              <a:tblPr firstRow="1" firstCol="1" bandRow="1">
                <a:tableStyleId>{5C22544A-7EE6-4342-B048-85BDC9FD1C3A}</a:tableStyleId>
              </a:tblPr>
              <a:tblGrid>
                <a:gridCol w="878840"/>
                <a:gridCol w="3510280"/>
                <a:gridCol w="2160270"/>
              </a:tblGrid>
              <a:tr h="1377950">
                <a:tc>
                  <a:txBody>
                    <a:bodyPr/>
                    <a:lstStyle/>
                    <a:p>
                      <a:pPr algn="ctr">
                        <a:spcAft>
                          <a:spcPts val="600"/>
                        </a:spcAft>
                      </a:pPr>
                      <a:r>
                        <a:rPr lang="es-MX" sz="1600" dirty="0" err="1">
                          <a:effectLst/>
                        </a:rPr>
                        <a:t>Rokkan</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“organismos particulares y funcionales, que a su vez [sirven] para suavizar las tensiones globales en el sistema [reduciendo] el nivel de polarización” (</a:t>
                      </a:r>
                      <a:r>
                        <a:rPr lang="es-MX" sz="1600" dirty="0" err="1">
                          <a:effectLst/>
                        </a:rPr>
                        <a:t>Rokkan</a:t>
                      </a:r>
                      <a:r>
                        <a:rPr lang="es-MX" sz="1600" dirty="0">
                          <a:effectLst/>
                        </a:rPr>
                        <a:t> en Pasquino, 2001:60)</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a:t>
                      </a:r>
                    </a:p>
                    <a:p>
                      <a:pPr algn="ctr">
                        <a:spcAft>
                          <a:spcPts val="600"/>
                        </a:spcAft>
                      </a:pPr>
                      <a:r>
                        <a:rPr lang="es-MX" sz="1600" dirty="0">
                          <a:effectLst/>
                        </a:rPr>
                        <a:t>CARACTERÍSTICAS:</a:t>
                      </a:r>
                    </a:p>
                    <a:p>
                      <a:pPr algn="ctr">
                        <a:spcAft>
                          <a:spcPts val="600"/>
                        </a:spcAft>
                      </a:pPr>
                      <a:r>
                        <a:rPr lang="es-MX" sz="1600" dirty="0">
                          <a:effectLst/>
                        </a:rPr>
                        <a:t>Son organismos.</a:t>
                      </a:r>
                    </a:p>
                    <a:p>
                      <a:pPr algn="ctr">
                        <a:spcAft>
                          <a:spcPts val="600"/>
                        </a:spcAft>
                      </a:pPr>
                      <a:r>
                        <a:rPr lang="es-MX" sz="1600" dirty="0">
                          <a:effectLst/>
                        </a:rPr>
                        <a:t>Suavizan tensiones globales.</a:t>
                      </a:r>
                    </a:p>
                    <a:p>
                      <a:pPr algn="ctr">
                        <a:spcAft>
                          <a:spcPts val="600"/>
                        </a:spcAft>
                      </a:pPr>
                      <a:r>
                        <a:rPr lang="es-MX" sz="1600" dirty="0">
                          <a:effectLst/>
                        </a:rPr>
                        <a:t>Reducen el nivel de polarización</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148701861"/>
      </p:ext>
    </p:extLst>
  </p:cSld>
  <p:clrMapOvr>
    <a:masterClrMapping/>
  </p:clrMapOvr>
  <p:transition spd="slow">
    <p:push di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314223627"/>
              </p:ext>
            </p:extLst>
          </p:nvPr>
        </p:nvGraphicFramePr>
        <p:xfrm>
          <a:off x="924560" y="2423160"/>
          <a:ext cx="6549390" cy="2743200"/>
        </p:xfrm>
        <a:graphic>
          <a:graphicData uri="http://schemas.openxmlformats.org/drawingml/2006/table">
            <a:tbl>
              <a:tblPr firstRow="1" firstCol="1" bandRow="1">
                <a:tableStyleId>{5C22544A-7EE6-4342-B048-85BDC9FD1C3A}</a:tableStyleId>
              </a:tblPr>
              <a:tblGrid>
                <a:gridCol w="878840"/>
                <a:gridCol w="3510280"/>
                <a:gridCol w="2160270"/>
              </a:tblGrid>
              <a:tr h="0">
                <a:tc>
                  <a:txBody>
                    <a:bodyPr/>
                    <a:lstStyle/>
                    <a:p>
                      <a:pPr algn="ctr">
                        <a:spcAft>
                          <a:spcPts val="600"/>
                        </a:spcAft>
                      </a:pPr>
                      <a:r>
                        <a:rPr lang="es-MX" sz="1600" dirty="0" smtClean="0">
                          <a:effectLst/>
                        </a:rPr>
                        <a:t>Hevia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“lo que caracteriza y diferencia a la CS de otras formas de participación es que su intervención en lo público se orienta específicamente al control, la vigilancia y evaluación de las acciones y programas de gobierno” (Hevia de la Jara, 2004, p. 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Controlan, vigilan y evalúan.</a:t>
                      </a:r>
                    </a:p>
                    <a:p>
                      <a:pPr algn="ctr">
                        <a:spcAft>
                          <a:spcPts val="600"/>
                        </a:spcAft>
                      </a:pPr>
                      <a:r>
                        <a:rPr lang="es-MX" sz="1600" dirty="0">
                          <a:effectLst/>
                        </a:rPr>
                        <a:t>Es una forma de participación.</a:t>
                      </a:r>
                    </a:p>
                    <a:p>
                      <a:pPr algn="ctr">
                        <a:spcAft>
                          <a:spcPts val="600"/>
                        </a:spcAft>
                      </a:pPr>
                      <a:r>
                        <a:rPr lang="es-MX" sz="1600" dirty="0">
                          <a:effectLst/>
                        </a:rPr>
                        <a:t>OBJETO DE OBSERVACIÓN:</a:t>
                      </a:r>
                    </a:p>
                    <a:p>
                      <a:pPr algn="ctr">
                        <a:spcAft>
                          <a:spcPts val="600"/>
                        </a:spcAft>
                      </a:pPr>
                      <a:r>
                        <a:rPr lang="es-MX" sz="1600" dirty="0">
                          <a:effectLst/>
                        </a:rPr>
                        <a:t>Acciones y programas de gobierno.</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05837537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MX" sz="2800" dirty="0" err="1" smtClean="0"/>
              <a:t>latinobarómetro</a:t>
            </a:r>
            <a:endParaRPr lang="es-MX" sz="2800" dirty="0"/>
          </a:p>
        </p:txBody>
      </p:sp>
      <p:sp>
        <p:nvSpPr>
          <p:cNvPr id="6" name="Marcador de texto 5"/>
          <p:cNvSpPr>
            <a:spLocks noGrp="1"/>
          </p:cNvSpPr>
          <p:nvPr>
            <p:ph type="body" sz="half" idx="2"/>
          </p:nvPr>
        </p:nvSpPr>
        <p:spPr/>
        <p:txBody>
          <a:bodyPr/>
          <a:lstStyle/>
          <a:p>
            <a:r>
              <a:rPr lang="es-MX" dirty="0" smtClean="0"/>
              <a:t>Fuente: </a:t>
            </a:r>
            <a:r>
              <a:rPr lang="es-MX" dirty="0" err="1" smtClean="0"/>
              <a:t>Latinobarómetro</a:t>
            </a:r>
            <a:r>
              <a:rPr lang="es-MX" dirty="0" smtClean="0"/>
              <a:t> (2013).</a:t>
            </a:r>
            <a:endParaRPr lang="es-MX" dirty="0"/>
          </a:p>
        </p:txBody>
      </p:sp>
      <p:graphicFrame>
        <p:nvGraphicFramePr>
          <p:cNvPr id="7" name="Gráfico 6"/>
          <p:cNvGraphicFramePr>
            <a:graphicFrameLocks/>
          </p:cNvGraphicFramePr>
          <p:nvPr>
            <p:extLst>
              <p:ext uri="{D42A27DB-BD31-4B8C-83A1-F6EECF244321}">
                <p14:modId xmlns:p14="http://schemas.microsoft.com/office/powerpoint/2010/main" val="2320610554"/>
              </p:ext>
            </p:extLst>
          </p:nvPr>
        </p:nvGraphicFramePr>
        <p:xfrm>
          <a:off x="81280" y="508000"/>
          <a:ext cx="8143240" cy="6085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7819651"/>
      </p:ext>
    </p:extLst>
  </p:cSld>
  <p:clrMapOvr>
    <a:masterClrMapping/>
  </p:clrMapOvr>
  <p:transition spd="med">
    <p:pull/>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52953209"/>
              </p:ext>
            </p:extLst>
          </p:nvPr>
        </p:nvGraphicFramePr>
        <p:xfrm>
          <a:off x="934720" y="2277110"/>
          <a:ext cx="6549390" cy="3474720"/>
        </p:xfrm>
        <a:graphic>
          <a:graphicData uri="http://schemas.openxmlformats.org/drawingml/2006/table">
            <a:tbl>
              <a:tblPr firstRow="1" firstCol="1" bandRow="1">
                <a:tableStyleId>{5C22544A-7EE6-4342-B048-85BDC9FD1C3A}</a:tableStyleId>
              </a:tblPr>
              <a:tblGrid>
                <a:gridCol w="878840"/>
                <a:gridCol w="3510280"/>
                <a:gridCol w="2160270"/>
              </a:tblGrid>
              <a:tr h="0">
                <a:tc>
                  <a:txBody>
                    <a:bodyPr/>
                    <a:lstStyle/>
                    <a:p>
                      <a:pPr algn="ctr">
                        <a:spcAft>
                          <a:spcPts val="600"/>
                        </a:spcAft>
                      </a:pPr>
                      <a:r>
                        <a:rPr lang="es-MX" sz="1600" dirty="0">
                          <a:effectLst/>
                        </a:rPr>
                        <a:t>Fundación Este País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“La Fundación Este País define a los observatorios como formas de “organización que analizan y dan seguimiento a políticas públicas, al desempeño de instituciones o a problemas que afectan a amplios sectores de la población” (Fundación Este País, 2009, p. 113).</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Organizaciones.</a:t>
                      </a:r>
                    </a:p>
                    <a:p>
                      <a:pPr algn="ctr">
                        <a:spcAft>
                          <a:spcPts val="600"/>
                        </a:spcAft>
                      </a:pPr>
                      <a:r>
                        <a:rPr lang="es-MX" sz="1600" dirty="0">
                          <a:effectLst/>
                        </a:rPr>
                        <a:t>Analizan y dan seguimiento</a:t>
                      </a:r>
                    </a:p>
                    <a:p>
                      <a:pPr algn="ctr">
                        <a:spcAft>
                          <a:spcPts val="600"/>
                        </a:spcAft>
                      </a:pPr>
                      <a:r>
                        <a:rPr lang="es-MX" sz="1600" dirty="0">
                          <a:effectLst/>
                        </a:rPr>
                        <a:t>OBJETO DE OBSERVACIÓN:</a:t>
                      </a:r>
                    </a:p>
                    <a:p>
                      <a:pPr algn="ctr">
                        <a:spcAft>
                          <a:spcPts val="600"/>
                        </a:spcAft>
                      </a:pPr>
                      <a:r>
                        <a:rPr lang="es-MX" sz="1600" dirty="0">
                          <a:effectLst/>
                        </a:rPr>
                        <a:t>Políticas públicas, desempeño de instituciones y/o problemas que afectan a amplios sectores de la población.</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682878680"/>
      </p:ext>
    </p:extLst>
  </p:cSld>
  <p:clrMapOvr>
    <a:masterClrMapping/>
  </p:clrMapOvr>
  <p:transition spd="slow">
    <p:push di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4175856973"/>
              </p:ext>
            </p:extLst>
          </p:nvPr>
        </p:nvGraphicFramePr>
        <p:xfrm>
          <a:off x="1082040" y="2087880"/>
          <a:ext cx="6549390" cy="4358640"/>
        </p:xfrm>
        <a:graphic>
          <a:graphicData uri="http://schemas.openxmlformats.org/drawingml/2006/table">
            <a:tbl>
              <a:tblPr firstRow="1" firstCol="1" bandRow="1">
                <a:tableStyleId>{5C22544A-7EE6-4342-B048-85BDC9FD1C3A}</a:tableStyleId>
              </a:tblPr>
              <a:tblGrid>
                <a:gridCol w="878840"/>
                <a:gridCol w="3510280"/>
                <a:gridCol w="2160270"/>
              </a:tblGrid>
              <a:tr h="0">
                <a:tc>
                  <a:txBody>
                    <a:bodyPr/>
                    <a:lstStyle/>
                    <a:p>
                      <a:pPr algn="ctr">
                        <a:spcAft>
                          <a:spcPts val="600"/>
                        </a:spcAft>
                      </a:pPr>
                      <a:r>
                        <a:rPr lang="es-MX" sz="1600" dirty="0">
                          <a:effectLst/>
                        </a:rPr>
                        <a:t>Sistema de Información sobre Observatorios Ciudadanos (SIOC)</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 un conjunto de individuos o personas que se agrupan en un espacio autónomo con el fin de monitorear, evaluar e incidir en determinadas políticas o procesos, las cuales pueden variar en su naturaleza” (SIOC, 2010)</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CARACTERÍSTICAS:</a:t>
                      </a:r>
                    </a:p>
                    <a:p>
                      <a:pPr algn="ctr">
                        <a:spcAft>
                          <a:spcPts val="600"/>
                        </a:spcAft>
                      </a:pPr>
                      <a:r>
                        <a:rPr lang="es-MX" sz="1600" dirty="0">
                          <a:effectLst/>
                        </a:rPr>
                        <a:t>Conjunto de individuos agrupados.</a:t>
                      </a:r>
                    </a:p>
                    <a:p>
                      <a:pPr algn="ctr">
                        <a:spcAft>
                          <a:spcPts val="600"/>
                        </a:spcAft>
                      </a:pPr>
                      <a:r>
                        <a:rPr lang="es-MX" sz="1600" dirty="0">
                          <a:effectLst/>
                        </a:rPr>
                        <a:t>Ocupan un espacio autónomo.</a:t>
                      </a:r>
                    </a:p>
                    <a:p>
                      <a:pPr algn="ctr">
                        <a:spcAft>
                          <a:spcPts val="600"/>
                        </a:spcAft>
                      </a:pPr>
                      <a:r>
                        <a:rPr lang="es-MX" sz="1600" dirty="0">
                          <a:effectLst/>
                        </a:rPr>
                        <a:t>Monitorean, evalúan e inciden.</a:t>
                      </a:r>
                    </a:p>
                    <a:p>
                      <a:pPr algn="ctr">
                        <a:spcAft>
                          <a:spcPts val="600"/>
                        </a:spcAft>
                      </a:pPr>
                      <a:r>
                        <a:rPr lang="es-MX" sz="1600" dirty="0">
                          <a:effectLst/>
                        </a:rPr>
                        <a:t>OBJETO DE OBSERVACIÓN:</a:t>
                      </a:r>
                    </a:p>
                    <a:p>
                      <a:pPr algn="ctr">
                        <a:spcAft>
                          <a:spcPts val="600"/>
                        </a:spcAft>
                      </a:pPr>
                      <a:r>
                        <a:rPr lang="es-MX" sz="1600" dirty="0">
                          <a:effectLst/>
                        </a:rPr>
                        <a:t>Determinadas políticas o procesos que pueden variar en su naturaleza.</a:t>
                      </a:r>
                    </a:p>
                    <a:p>
                      <a:pPr algn="ctr">
                        <a:spcAft>
                          <a:spcPts val="600"/>
                        </a:spcAft>
                      </a:pPr>
                      <a:r>
                        <a:rPr lang="es-MX" sz="1600" dirty="0">
                          <a:effectLst/>
                        </a:rPr>
                        <a:t> </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38385019"/>
      </p:ext>
    </p:extLst>
  </p:cSld>
  <p:clrMapOvr>
    <a:masterClrMapping/>
  </p:clrMapOvr>
  <p:transition spd="slow">
    <p:push dir="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710259659"/>
              </p:ext>
            </p:extLst>
          </p:nvPr>
        </p:nvGraphicFramePr>
        <p:xfrm>
          <a:off x="1036320" y="2289810"/>
          <a:ext cx="6549390" cy="4038600"/>
        </p:xfrm>
        <a:graphic>
          <a:graphicData uri="http://schemas.openxmlformats.org/drawingml/2006/table">
            <a:tbl>
              <a:tblPr firstRow="1" firstCol="1" bandRow="1">
                <a:tableStyleId>{5C22544A-7EE6-4342-B048-85BDC9FD1C3A}</a:tableStyleId>
              </a:tblPr>
              <a:tblGrid>
                <a:gridCol w="878840"/>
                <a:gridCol w="3510280"/>
                <a:gridCol w="2160270"/>
              </a:tblGrid>
              <a:tr h="0">
                <a:tc>
                  <a:txBody>
                    <a:bodyPr/>
                    <a:lstStyle/>
                    <a:p>
                      <a:pPr algn="ctr">
                        <a:spcAft>
                          <a:spcPts val="600"/>
                        </a:spcAft>
                      </a:pPr>
                      <a:r>
                        <a:rPr lang="es-MX" sz="1600" dirty="0">
                          <a:effectLst/>
                        </a:rPr>
                        <a:t>Hevia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un tipo de participación ciudadana orientada al control, vigilancia y evaluación por parte de personas y organizaciones de los programas y acciones gubernamentales, que promueve una rendición de cuentas vertical/transversal” (Hevia de la Jara, 2004, p. 11)</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Un tipo de participación ciudadana.</a:t>
                      </a:r>
                    </a:p>
                    <a:p>
                      <a:pPr algn="ctr">
                        <a:spcAft>
                          <a:spcPts val="600"/>
                        </a:spcAft>
                      </a:pPr>
                      <a:r>
                        <a:rPr lang="es-MX" sz="1600" dirty="0">
                          <a:effectLst/>
                        </a:rPr>
                        <a:t>Se orienta al control, vigilancia y evaluación.</a:t>
                      </a:r>
                    </a:p>
                    <a:p>
                      <a:pPr algn="ctr">
                        <a:spcAft>
                          <a:spcPts val="600"/>
                        </a:spcAft>
                      </a:pPr>
                      <a:r>
                        <a:rPr lang="es-MX" sz="1600" dirty="0">
                          <a:effectLst/>
                        </a:rPr>
                        <a:t>Promueve la rendición de cuentas.</a:t>
                      </a:r>
                    </a:p>
                    <a:p>
                      <a:pPr algn="ctr">
                        <a:spcAft>
                          <a:spcPts val="600"/>
                        </a:spcAft>
                      </a:pPr>
                      <a:r>
                        <a:rPr lang="es-MX" sz="1600" dirty="0">
                          <a:effectLst/>
                        </a:rPr>
                        <a:t>OBJETO DE OBSERVACIÓN:</a:t>
                      </a:r>
                    </a:p>
                    <a:p>
                      <a:pPr algn="ctr">
                        <a:spcAft>
                          <a:spcPts val="600"/>
                        </a:spcAft>
                      </a:pPr>
                      <a:r>
                        <a:rPr lang="es-MX" sz="1600" dirty="0">
                          <a:effectLst/>
                        </a:rPr>
                        <a:t>Programas y acciones gubernamentales.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142223520"/>
      </p:ext>
    </p:extLst>
  </p:cSld>
  <p:clrMapOvr>
    <a:masterClrMapping/>
  </p:clrMapOvr>
  <p:transition spd="slow">
    <p:push di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155975987"/>
              </p:ext>
            </p:extLst>
          </p:nvPr>
        </p:nvGraphicFramePr>
        <p:xfrm>
          <a:off x="1092200" y="2011680"/>
          <a:ext cx="6549390" cy="4282440"/>
        </p:xfrm>
        <a:graphic>
          <a:graphicData uri="http://schemas.openxmlformats.org/drawingml/2006/table">
            <a:tbl>
              <a:tblPr firstRow="1" firstCol="1" bandRow="1">
                <a:tableStyleId>{5C22544A-7EE6-4342-B048-85BDC9FD1C3A}</a:tableStyleId>
              </a:tblPr>
              <a:tblGrid>
                <a:gridCol w="878840"/>
                <a:gridCol w="3510280"/>
                <a:gridCol w="2160270"/>
              </a:tblGrid>
              <a:tr h="0">
                <a:tc>
                  <a:txBody>
                    <a:bodyPr/>
                    <a:lstStyle/>
                    <a:p>
                      <a:pPr algn="ctr">
                        <a:spcAft>
                          <a:spcPts val="600"/>
                        </a:spcAft>
                      </a:pPr>
                      <a:r>
                        <a:rPr lang="es-MX" sz="1600" dirty="0">
                          <a:effectLst/>
                        </a:rPr>
                        <a:t>Comisión Nacional para Prevenir y Erradicar la Violencia contra las Mujeres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“Un observatorio es un espacio autónomo que aglutina a un grupo de personas, grupos o instituciones con objetivos específicos, direccionados a monitorear un fenómeno social de carácter público o privado, de alcance local, regional, nacional o internacional” (Comisión Nacional para Prevenir y Erradicar la Violencia contra las Mujeres, 2010, pp. 91–92).</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Espacio autónomo.</a:t>
                      </a:r>
                    </a:p>
                    <a:p>
                      <a:pPr algn="ctr">
                        <a:spcAft>
                          <a:spcPts val="600"/>
                        </a:spcAft>
                      </a:pPr>
                      <a:r>
                        <a:rPr lang="es-MX" sz="1600" dirty="0">
                          <a:effectLst/>
                        </a:rPr>
                        <a:t>Aglutina a personas, grupos o instituciones con objetivos específicos.</a:t>
                      </a:r>
                    </a:p>
                    <a:p>
                      <a:pPr algn="ctr">
                        <a:spcAft>
                          <a:spcPts val="600"/>
                        </a:spcAft>
                      </a:pPr>
                      <a:r>
                        <a:rPr lang="es-MX" sz="1600" dirty="0">
                          <a:effectLst/>
                        </a:rPr>
                        <a:t>Monitorea</a:t>
                      </a:r>
                    </a:p>
                    <a:p>
                      <a:pPr algn="ctr">
                        <a:spcAft>
                          <a:spcPts val="600"/>
                        </a:spcAft>
                      </a:pPr>
                      <a:r>
                        <a:rPr lang="es-MX" sz="1600" dirty="0">
                          <a:effectLst/>
                        </a:rPr>
                        <a:t>OBJETO DE OBSERVACIÓN:</a:t>
                      </a:r>
                    </a:p>
                    <a:p>
                      <a:pPr algn="ctr">
                        <a:spcAft>
                          <a:spcPts val="600"/>
                        </a:spcAft>
                      </a:pPr>
                      <a:r>
                        <a:rPr lang="es-MX" sz="1600" dirty="0">
                          <a:effectLst/>
                        </a:rPr>
                        <a:t>Fenómenos sociales de carácter público o privado, de alcance local, regional, nacional o internacional.</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160863502"/>
      </p:ext>
    </p:extLst>
  </p:cSld>
  <p:clrMapOvr>
    <a:masterClrMapping/>
  </p:clrMapOvr>
  <p:transition spd="slow">
    <p:push dir="u"/>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125856526"/>
              </p:ext>
            </p:extLst>
          </p:nvPr>
        </p:nvGraphicFramePr>
        <p:xfrm>
          <a:off x="1066800" y="2340610"/>
          <a:ext cx="6549390" cy="1783080"/>
        </p:xfrm>
        <a:graphic>
          <a:graphicData uri="http://schemas.openxmlformats.org/drawingml/2006/table">
            <a:tbl>
              <a:tblPr firstRow="1" firstCol="1" bandRow="1">
                <a:tableStyleId>{5C22544A-7EE6-4342-B048-85BDC9FD1C3A}</a:tableStyleId>
              </a:tblPr>
              <a:tblGrid>
                <a:gridCol w="878840"/>
                <a:gridCol w="3510280"/>
                <a:gridCol w="2160270"/>
              </a:tblGrid>
              <a:tr h="0">
                <a:tc>
                  <a:txBody>
                    <a:bodyPr/>
                    <a:lstStyle/>
                    <a:p>
                      <a:pPr algn="ctr">
                        <a:spcAft>
                          <a:spcPts val="600"/>
                        </a:spcAft>
                      </a:pPr>
                      <a:r>
                        <a:rPr lang="es-MX" sz="1600" dirty="0">
                          <a:effectLst/>
                        </a:rPr>
                        <a:t>Albornoz y </a:t>
                      </a:r>
                      <a:r>
                        <a:rPr lang="es-MX" sz="1600" dirty="0" err="1">
                          <a:effectLst/>
                        </a:rPr>
                        <a:t>Herschmann</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Los observatorios son “espacios articuladores de ciudadanía desde donde fiscalizar” (2007).</a:t>
                      </a:r>
                    </a:p>
                    <a:p>
                      <a:pPr algn="ctr">
                        <a:spcAft>
                          <a:spcPts val="600"/>
                        </a:spcAft>
                      </a:pPr>
                      <a:r>
                        <a:rPr lang="es-MX" sz="1600" dirty="0">
                          <a:effectLst/>
                        </a:rPr>
                        <a:t>“[…] las actuaciones de estas nuevas instituciones la posibilidad de lograr una normalización estadística” (2007)</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Espacio articulador de ciudadanía. Son instituciones que posibilitan alcanzar una normalización estadística.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756068025"/>
      </p:ext>
    </p:extLst>
  </p:cSld>
  <p:clrMapOvr>
    <a:masterClrMapping/>
  </p:clrMapOvr>
  <p:transition spd="slow">
    <p:push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843794829"/>
              </p:ext>
            </p:extLst>
          </p:nvPr>
        </p:nvGraphicFramePr>
        <p:xfrm>
          <a:off x="741679" y="2498090"/>
          <a:ext cx="6783071" cy="975360"/>
        </p:xfrm>
        <a:graphic>
          <a:graphicData uri="http://schemas.openxmlformats.org/drawingml/2006/table">
            <a:tbl>
              <a:tblPr firstRow="1" firstCol="1" bandRow="1">
                <a:tableStyleId>{5C22544A-7EE6-4342-B048-85BDC9FD1C3A}</a:tableStyleId>
              </a:tblPr>
              <a:tblGrid>
                <a:gridCol w="910197"/>
                <a:gridCol w="3635526"/>
                <a:gridCol w="2237348"/>
              </a:tblGrid>
              <a:tr h="0">
                <a:tc>
                  <a:txBody>
                    <a:bodyPr/>
                    <a:lstStyle/>
                    <a:p>
                      <a:pPr algn="ctr">
                        <a:spcAft>
                          <a:spcPts val="600"/>
                        </a:spcAft>
                      </a:pPr>
                      <a:r>
                        <a:rPr lang="es-MX" sz="1600" dirty="0">
                          <a:effectLst/>
                        </a:rPr>
                        <a:t>Ignacio </a:t>
                      </a:r>
                      <a:r>
                        <a:rPr lang="es-MX" sz="1600" dirty="0" err="1">
                          <a:effectLst/>
                        </a:rPr>
                        <a:t>Ramonet</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“Observatorio Internacional de Medios [como] quinto poder, contrapoder del cuarto poder” (2004)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Es un contrapeso de poder.</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442035562"/>
      </p:ext>
    </p:extLst>
  </p:cSld>
  <p:clrMapOvr>
    <a:masterClrMapping/>
  </p:clrMapOvr>
  <p:transition spd="slow">
    <p:push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365792821"/>
              </p:ext>
            </p:extLst>
          </p:nvPr>
        </p:nvGraphicFramePr>
        <p:xfrm>
          <a:off x="944880" y="2602230"/>
          <a:ext cx="6549390" cy="1706880"/>
        </p:xfrm>
        <a:graphic>
          <a:graphicData uri="http://schemas.openxmlformats.org/drawingml/2006/table">
            <a:tbl>
              <a:tblPr firstRow="1" firstCol="1" bandRow="1">
                <a:tableStyleId>{5C22544A-7EE6-4342-B048-85BDC9FD1C3A}</a:tableStyleId>
              </a:tblPr>
              <a:tblGrid>
                <a:gridCol w="878840"/>
                <a:gridCol w="3510280"/>
                <a:gridCol w="2160270"/>
              </a:tblGrid>
              <a:tr h="0">
                <a:tc>
                  <a:txBody>
                    <a:bodyPr/>
                    <a:lstStyle/>
                    <a:p>
                      <a:pPr algn="ctr">
                        <a:spcAft>
                          <a:spcPts val="600"/>
                        </a:spcAft>
                      </a:pPr>
                      <a:r>
                        <a:rPr lang="es-MX" sz="1600" dirty="0">
                          <a:effectLst/>
                        </a:rPr>
                        <a:t>German Rey</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Siguiendo al autor, distingue entre los observatorios que “enfatizan el seguimiento o monitoreo de la información que difunden los medios, otros están asociados al trabajo más político […]” (Rey, 2003, p. 5).</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Monitorean</a:t>
                      </a:r>
                    </a:p>
                    <a:p>
                      <a:pPr algn="ctr">
                        <a:spcAft>
                          <a:spcPts val="600"/>
                        </a:spcAft>
                      </a:pPr>
                      <a:r>
                        <a:rPr lang="es-MX" sz="1600" dirty="0">
                          <a:effectLst/>
                        </a:rPr>
                        <a:t>Hacen trabajo político.</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705854994"/>
      </p:ext>
    </p:extLst>
  </p:cSld>
  <p:clrMapOvr>
    <a:masterClrMapping/>
  </p:clrMapOvr>
  <p:transition spd="slow">
    <p:push dir="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573310846"/>
              </p:ext>
            </p:extLst>
          </p:nvPr>
        </p:nvGraphicFramePr>
        <p:xfrm>
          <a:off x="939800" y="2226310"/>
          <a:ext cx="6549390" cy="3169920"/>
        </p:xfrm>
        <a:graphic>
          <a:graphicData uri="http://schemas.openxmlformats.org/drawingml/2006/table">
            <a:tbl>
              <a:tblPr firstRow="1" firstCol="1" bandRow="1">
                <a:tableStyleId>{5C22544A-7EE6-4342-B048-85BDC9FD1C3A}</a:tableStyleId>
              </a:tblPr>
              <a:tblGrid>
                <a:gridCol w="878840"/>
                <a:gridCol w="3510280"/>
                <a:gridCol w="2160270"/>
              </a:tblGrid>
              <a:tr h="0">
                <a:tc>
                  <a:txBody>
                    <a:bodyPr/>
                    <a:lstStyle/>
                    <a:p>
                      <a:pPr algn="ctr">
                        <a:spcAft>
                          <a:spcPts val="600"/>
                        </a:spcAft>
                      </a:pPr>
                      <a:r>
                        <a:rPr lang="es-MX" sz="1600" dirty="0">
                          <a:effectLst/>
                        </a:rPr>
                        <a:t>Nuria </a:t>
                      </a:r>
                      <a:r>
                        <a:rPr lang="es-MX" sz="1600" dirty="0" err="1">
                          <a:effectLst/>
                        </a:rPr>
                        <a:t>Cunill</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“la participación ciudadana, expresada como vigilancia social […] se constituye en el mecanismo por excelencia para poner en operación la rendición de cuentas de parte de las autoridades públicas, expresando la cara de la exigencia de cuentas que hace posible la </a:t>
                      </a:r>
                      <a:r>
                        <a:rPr lang="es-MX" sz="1600" dirty="0" err="1">
                          <a:effectLst/>
                        </a:rPr>
                        <a:t>responsabilización</a:t>
                      </a:r>
                      <a:r>
                        <a:rPr lang="es-MX" sz="1600" dirty="0">
                          <a:effectLst/>
                        </a:rPr>
                        <a:t> de la administración pública y, en general, del Estado ante la ciudadanía” (</a:t>
                      </a:r>
                      <a:r>
                        <a:rPr lang="es-MX" sz="1600" dirty="0" err="1">
                          <a:effectLst/>
                        </a:rPr>
                        <a:t>Cunill</a:t>
                      </a:r>
                      <a:r>
                        <a:rPr lang="es-MX" sz="1600" dirty="0">
                          <a:effectLst/>
                        </a:rPr>
                        <a:t>, 2007, p. 7).</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Espacio de participación ciudadana.</a:t>
                      </a:r>
                    </a:p>
                    <a:p>
                      <a:pPr algn="ctr">
                        <a:spcAft>
                          <a:spcPts val="600"/>
                        </a:spcAft>
                      </a:pPr>
                      <a:r>
                        <a:rPr lang="es-MX" sz="1600" dirty="0">
                          <a:effectLst/>
                        </a:rPr>
                        <a:t>Mecanismo para operar rendición de cuentas.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461671972"/>
      </p:ext>
    </p:extLst>
  </p:cSld>
  <p:clrMapOvr>
    <a:masterClrMapping/>
  </p:clrMapOvr>
  <p:transition spd="slow">
    <p:push di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277785325"/>
              </p:ext>
            </p:extLst>
          </p:nvPr>
        </p:nvGraphicFramePr>
        <p:xfrm>
          <a:off x="894080" y="2508250"/>
          <a:ext cx="6549390" cy="2682240"/>
        </p:xfrm>
        <a:graphic>
          <a:graphicData uri="http://schemas.openxmlformats.org/drawingml/2006/table">
            <a:tbl>
              <a:tblPr firstRow="1" firstCol="1" bandRow="1">
                <a:tableStyleId>{5C22544A-7EE6-4342-B048-85BDC9FD1C3A}</a:tableStyleId>
              </a:tblPr>
              <a:tblGrid>
                <a:gridCol w="878840"/>
                <a:gridCol w="3510280"/>
                <a:gridCol w="2160270"/>
              </a:tblGrid>
              <a:tr h="0">
                <a:tc>
                  <a:txBody>
                    <a:bodyPr/>
                    <a:lstStyle/>
                    <a:p>
                      <a:pPr algn="ctr">
                        <a:spcAft>
                          <a:spcPts val="600"/>
                        </a:spcAft>
                      </a:pPr>
                      <a:r>
                        <a:rPr lang="es-MX" sz="1600" dirty="0">
                          <a:effectLst/>
                        </a:rPr>
                        <a:t>Enjuto</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un observatorio social “es una estructura cuya actividad consiste en la recopilación de información de un sector social, el diagnóstico de su situación, la previsión de su evolución y la producción de informes que sirvan para fundamentar la toma de decisiones ante las demandas de ese sector social” (Enjuto, 2008, p. 10)</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Recopilan información.</a:t>
                      </a:r>
                    </a:p>
                    <a:p>
                      <a:pPr algn="ctr">
                        <a:spcAft>
                          <a:spcPts val="600"/>
                        </a:spcAft>
                      </a:pPr>
                      <a:r>
                        <a:rPr lang="es-MX" sz="1600" dirty="0">
                          <a:effectLst/>
                        </a:rPr>
                        <a:t>Diagnostican y prevén su evolución.</a:t>
                      </a:r>
                    </a:p>
                    <a:p>
                      <a:pPr algn="ctr">
                        <a:spcAft>
                          <a:spcPts val="600"/>
                        </a:spcAft>
                      </a:pPr>
                      <a:r>
                        <a:rPr lang="es-MX" sz="1600" dirty="0">
                          <a:effectLst/>
                        </a:rPr>
                        <a:t>Producen informes para la toma de decisiones.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62641894"/>
      </p:ext>
    </p:extLst>
  </p:cSld>
  <p:clrMapOvr>
    <a:masterClrMapping/>
  </p:clrMapOvr>
  <p:transition spd="slow">
    <p:push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sp>
        <p:nvSpPr>
          <p:cNvPr id="5" name="Marcador de contenido 2"/>
          <p:cNvSpPr txBox="1">
            <a:spLocks/>
          </p:cNvSpPr>
          <p:nvPr/>
        </p:nvSpPr>
        <p:spPr>
          <a:xfrm>
            <a:off x="990600" y="838200"/>
            <a:ext cx="6711696" cy="502005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MX" dirty="0" smtClean="0"/>
              <a:t>Hasta aquí podemos enumerar los siguientes aspectos que servirán de base para la construcción de un modelo para abordar el estudio de los observatorios:</a:t>
            </a:r>
          </a:p>
          <a:p>
            <a:pPr lvl="1"/>
            <a:r>
              <a:rPr lang="es-MX" b="1" dirty="0" smtClean="0"/>
              <a:t>Suavizan tensiones y reducen niveles de polarización.</a:t>
            </a:r>
          </a:p>
          <a:p>
            <a:pPr lvl="1"/>
            <a:r>
              <a:rPr lang="es-MX" b="1" dirty="0" smtClean="0"/>
              <a:t>Son organizaciones autónomas compuestas por individuos con cierto nivel de </a:t>
            </a:r>
            <a:r>
              <a:rPr lang="es-MX" b="1" dirty="0" err="1" smtClean="0"/>
              <a:t>expertise</a:t>
            </a:r>
            <a:r>
              <a:rPr lang="es-MX" b="1" dirty="0" smtClean="0"/>
              <a:t>.</a:t>
            </a:r>
          </a:p>
          <a:p>
            <a:pPr lvl="1"/>
            <a:r>
              <a:rPr lang="es-MX" b="1" dirty="0" smtClean="0"/>
              <a:t>Sus actividades son el monitoreo, el seguimiento, la vigilancia, el análisis, la evaluación, el control y la incidencia.</a:t>
            </a:r>
          </a:p>
          <a:p>
            <a:pPr lvl="1"/>
            <a:r>
              <a:rPr lang="es-MX" b="1" dirty="0" smtClean="0"/>
              <a:t>El motivo de su actividad son temas de diversa índole, tanto pública como privada, pero en todo caso, de interés público.</a:t>
            </a:r>
          </a:p>
          <a:p>
            <a:endParaRPr lang="es-MX" dirty="0"/>
          </a:p>
        </p:txBody>
      </p:sp>
    </p:spTree>
    <p:extLst>
      <p:ext uri="{BB962C8B-B14F-4D97-AF65-F5344CB8AC3E}">
        <p14:creationId xmlns:p14="http://schemas.microsoft.com/office/powerpoint/2010/main" val="3429452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22834" t="19411" r="17000" b="-74"/>
          <a:stretch/>
        </p:blipFill>
        <p:spPr>
          <a:xfrm>
            <a:off x="0" y="275697"/>
            <a:ext cx="8280676" cy="6244571"/>
          </a:xfrm>
          <a:prstGeom prst="rect">
            <a:avLst/>
          </a:prstGeom>
        </p:spPr>
      </p:pic>
      <p:sp>
        <p:nvSpPr>
          <p:cNvPr id="6" name="Rectángulo 5"/>
          <p:cNvSpPr/>
          <p:nvPr/>
        </p:nvSpPr>
        <p:spPr>
          <a:xfrm>
            <a:off x="3652520" y="5207000"/>
            <a:ext cx="3627120" cy="48768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650563354"/>
      </p:ext>
    </p:extLst>
  </p:cSld>
  <p:clrMapOvr>
    <a:masterClrMapping/>
  </p:clrMapOvr>
  <p:transition spd="med">
    <p:pull/>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Variables importantes de la participación ciudadana</a:t>
            </a:r>
            <a:endParaRPr lang="es-MX" dirty="0"/>
          </a:p>
        </p:txBody>
      </p:sp>
      <p:sp>
        <p:nvSpPr>
          <p:cNvPr id="4" name="Marcador de texto 3"/>
          <p:cNvSpPr>
            <a:spLocks noGrp="1"/>
          </p:cNvSpPr>
          <p:nvPr>
            <p:ph type="body" sz="half" idx="2"/>
          </p:nvPr>
        </p:nvSpPr>
        <p:spPr/>
        <p:txBody>
          <a:bodyPr/>
          <a:lstStyle/>
          <a:p>
            <a:r>
              <a:rPr lang="es-MX" dirty="0" smtClean="0"/>
              <a:t>Para una figura como los observatorios…</a:t>
            </a:r>
            <a:endParaRPr lang="es-MX" dirty="0"/>
          </a:p>
        </p:txBody>
      </p:sp>
      <p:sp>
        <p:nvSpPr>
          <p:cNvPr id="5" name="Rectangle 2"/>
          <p:cNvSpPr>
            <a:spLocks noChangeArrowheads="1"/>
          </p:cNvSpPr>
          <p:nvPr/>
        </p:nvSpPr>
        <p:spPr bwMode="auto">
          <a:xfrm>
            <a:off x="1915160" y="10464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6" name="Objeto 5"/>
          <p:cNvGraphicFramePr>
            <a:graphicFrameLocks noChangeAspect="1"/>
          </p:cNvGraphicFramePr>
          <p:nvPr>
            <p:extLst>
              <p:ext uri="{D42A27DB-BD31-4B8C-83A1-F6EECF244321}">
                <p14:modId xmlns:p14="http://schemas.microsoft.com/office/powerpoint/2010/main" val="1272493454"/>
              </p:ext>
            </p:extLst>
          </p:nvPr>
        </p:nvGraphicFramePr>
        <p:xfrm>
          <a:off x="1915160" y="1046480"/>
          <a:ext cx="4419600" cy="4419600"/>
        </p:xfrm>
        <a:graphic>
          <a:graphicData uri="http://schemas.openxmlformats.org/presentationml/2006/ole">
            <mc:AlternateContent xmlns:mc="http://schemas.openxmlformats.org/markup-compatibility/2006">
              <mc:Choice xmlns:v="urn:schemas-microsoft-com:vml" Requires="v">
                <p:oleObj spid="_x0000_s43017" name="CorelDRAW" r:id="rId3" imgW="2778120" imgH="2778120" progId="CorelDRAW.Graphic.13">
                  <p:embed/>
                </p:oleObj>
              </mc:Choice>
              <mc:Fallback>
                <p:oleObj name="CorelDRAW" r:id="rId3" imgW="2778120" imgH="2778120" progId="CorelDRAW.Graphic.1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5160" y="1046480"/>
                        <a:ext cx="4419600"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49193624"/>
      </p:ext>
    </p:extLst>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Caso 1.</a:t>
            </a:r>
            <a:br>
              <a:rPr lang="es-MX" dirty="0" smtClean="0"/>
            </a:br>
            <a:r>
              <a:rPr lang="es-MX" dirty="0" smtClean="0"/>
              <a:t>¿interesa la transparencia a los ciudadanos?</a:t>
            </a:r>
            <a:endParaRPr lang="es-MX"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738438994"/>
              </p:ext>
            </p:extLst>
          </p:nvPr>
        </p:nvGraphicFramePr>
        <p:xfrm>
          <a:off x="807719" y="1897696"/>
          <a:ext cx="6640831" cy="1891666"/>
        </p:xfrm>
        <a:graphic>
          <a:graphicData uri="http://schemas.openxmlformats.org/drawingml/2006/table">
            <a:tbl>
              <a:tblPr firstRow="1" firstCol="1" bandRow="1">
                <a:tableStyleId>{5C22544A-7EE6-4342-B048-85BDC9FD1C3A}</a:tableStyleId>
              </a:tblPr>
              <a:tblGrid>
                <a:gridCol w="1435375"/>
                <a:gridCol w="1735152"/>
                <a:gridCol w="1735152"/>
                <a:gridCol w="1735152"/>
              </a:tblGrid>
              <a:tr h="499110">
                <a:tc>
                  <a:txBody>
                    <a:bodyPr/>
                    <a:lstStyle/>
                    <a:p>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100">
                          <a:effectLst/>
                        </a:rPr>
                        <a:t>Respuestas del estudio "Los mexicanos y su interés por la transparencia" de 2011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100">
                          <a:effectLst/>
                        </a:rPr>
                        <a:t>Respuestas del estudio "¿Qué es el IFAI?" de 2012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100">
                          <a:effectLst/>
                        </a:rPr>
                        <a:t>DIFERENCIA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nSpc>
                          <a:spcPct val="107000"/>
                        </a:lnSpc>
                        <a:spcAft>
                          <a:spcPts val="0"/>
                        </a:spcAft>
                      </a:pPr>
                      <a:r>
                        <a:rPr lang="es-MX" sz="1100">
                          <a:effectLst/>
                        </a:rPr>
                        <a:t>Respuesta correcta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19%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19%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nSpc>
                          <a:spcPct val="107000"/>
                        </a:lnSpc>
                        <a:spcAft>
                          <a:spcPts val="0"/>
                        </a:spcAft>
                      </a:pPr>
                      <a:r>
                        <a:rPr lang="es-MX" sz="1100">
                          <a:effectLst/>
                        </a:rPr>
                        <a:t>Respuesta incorrecta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nSpc>
                          <a:spcPct val="107000"/>
                        </a:lnSpc>
                        <a:spcAft>
                          <a:spcPts val="0"/>
                        </a:spcAft>
                      </a:pPr>
                      <a:r>
                        <a:rPr lang="es-MX" sz="1100">
                          <a:effectLst/>
                        </a:rPr>
                        <a:t>No sabe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72%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77%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nSpc>
                          <a:spcPct val="107000"/>
                        </a:lnSpc>
                        <a:spcAft>
                          <a:spcPts val="0"/>
                        </a:spcAft>
                      </a:pPr>
                      <a:r>
                        <a:rPr lang="es-MX" sz="1100">
                          <a:effectLst/>
                        </a:rPr>
                        <a:t>No contestó</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dirty="0">
                          <a:effectLst/>
                        </a:rPr>
                        <a:t>0%</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Marcador de texto 3"/>
          <p:cNvSpPr>
            <a:spLocks noGrp="1"/>
          </p:cNvSpPr>
          <p:nvPr>
            <p:ph type="body" sz="half" idx="2"/>
          </p:nvPr>
        </p:nvSpPr>
        <p:spPr/>
        <p:txBody>
          <a:bodyPr/>
          <a:lstStyle/>
          <a:p>
            <a:endParaRPr lang="es-MX"/>
          </a:p>
        </p:txBody>
      </p:sp>
      <p:sp>
        <p:nvSpPr>
          <p:cNvPr id="6" name="Rectangle 1"/>
          <p:cNvSpPr>
            <a:spLocks noChangeArrowheads="1"/>
          </p:cNvSpPr>
          <p:nvPr/>
        </p:nvSpPr>
        <p:spPr bwMode="auto">
          <a:xfrm>
            <a:off x="751205" y="37766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Fuente: De elaboración propia con datos de </a:t>
            </a:r>
            <a:r>
              <a:rPr kumimoji="0" lang="es-MX" altLang="es-MX"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s-MX" altLang="es-MX"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2011, 2012).</a:t>
            </a: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2657662"/>
      </p:ext>
    </p:extLst>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302911621"/>
              </p:ext>
            </p:extLst>
          </p:nvPr>
        </p:nvGraphicFramePr>
        <p:xfrm>
          <a:off x="1224279" y="1064418"/>
          <a:ext cx="6640831" cy="1793875"/>
        </p:xfrm>
        <a:graphic>
          <a:graphicData uri="http://schemas.openxmlformats.org/drawingml/2006/table">
            <a:tbl>
              <a:tblPr firstRow="1" firstCol="1" bandRow="1">
                <a:tableStyleId>{5C22544A-7EE6-4342-B048-85BDC9FD1C3A}</a:tableStyleId>
              </a:tblPr>
              <a:tblGrid>
                <a:gridCol w="1435375"/>
                <a:gridCol w="1735152"/>
                <a:gridCol w="1735152"/>
                <a:gridCol w="1735152"/>
              </a:tblGrid>
              <a:tr h="318770">
                <a:tc>
                  <a:txBody>
                    <a:bodyPr/>
                    <a:lstStyle/>
                    <a:p>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100">
                          <a:effectLst/>
                        </a:rPr>
                        <a:t>Respuestas del estudio "Los mexicanos y su interés por la transparencia" de 2011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100">
                          <a:effectLst/>
                        </a:rPr>
                        <a:t>Respuestas del estudio "¿Qué es el IFAI?" de 2012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100">
                          <a:effectLst/>
                        </a:rPr>
                        <a:t>DIFERENCIA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nSpc>
                          <a:spcPct val="107000"/>
                        </a:lnSpc>
                        <a:spcAft>
                          <a:spcPts val="0"/>
                        </a:spcAft>
                      </a:pPr>
                      <a:r>
                        <a:rPr lang="es-MX" sz="1100">
                          <a:effectLst/>
                        </a:rPr>
                        <a:t>Transparente y de fácil acceso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15%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18%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nSpc>
                          <a:spcPct val="107000"/>
                        </a:lnSpc>
                        <a:spcAft>
                          <a:spcPts val="0"/>
                        </a:spcAft>
                      </a:pPr>
                      <a:r>
                        <a:rPr lang="es-MX" sz="1100">
                          <a:effectLst/>
                        </a:rPr>
                        <a:t>Es oculta y difícil de conocer</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70%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61%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nSpc>
                          <a:spcPct val="107000"/>
                        </a:lnSpc>
                        <a:spcAft>
                          <a:spcPts val="0"/>
                        </a:spcAft>
                      </a:pPr>
                      <a:r>
                        <a:rPr lang="es-MX" sz="1100">
                          <a:effectLst/>
                        </a:rPr>
                        <a:t>No sabe / No contestó</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15%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21%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dirty="0">
                          <a:effectLst/>
                        </a:rPr>
                        <a:t>6%</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Rectangle 1"/>
          <p:cNvSpPr>
            <a:spLocks noChangeArrowheads="1"/>
          </p:cNvSpPr>
          <p:nvPr/>
        </p:nvSpPr>
        <p:spPr bwMode="auto">
          <a:xfrm>
            <a:off x="827405" y="2903607"/>
            <a:ext cx="71481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smtClean="0" bmk="_Toc435781457">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Tabla 6. Respuesta a la pregunta: ¿Usted considera que la información del (Gobierno Federal) como: gastos, sueldos de funcionarios o datos de licitaciones es transparente y de fácil acceso, u oculta y difícil de conocer?</a:t>
            </a: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s-MX" altLang="es-MX" sz="400" b="0" i="0" u="none" strike="noStrike" cap="none" normalizeH="0" baseline="0" dirty="0" smtClean="0">
              <a:ln>
                <a:noFill/>
              </a:ln>
              <a:solidFill>
                <a:schemeClr val="tx1"/>
              </a:solidFill>
              <a:effectLst/>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Fuente: De elaboración propia con datos de </a:t>
            </a:r>
            <a:r>
              <a:rPr kumimoji="0" lang="es-MX" altLang="es-MX"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s-MX" altLang="es-MX"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2011, 2012).</a:t>
            </a: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29308564"/>
      </p:ext>
    </p:extLst>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756823803"/>
              </p:ext>
            </p:extLst>
          </p:nvPr>
        </p:nvGraphicFramePr>
        <p:xfrm>
          <a:off x="1422400" y="1624012"/>
          <a:ext cx="6549390" cy="1353504"/>
        </p:xfrm>
        <a:graphic>
          <a:graphicData uri="http://schemas.openxmlformats.org/drawingml/2006/table">
            <a:tbl>
              <a:tblPr firstRow="1" firstCol="1" bandRow="1">
                <a:tableStyleId>{5C22544A-7EE6-4342-B048-85BDC9FD1C3A}</a:tableStyleId>
              </a:tblPr>
              <a:tblGrid>
                <a:gridCol w="1435100"/>
                <a:gridCol w="1704340"/>
                <a:gridCol w="1704975"/>
                <a:gridCol w="1704975"/>
              </a:tblGrid>
              <a:tr h="0">
                <a:tc>
                  <a:txBody>
                    <a:bodyPr/>
                    <a:lstStyle/>
                    <a:p>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100">
                          <a:effectLst/>
                        </a:rPr>
                        <a:t>Respuestas del estudio "Los mexicanos y su interés por la transparencia" de 2011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100">
                          <a:effectLst/>
                        </a:rPr>
                        <a:t>Respuestas del estudio "¿Qué es el IFAI?" de 2012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100">
                          <a:effectLst/>
                        </a:rPr>
                        <a:t>DIFERENCIA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nSpc>
                          <a:spcPct val="107000"/>
                        </a:lnSpc>
                        <a:spcAft>
                          <a:spcPts val="0"/>
                        </a:spcAft>
                      </a:pPr>
                      <a:r>
                        <a:rPr lang="es-MX" sz="1100">
                          <a:effectLst/>
                        </a:rPr>
                        <a:t>Sí sabe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14%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nSpc>
                          <a:spcPct val="107000"/>
                        </a:lnSpc>
                        <a:spcAft>
                          <a:spcPts val="0"/>
                        </a:spcAft>
                      </a:pPr>
                      <a:r>
                        <a:rPr lang="es-MX" sz="1100">
                          <a:effectLst/>
                        </a:rPr>
                        <a:t>No sabe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86%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88%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dirty="0">
                          <a:effectLst/>
                        </a:rPr>
                        <a:t>2%</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Rectangle 1"/>
          <p:cNvSpPr>
            <a:spLocks noChangeArrowheads="1"/>
          </p:cNvSpPr>
          <p:nvPr/>
        </p:nvSpPr>
        <p:spPr bwMode="auto">
          <a:xfrm>
            <a:off x="990283" y="2996851"/>
            <a:ext cx="69815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smtClean="0" bmk="_Toc43578146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Tabla 10. Respuesta a la pregunta: ¿Usted sabe cómo realizar una solicitud de información al gobierno?</a:t>
            </a:r>
            <a:endParaRPr kumimoji="0" lang="es-MX" altLang="es-MX" sz="400" b="0" i="0" u="none" strike="noStrike" cap="none" normalizeH="0" baseline="0" dirty="0" smtClean="0">
              <a:ln>
                <a:noFill/>
              </a:ln>
              <a:solidFill>
                <a:schemeClr val="tx1"/>
              </a:solidFill>
              <a:effectLst/>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Fuente: De elaboración propia con datos de </a:t>
            </a:r>
            <a:r>
              <a:rPr kumimoji="0" lang="es-MX" altLang="es-MX"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s-MX" altLang="es-MX"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2011, 2012).</a:t>
            </a: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13850390"/>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Caso 2. </a:t>
            </a:r>
            <a:r>
              <a:rPr lang="es-MX" dirty="0" err="1" smtClean="0"/>
              <a:t>poderopedia</a:t>
            </a:r>
            <a:endParaRPr lang="es-MX" dirty="0"/>
          </a:p>
        </p:txBody>
      </p:sp>
      <p:sp>
        <p:nvSpPr>
          <p:cNvPr id="4" name="Marcador de texto 3"/>
          <p:cNvSpPr>
            <a:spLocks noGrp="1"/>
          </p:cNvSpPr>
          <p:nvPr>
            <p:ph type="body" sz="half" idx="2"/>
          </p:nvPr>
        </p:nvSpPr>
        <p:spPr/>
        <p:txBody>
          <a:bodyPr>
            <a:normAutofit fontScale="85000" lnSpcReduction="20000"/>
          </a:bodyPr>
          <a:lstStyle/>
          <a:p>
            <a:r>
              <a:rPr lang="es-MX" dirty="0" err="1" smtClean="0"/>
              <a:t>Poderopedia</a:t>
            </a:r>
            <a:r>
              <a:rPr lang="es-MX" dirty="0" smtClean="0"/>
              <a:t> </a:t>
            </a:r>
            <a:r>
              <a:rPr lang="es-MX" dirty="0"/>
              <a:t>es un proyecto financiado por la fundación </a:t>
            </a:r>
            <a:r>
              <a:rPr lang="es-MX" dirty="0" err="1"/>
              <a:t>Knight</a:t>
            </a:r>
            <a:r>
              <a:rPr lang="es-MX" dirty="0"/>
              <a:t> que consiste en (</a:t>
            </a:r>
            <a:r>
              <a:rPr lang="es-MX" dirty="0" err="1"/>
              <a:t>Poderopedia</a:t>
            </a:r>
            <a:r>
              <a:rPr lang="es-MX" dirty="0"/>
              <a:t>, </a:t>
            </a:r>
            <a:r>
              <a:rPr lang="es-MX" dirty="0" err="1"/>
              <a:t>n.d</a:t>
            </a:r>
            <a:r>
              <a:rPr lang="es-MX" dirty="0"/>
              <a:t>.):</a:t>
            </a:r>
          </a:p>
          <a:p>
            <a:r>
              <a:rPr lang="es-MX" i="1" dirty="0"/>
              <a:t>[…] una plataforma colaborativa que ayuda a entender las relaciones entre las personas, empresas y organizaciones que se convierten en noticia e influyen en nuestra vida diaria. Usando visualizaciones de datos y tecnología semántica, muestra quién es quién en los negocios y la política.</a:t>
            </a:r>
          </a:p>
          <a:p>
            <a:r>
              <a:rPr lang="es-MX" dirty="0"/>
              <a:t>	La </a:t>
            </a:r>
            <a:r>
              <a:rPr lang="es-MX" dirty="0" err="1"/>
              <a:t>Knight</a:t>
            </a:r>
            <a:r>
              <a:rPr lang="es-MX" dirty="0"/>
              <a:t> </a:t>
            </a:r>
            <a:r>
              <a:rPr lang="es-MX" dirty="0" err="1"/>
              <a:t>Fundation</a:t>
            </a:r>
            <a:r>
              <a:rPr lang="es-MX" dirty="0"/>
              <a:t> es una agencia de cooperación que financia proyectos que promuevan el periodismo equitativo y de calidad, innovador y que apoye el arte. Según señalan en su página web opinan que la democracia prospera cuando las personas y las comunidades están informadas y comprometidas  (</a:t>
            </a:r>
            <a:r>
              <a:rPr lang="es-MX" dirty="0" err="1"/>
              <a:t>Knight</a:t>
            </a:r>
            <a:r>
              <a:rPr lang="es-MX" dirty="0"/>
              <a:t> </a:t>
            </a:r>
            <a:r>
              <a:rPr lang="es-MX" dirty="0" err="1"/>
              <a:t>Fundation</a:t>
            </a:r>
            <a:r>
              <a:rPr lang="es-MX" dirty="0"/>
              <a:t>, </a:t>
            </a:r>
            <a:r>
              <a:rPr lang="es-MX" dirty="0" err="1"/>
              <a:t>n.d</a:t>
            </a:r>
            <a:r>
              <a:rPr lang="es-MX" dirty="0"/>
              <a:t>.)</a:t>
            </a:r>
          </a:p>
          <a:p>
            <a:endParaRPr lang="es-MX" dirty="0"/>
          </a:p>
        </p:txBody>
      </p:sp>
      <p:pic>
        <p:nvPicPr>
          <p:cNvPr id="48134" name="Picture 6" descr="http://www.videoinfographics.com/wp-content/uploads/2012/10/Poderoped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35" y="903444"/>
            <a:ext cx="7713345" cy="428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153702"/>
      </p:ext>
    </p:extLst>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Caso 3. open data </a:t>
            </a:r>
            <a:r>
              <a:rPr lang="es-MX" dirty="0" err="1" smtClean="0"/>
              <a:t>latinoamerica</a:t>
            </a:r>
            <a:endParaRPr lang="es-MX" dirty="0"/>
          </a:p>
        </p:txBody>
      </p:sp>
      <p:sp>
        <p:nvSpPr>
          <p:cNvPr id="4" name="Marcador de texto 3"/>
          <p:cNvSpPr>
            <a:spLocks noGrp="1"/>
          </p:cNvSpPr>
          <p:nvPr>
            <p:ph type="body" sz="half" idx="2"/>
          </p:nvPr>
        </p:nvSpPr>
        <p:spPr/>
        <p:txBody>
          <a:bodyPr/>
          <a:lstStyle/>
          <a:p>
            <a:r>
              <a:rPr lang="es-MX" dirty="0"/>
              <a:t>(</a:t>
            </a:r>
            <a:r>
              <a:rPr lang="es-MX" dirty="0" err="1"/>
              <a:t>O’Donovan</a:t>
            </a:r>
            <a:r>
              <a:rPr lang="es-MX" dirty="0"/>
              <a:t>, 2013): </a:t>
            </a:r>
          </a:p>
          <a:p>
            <a:r>
              <a:rPr lang="es-MX" i="1" dirty="0"/>
              <a:t>La pregunta para nosotros es ¿Qué vamos a hacer con los datos? ¿Datos para qué? Construir un puente entre los datos disponibles y su traducción en mejoras para la calidad de la vida de las personas es un proceso que necesita tiempo y dedicación. En eso se focaliza nuestro trabajo programático.</a:t>
            </a:r>
          </a:p>
          <a:p>
            <a:endParaRPr lang="es-MX" dirty="0"/>
          </a:p>
        </p:txBody>
      </p:sp>
      <p:pic>
        <p:nvPicPr>
          <p:cNvPr id="49154" name="Picture 2" descr="Open Data Latino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181860"/>
            <a:ext cx="7054656" cy="1465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103879"/>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Caso 4. open data </a:t>
            </a:r>
            <a:r>
              <a:rPr lang="es-MX" dirty="0" err="1" smtClean="0"/>
              <a:t>mty</a:t>
            </a:r>
            <a:endParaRPr lang="es-MX" dirty="0"/>
          </a:p>
        </p:txBody>
      </p:sp>
      <p:sp>
        <p:nvSpPr>
          <p:cNvPr id="4" name="Marcador de texto 3"/>
          <p:cNvSpPr>
            <a:spLocks noGrp="1"/>
          </p:cNvSpPr>
          <p:nvPr>
            <p:ph type="body" sz="half" idx="2"/>
          </p:nvPr>
        </p:nvSpPr>
        <p:spPr/>
        <p:txBody>
          <a:bodyPr/>
          <a:lstStyle/>
          <a:p>
            <a:r>
              <a:rPr lang="es-MX" i="1" dirty="0" err="1"/>
              <a:t>OpenData</a:t>
            </a:r>
            <a:r>
              <a:rPr lang="es-MX" i="1" dirty="0"/>
              <a:t> Monterrey es un evento de ciudadanos para liberar datos, construir aplicaciones, crear visualizaciones y publicar análisis utilizando datos abiertos para apoyar y motivar la adopción de políticas de transparencia en la sociedad civil y nuestros gobiernos. </a:t>
            </a:r>
          </a:p>
          <a:p>
            <a:r>
              <a:rPr lang="es-MX" dirty="0"/>
              <a:t>(</a:t>
            </a:r>
            <a:r>
              <a:rPr lang="es-MX" dirty="0" err="1"/>
              <a:t>ODMty</a:t>
            </a:r>
            <a:r>
              <a:rPr lang="es-MX" dirty="0"/>
              <a:t>, 2014)</a:t>
            </a:r>
          </a:p>
        </p:txBody>
      </p:sp>
      <p:pic>
        <p:nvPicPr>
          <p:cNvPr id="50178" name="Picture 2" descr="http://www.opendatamty.org/img/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154893"/>
            <a:ext cx="5303519" cy="635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00590"/>
      </p:ext>
    </p:extLst>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Caso 5. open data </a:t>
            </a:r>
            <a:r>
              <a:rPr lang="es-MX" dirty="0" err="1" smtClean="0"/>
              <a:t>méxico</a:t>
            </a:r>
            <a:endParaRPr lang="es-MX" dirty="0"/>
          </a:p>
        </p:txBody>
      </p:sp>
      <p:sp>
        <p:nvSpPr>
          <p:cNvPr id="4" name="Marcador de texto 3"/>
          <p:cNvSpPr>
            <a:spLocks noGrp="1"/>
          </p:cNvSpPr>
          <p:nvPr>
            <p:ph type="body" sz="half" idx="2"/>
          </p:nvPr>
        </p:nvSpPr>
        <p:spPr/>
        <p:txBody>
          <a:bodyPr/>
          <a:lstStyle/>
          <a:p>
            <a:r>
              <a:rPr lang="es-MX" dirty="0"/>
              <a:t>Dicha organización promueve </a:t>
            </a:r>
            <a:r>
              <a:rPr lang="es-MX" dirty="0" err="1"/>
              <a:t>promueve</a:t>
            </a:r>
            <a:r>
              <a:rPr lang="es-MX" dirty="0"/>
              <a:t> la apertura en los archivos del gobierno y para que sean accesibles para cualquier ciudadano: “</a:t>
            </a:r>
            <a:r>
              <a:rPr lang="es-MX" dirty="0" err="1"/>
              <a:t>OpenDataMX</a:t>
            </a:r>
            <a:r>
              <a:rPr lang="es-MX" dirty="0"/>
              <a:t> es un espacio colaborativo para programadores, diseñadores y científicos sociales que transformen datos en información útil que genere impacto a través de visualización web, integración a plataformas web, gestión de datos y </a:t>
            </a:r>
            <a:r>
              <a:rPr lang="es-MX" dirty="0" err="1"/>
              <a:t>scrapping</a:t>
            </a:r>
            <a:r>
              <a:rPr lang="es-MX" dirty="0"/>
              <a:t> de fuentes de información” (</a:t>
            </a:r>
            <a:r>
              <a:rPr lang="es-MX" dirty="0" err="1"/>
              <a:t>ODMx</a:t>
            </a:r>
            <a:r>
              <a:rPr lang="es-MX" dirty="0"/>
              <a:t>, </a:t>
            </a:r>
            <a:r>
              <a:rPr lang="es-MX" dirty="0" err="1"/>
              <a:t>n.d</a:t>
            </a:r>
            <a:r>
              <a:rPr lang="es-MX" dirty="0"/>
              <a:t>.).</a:t>
            </a:r>
          </a:p>
          <a:p>
            <a:endParaRPr lang="es-MX" dirty="0"/>
          </a:p>
        </p:txBody>
      </p:sp>
      <p:pic>
        <p:nvPicPr>
          <p:cNvPr id="51202" name="Picture 2" descr="Datos abiertos, México. OpenDataMX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35" y="2522220"/>
            <a:ext cx="7050804" cy="154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650704"/>
      </p:ext>
    </p:extLst>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Caso 6. alianza gobierno abierto</a:t>
            </a:r>
            <a:endParaRPr lang="es-MX" dirty="0"/>
          </a:p>
        </p:txBody>
      </p:sp>
      <p:sp>
        <p:nvSpPr>
          <p:cNvPr id="4" name="Marcador de texto 3"/>
          <p:cNvSpPr>
            <a:spLocks noGrp="1"/>
          </p:cNvSpPr>
          <p:nvPr>
            <p:ph type="body" sz="half" idx="2"/>
          </p:nvPr>
        </p:nvSpPr>
        <p:spPr/>
        <p:txBody>
          <a:bodyPr>
            <a:normAutofit fontScale="92500"/>
          </a:bodyPr>
          <a:lstStyle/>
          <a:p>
            <a:r>
              <a:rPr lang="es-MX" dirty="0" smtClean="0"/>
              <a:t>La Alianza </a:t>
            </a:r>
            <a:r>
              <a:rPr lang="es-MX" dirty="0"/>
              <a:t>para el Gobierno Abierto, o también llamada Open </a:t>
            </a:r>
            <a:r>
              <a:rPr lang="es-MX" dirty="0" err="1"/>
              <a:t>Government</a:t>
            </a:r>
            <a:r>
              <a:rPr lang="es-MX" dirty="0"/>
              <a:t> </a:t>
            </a:r>
            <a:r>
              <a:rPr lang="es-MX" dirty="0" err="1"/>
              <a:t>Partnership</a:t>
            </a:r>
            <a:r>
              <a:rPr lang="es-MX" dirty="0"/>
              <a:t>, es una iniciativa que surge en 2011 para agrupar gobiernos con el objeto de que rindan cuentas, sean abiertos y que mejoren su eficiencia a través de la capacidad de dar respuesta a los ciudadanos. Según datos que reporta la organización, actualmente son miembros 60 países. Es importante señalar que la principal estrategia para perseguir sus propósitos es la reforma legislativa que promueva el gobierno abierto (Open </a:t>
            </a:r>
            <a:r>
              <a:rPr lang="es-MX" dirty="0" err="1"/>
              <a:t>Government</a:t>
            </a:r>
            <a:r>
              <a:rPr lang="es-MX" dirty="0"/>
              <a:t> </a:t>
            </a:r>
            <a:r>
              <a:rPr lang="es-MX" dirty="0" err="1"/>
              <a:t>Partnership</a:t>
            </a:r>
            <a:r>
              <a:rPr lang="es-MX" dirty="0"/>
              <a:t>, </a:t>
            </a:r>
            <a:r>
              <a:rPr lang="es-MX" dirty="0" err="1"/>
              <a:t>n.d</a:t>
            </a:r>
            <a:r>
              <a:rPr lang="es-MX" dirty="0"/>
              <a:t>.-a).</a:t>
            </a:r>
          </a:p>
        </p:txBody>
      </p:sp>
      <p:pic>
        <p:nvPicPr>
          <p:cNvPr id="5" name="Imagen 4"/>
          <p:cNvPicPr>
            <a:picLocks noChangeAspect="1"/>
          </p:cNvPicPr>
          <p:nvPr/>
        </p:nvPicPr>
        <p:blipFill>
          <a:blip r:embed="rId2"/>
          <a:stretch>
            <a:fillRect/>
          </a:stretch>
        </p:blipFill>
        <p:spPr>
          <a:xfrm>
            <a:off x="190500" y="1323340"/>
            <a:ext cx="7842250" cy="4391660"/>
          </a:xfrm>
          <a:prstGeom prst="rect">
            <a:avLst/>
          </a:prstGeom>
        </p:spPr>
      </p:pic>
    </p:spTree>
    <p:extLst>
      <p:ext uri="{BB962C8B-B14F-4D97-AF65-F5344CB8AC3E}">
        <p14:creationId xmlns:p14="http://schemas.microsoft.com/office/powerpoint/2010/main" val="260882775"/>
      </p:ext>
    </p:extLst>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b="1" dirty="0" smtClean="0"/>
              <a:t>4.</a:t>
            </a:r>
            <a:r>
              <a:rPr lang="es-MX" b="1" dirty="0" smtClean="0"/>
              <a:t/>
            </a:r>
            <a:br>
              <a:rPr lang="es-MX" b="1" dirty="0" smtClean="0"/>
            </a:br>
            <a:r>
              <a:rPr lang="es-MX" b="1" dirty="0" smtClean="0"/>
              <a:t>Monitoreo: </a:t>
            </a:r>
            <a:r>
              <a:rPr lang="es-MX" b="1" dirty="0" err="1" smtClean="0"/>
              <a:t>tallereeando</a:t>
            </a:r>
            <a:endParaRPr lang="es-MX" dirty="0"/>
          </a:p>
        </p:txBody>
      </p:sp>
      <p:sp>
        <p:nvSpPr>
          <p:cNvPr id="3" name="Marcador de texto 2"/>
          <p:cNvSpPr>
            <a:spLocks noGrp="1"/>
          </p:cNvSpPr>
          <p:nvPr>
            <p:ph type="body" idx="1"/>
          </p:nvPr>
        </p:nvSpPr>
        <p:spPr/>
        <p:txBody>
          <a:bodyPr/>
          <a:lstStyle/>
          <a:p>
            <a:r>
              <a:rPr lang="es-MX" b="1" dirty="0" smtClean="0"/>
              <a:t>¿Qué hacen los que lo hacen?</a:t>
            </a:r>
            <a:endParaRPr lang="es-MX" b="1" dirty="0"/>
          </a:p>
          <a:p>
            <a:endParaRPr lang="es-MX" dirty="0"/>
          </a:p>
        </p:txBody>
      </p:sp>
    </p:spTree>
    <p:extLst>
      <p:ext uri="{BB962C8B-B14F-4D97-AF65-F5344CB8AC3E}">
        <p14:creationId xmlns:p14="http://schemas.microsoft.com/office/powerpoint/2010/main" val="941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25938" t="21526" r="20104" b="9260"/>
          <a:stretch/>
        </p:blipFill>
        <p:spPr>
          <a:xfrm>
            <a:off x="138641" y="685800"/>
            <a:ext cx="8025767" cy="5791017"/>
          </a:xfrm>
          <a:prstGeom prst="rect">
            <a:avLst/>
          </a:prstGeom>
        </p:spPr>
      </p:pic>
      <p:sp>
        <p:nvSpPr>
          <p:cNvPr id="6" name="Rectángulo 5"/>
          <p:cNvSpPr/>
          <p:nvPr/>
        </p:nvSpPr>
        <p:spPr>
          <a:xfrm>
            <a:off x="4196080" y="29108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4251960" y="33172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157834004"/>
      </p:ext>
    </p:extLst>
  </p:cSld>
  <p:clrMapOvr>
    <a:masterClrMapping/>
  </p:clrMapOvr>
  <p:transition spd="med">
    <p:pull/>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pPr marL="457200" indent="-457200">
              <a:buFont typeface="+mj-lt"/>
              <a:buAutoNum type="arabicPeriod"/>
            </a:pPr>
            <a:r>
              <a:rPr lang="es-MX" dirty="0" smtClean="0"/>
              <a:t>Propuesta para el ejercicio (5 minutos).</a:t>
            </a:r>
          </a:p>
          <a:p>
            <a:pPr marL="457200" indent="-457200">
              <a:buFont typeface="+mj-lt"/>
              <a:buAutoNum type="arabicPeriod"/>
            </a:pPr>
            <a:r>
              <a:rPr lang="es-MX" dirty="0" smtClean="0"/>
              <a:t>Formación de </a:t>
            </a:r>
            <a:r>
              <a:rPr lang="es-MX" dirty="0" smtClean="0"/>
              <a:t>equipos de 8 personas (</a:t>
            </a:r>
            <a:r>
              <a:rPr lang="es-MX" dirty="0" smtClean="0"/>
              <a:t>5 minutos).</a:t>
            </a:r>
          </a:p>
          <a:p>
            <a:pPr marL="457200" indent="-457200">
              <a:buFont typeface="+mj-lt"/>
              <a:buAutoNum type="arabicPeriod"/>
            </a:pPr>
            <a:r>
              <a:rPr lang="es-MX" dirty="0" smtClean="0"/>
              <a:t>Actividades específicas (5 minutos).</a:t>
            </a:r>
          </a:p>
          <a:p>
            <a:pPr marL="457200" indent="-457200">
              <a:buFont typeface="+mj-lt"/>
              <a:buAutoNum type="arabicPeriod"/>
            </a:pPr>
            <a:r>
              <a:rPr lang="es-MX" dirty="0" smtClean="0"/>
              <a:t>Realización del ejercicio (45 minutos).</a:t>
            </a:r>
          </a:p>
          <a:p>
            <a:pPr marL="457200" indent="-457200">
              <a:buFont typeface="+mj-lt"/>
              <a:buAutoNum type="arabicPeriod"/>
            </a:pPr>
            <a:r>
              <a:rPr lang="es-MX" dirty="0" smtClean="0"/>
              <a:t>Exposición de ejercicios (60 minutos).</a:t>
            </a:r>
          </a:p>
          <a:p>
            <a:pPr marL="457200" indent="-457200">
              <a:buFont typeface="+mj-lt"/>
              <a:buAutoNum type="arabicPeriod"/>
            </a:pPr>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0081901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r>
              <a:rPr lang="es-MX" dirty="0" smtClean="0"/>
              <a:t>Equipo 1. ¿Qué es política?  </a:t>
            </a:r>
          </a:p>
          <a:p>
            <a:r>
              <a:rPr lang="es-MX" dirty="0" smtClean="0"/>
              <a:t>Equipo 2. ¿Qué es democracia?</a:t>
            </a:r>
          </a:p>
          <a:p>
            <a:r>
              <a:rPr lang="es-MX" dirty="0" smtClean="0"/>
              <a:t>Equipo 3. ¿Qué es un observatorio?</a:t>
            </a:r>
          </a:p>
          <a:p>
            <a:r>
              <a:rPr lang="es-MX" dirty="0" smtClean="0"/>
              <a:t>Equipo 4. Observando a una institución 1.</a:t>
            </a:r>
          </a:p>
          <a:p>
            <a:r>
              <a:rPr lang="es-MX" dirty="0" smtClean="0"/>
              <a:t>Equipo 5. </a:t>
            </a:r>
            <a:r>
              <a:rPr lang="es-MX" dirty="0"/>
              <a:t>Observando a una institución </a:t>
            </a:r>
            <a:r>
              <a:rPr lang="es-MX" dirty="0" smtClean="0"/>
              <a:t>2.</a:t>
            </a:r>
          </a:p>
          <a:p>
            <a:r>
              <a:rPr lang="es-MX" dirty="0" smtClean="0"/>
              <a:t>Equipo 6. </a:t>
            </a:r>
            <a:r>
              <a:rPr lang="es-MX" dirty="0"/>
              <a:t>Observando a una institución </a:t>
            </a:r>
            <a:r>
              <a:rPr lang="es-MX" dirty="0" smtClean="0"/>
              <a:t>3.</a:t>
            </a:r>
          </a:p>
          <a:p>
            <a:r>
              <a:rPr lang="es-MX" dirty="0" smtClean="0"/>
              <a:t>Equipo 7. </a:t>
            </a:r>
            <a:r>
              <a:rPr lang="es-MX" dirty="0"/>
              <a:t>Observando a una institución </a:t>
            </a:r>
            <a:r>
              <a:rPr lang="es-MX" dirty="0" smtClean="0"/>
              <a:t>4.</a:t>
            </a:r>
          </a:p>
          <a:p>
            <a:r>
              <a:rPr lang="es-MX" dirty="0" smtClean="0"/>
              <a:t>Equipo 8. </a:t>
            </a:r>
            <a:r>
              <a:rPr lang="es-MX" dirty="0"/>
              <a:t>Observando a una institución </a:t>
            </a:r>
            <a:r>
              <a:rPr lang="es-MX" dirty="0" smtClean="0"/>
              <a:t>5.</a:t>
            </a:r>
          </a:p>
          <a:p>
            <a:r>
              <a:rPr lang="es-MX" dirty="0" smtClean="0"/>
              <a:t>Equipo 9. </a:t>
            </a:r>
            <a:r>
              <a:rPr lang="es-MX" dirty="0"/>
              <a:t>Observando a una institución </a:t>
            </a:r>
            <a:r>
              <a:rPr lang="es-MX" dirty="0" smtClean="0"/>
              <a:t>6.</a:t>
            </a:r>
          </a:p>
          <a:p>
            <a:r>
              <a:rPr lang="es-MX" dirty="0" smtClean="0"/>
              <a:t>Equipo 10. </a:t>
            </a:r>
            <a:r>
              <a:rPr lang="es-MX" dirty="0"/>
              <a:t>Observando </a:t>
            </a:r>
            <a:r>
              <a:rPr lang="es-MX" dirty="0" smtClean="0"/>
              <a:t>a los equipos.</a:t>
            </a:r>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5127408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b="1" dirty="0" smtClean="0"/>
              <a:t>5.</a:t>
            </a:r>
            <a:br>
              <a:rPr lang="es-MX" b="1" dirty="0" smtClean="0"/>
            </a:br>
            <a:r>
              <a:rPr lang="es-MX" b="1" dirty="0" smtClean="0"/>
              <a:t>recapitulación</a:t>
            </a:r>
            <a:endParaRPr lang="es-MX" dirty="0"/>
          </a:p>
        </p:txBody>
      </p:sp>
      <p:sp>
        <p:nvSpPr>
          <p:cNvPr id="3" name="Marcador de texto 2"/>
          <p:cNvSpPr>
            <a:spLocks noGrp="1"/>
          </p:cNvSpPr>
          <p:nvPr>
            <p:ph type="body" idx="1"/>
          </p:nvPr>
        </p:nvSpPr>
        <p:spPr/>
        <p:txBody>
          <a:bodyPr/>
          <a:lstStyle/>
          <a:p>
            <a:r>
              <a:rPr lang="es-MX" b="1" dirty="0" smtClean="0"/>
              <a:t>¿Qué hacen los que lo hacen?</a:t>
            </a:r>
            <a:endParaRPr lang="es-MX" b="1" dirty="0"/>
          </a:p>
          <a:p>
            <a:endParaRPr lang="es-MX" dirty="0"/>
          </a:p>
        </p:txBody>
      </p:sp>
    </p:spTree>
    <p:extLst>
      <p:ext uri="{BB962C8B-B14F-4D97-AF65-F5344CB8AC3E}">
        <p14:creationId xmlns:p14="http://schemas.microsoft.com/office/powerpoint/2010/main" val="3723598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6. cierre</a:t>
            </a:r>
            <a:endParaRPr lang="es-MX" dirty="0"/>
          </a:p>
        </p:txBody>
      </p:sp>
      <p:sp>
        <p:nvSpPr>
          <p:cNvPr id="3" name="Marcador de texto 2"/>
          <p:cNvSpPr>
            <a:spLocks noGrp="1"/>
          </p:cNvSpPr>
          <p:nvPr>
            <p:ph type="body" idx="1"/>
          </p:nvPr>
        </p:nvSpPr>
        <p:spPr/>
        <p:txBody>
          <a:bodyPr/>
          <a:lstStyle/>
          <a:p>
            <a:endParaRPr lang="es-MX"/>
          </a:p>
        </p:txBody>
      </p:sp>
    </p:spTree>
    <p:extLst>
      <p:ext uri="{BB962C8B-B14F-4D97-AF65-F5344CB8AC3E}">
        <p14:creationId xmlns:p14="http://schemas.microsoft.com/office/powerpoint/2010/main" val="30046910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Gracias por</a:t>
            </a:r>
            <a:br>
              <a:rPr lang="es-MX" dirty="0" smtClean="0"/>
            </a:br>
            <a:r>
              <a:rPr lang="es-MX" dirty="0" smtClean="0"/>
              <a:t>su atención</a:t>
            </a:r>
            <a:endParaRPr lang="es-MX" dirty="0"/>
          </a:p>
        </p:txBody>
      </p:sp>
      <p:sp>
        <p:nvSpPr>
          <p:cNvPr id="3" name="Marcador de texto 2"/>
          <p:cNvSpPr>
            <a:spLocks noGrp="1"/>
          </p:cNvSpPr>
          <p:nvPr>
            <p:ph type="body" idx="1"/>
          </p:nvPr>
        </p:nvSpPr>
        <p:spPr>
          <a:xfrm>
            <a:off x="2165774" y="5020056"/>
            <a:ext cx="9052560" cy="1731264"/>
          </a:xfrm>
        </p:spPr>
        <p:txBody>
          <a:bodyPr>
            <a:normAutofit/>
          </a:bodyPr>
          <a:lstStyle/>
          <a:p>
            <a:r>
              <a:rPr lang="es-MX" b="1" dirty="0" smtClean="0"/>
              <a:t>Mtro. Rigoberto Silva Robles</a:t>
            </a:r>
          </a:p>
          <a:p>
            <a:r>
              <a:rPr lang="es-MX" b="1" dirty="0" smtClean="0"/>
              <a:t>www.rigobertosilva.com.mx / www.ceepyg.org</a:t>
            </a:r>
            <a:endParaRPr lang="es-MX" b="1" dirty="0" smtClean="0"/>
          </a:p>
          <a:p>
            <a:r>
              <a:rPr lang="es-MX" b="1" dirty="0" smtClean="0"/>
              <a:t>silvarobles.r@gmail.com / rigoberto.silva@ceepyg.org</a:t>
            </a:r>
          </a:p>
          <a:p>
            <a:r>
              <a:rPr lang="es-MX" b="1" dirty="0" smtClean="0"/>
              <a:t>@</a:t>
            </a:r>
            <a:r>
              <a:rPr lang="es-MX" b="1" dirty="0" err="1" smtClean="0"/>
              <a:t>srrigoberto</a:t>
            </a:r>
            <a:endParaRPr lang="es-MX" b="1" dirty="0" smtClean="0"/>
          </a:p>
          <a:p>
            <a:endParaRPr lang="es-MX" dirty="0"/>
          </a:p>
        </p:txBody>
      </p:sp>
    </p:spTree>
    <p:extLst>
      <p:ext uri="{BB962C8B-B14F-4D97-AF65-F5344CB8AC3E}">
        <p14:creationId xmlns:p14="http://schemas.microsoft.com/office/powerpoint/2010/main" val="2527245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23361" t="16538" r="14566" b="3287"/>
          <a:stretch/>
        </p:blipFill>
        <p:spPr>
          <a:xfrm>
            <a:off x="117002" y="479611"/>
            <a:ext cx="8186926" cy="5948082"/>
          </a:xfrm>
          <a:prstGeom prst="rect">
            <a:avLst/>
          </a:prstGeom>
        </p:spPr>
      </p:pic>
      <p:sp>
        <p:nvSpPr>
          <p:cNvPr id="6" name="Rectángulo 5"/>
          <p:cNvSpPr/>
          <p:nvPr/>
        </p:nvSpPr>
        <p:spPr>
          <a:xfrm>
            <a:off x="4251960" y="33172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4210465" y="257048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4142626909"/>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9042" t="6223" r="14042" b="4889"/>
          <a:stretch/>
        </p:blipFill>
        <p:spPr>
          <a:xfrm>
            <a:off x="411480" y="685800"/>
            <a:ext cx="7360920" cy="5500065"/>
          </a:xfrm>
          <a:prstGeom prst="rect">
            <a:avLst/>
          </a:prstGeom>
        </p:spPr>
      </p:pic>
      <p:sp>
        <p:nvSpPr>
          <p:cNvPr id="6" name="Rectángulo 5"/>
          <p:cNvSpPr/>
          <p:nvPr/>
        </p:nvSpPr>
        <p:spPr>
          <a:xfrm>
            <a:off x="838200" y="51206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2011832485"/>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4160" r="14524"/>
          <a:stretch/>
        </p:blipFill>
        <p:spPr>
          <a:xfrm>
            <a:off x="376177" y="495656"/>
            <a:ext cx="7663911" cy="6044927"/>
          </a:xfrm>
          <a:prstGeom prst="rect">
            <a:avLst/>
          </a:prstGeom>
        </p:spPr>
      </p:pic>
      <p:sp>
        <p:nvSpPr>
          <p:cNvPr id="6" name="Rectángulo 5"/>
          <p:cNvSpPr/>
          <p:nvPr/>
        </p:nvSpPr>
        <p:spPr>
          <a:xfrm>
            <a:off x="3972560" y="364236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90664" y="37998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936802183"/>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2804" r="13520"/>
          <a:stretch/>
        </p:blipFill>
        <p:spPr>
          <a:xfrm>
            <a:off x="229313" y="363541"/>
            <a:ext cx="7901676" cy="6032777"/>
          </a:xfrm>
          <a:prstGeom prst="rect">
            <a:avLst/>
          </a:prstGeom>
        </p:spPr>
      </p:pic>
      <p:sp>
        <p:nvSpPr>
          <p:cNvPr id="6" name="Rectángulo 5"/>
          <p:cNvSpPr/>
          <p:nvPr/>
        </p:nvSpPr>
        <p:spPr>
          <a:xfrm>
            <a:off x="4404360" y="258572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998072988"/>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9856" r="17703" b="4250"/>
          <a:stretch/>
        </p:blipFill>
        <p:spPr>
          <a:xfrm>
            <a:off x="192348" y="487325"/>
            <a:ext cx="7929675" cy="5895546"/>
          </a:xfrm>
          <a:prstGeom prst="rect">
            <a:avLst/>
          </a:prstGeom>
        </p:spPr>
      </p:pic>
    </p:spTree>
    <p:extLst>
      <p:ext uri="{BB962C8B-B14F-4D97-AF65-F5344CB8AC3E}">
        <p14:creationId xmlns:p14="http://schemas.microsoft.com/office/powerpoint/2010/main" val="62081292"/>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6" name="Imagen 5"/>
          <p:cNvPicPr>
            <a:picLocks noChangeAspect="1"/>
          </p:cNvPicPr>
          <p:nvPr/>
        </p:nvPicPr>
        <p:blipFill rotWithShape="1">
          <a:blip r:embed="rId2"/>
          <a:srcRect l="17049" r="10894"/>
          <a:stretch/>
        </p:blipFill>
        <p:spPr>
          <a:xfrm>
            <a:off x="283581" y="318304"/>
            <a:ext cx="7851075" cy="6128794"/>
          </a:xfrm>
          <a:prstGeom prst="rect">
            <a:avLst/>
          </a:prstGeom>
        </p:spPr>
      </p:pic>
      <p:sp>
        <p:nvSpPr>
          <p:cNvPr id="7" name="Rectángulo 6"/>
          <p:cNvSpPr/>
          <p:nvPr/>
        </p:nvSpPr>
        <p:spPr>
          <a:xfrm>
            <a:off x="4439920" y="488696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8" name="Rectángulo 7"/>
          <p:cNvSpPr/>
          <p:nvPr/>
        </p:nvSpPr>
        <p:spPr>
          <a:xfrm>
            <a:off x="4307840" y="52984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9" name="Rectángulo 8"/>
          <p:cNvSpPr/>
          <p:nvPr/>
        </p:nvSpPr>
        <p:spPr>
          <a:xfrm>
            <a:off x="283581" y="5151120"/>
            <a:ext cx="3627120" cy="48768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2407178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sz="8600" dirty="0" smtClean="0"/>
              <a:t>Módulo 1. Información y democracia</a:t>
            </a:r>
            <a:endParaRPr lang="es-MX" sz="8600" dirty="0"/>
          </a:p>
        </p:txBody>
      </p:sp>
      <p:sp>
        <p:nvSpPr>
          <p:cNvPr id="3" name="Subtítulo 2"/>
          <p:cNvSpPr>
            <a:spLocks noGrp="1"/>
          </p:cNvSpPr>
          <p:nvPr>
            <p:ph type="subTitle" idx="1"/>
          </p:nvPr>
        </p:nvSpPr>
        <p:spPr>
          <a:xfrm>
            <a:off x="1069848" y="4389119"/>
            <a:ext cx="7891272" cy="2335771"/>
          </a:xfrm>
        </p:spPr>
        <p:txBody>
          <a:bodyPr>
            <a:normAutofit/>
          </a:bodyPr>
          <a:lstStyle/>
          <a:p>
            <a:pPr marL="457200" indent="-457200">
              <a:buAutoNum type="arabicPeriod"/>
            </a:pPr>
            <a:r>
              <a:rPr lang="es-MX" dirty="0" smtClean="0"/>
              <a:t>Estado y política.</a:t>
            </a:r>
          </a:p>
          <a:p>
            <a:pPr marL="457200" indent="-457200">
              <a:buAutoNum type="arabicPeriod"/>
            </a:pPr>
            <a:r>
              <a:rPr lang="es-MX" dirty="0" smtClean="0"/>
              <a:t>Medios de comunicación y su papel en una democracia.</a:t>
            </a:r>
          </a:p>
          <a:p>
            <a:pPr marL="457200" indent="-457200">
              <a:buAutoNum type="arabicPeriod"/>
            </a:pPr>
            <a:r>
              <a:rPr lang="es-MX" dirty="0" smtClean="0"/>
              <a:t>Información y empoderamiento ciudadano.</a:t>
            </a:r>
          </a:p>
          <a:p>
            <a:pPr marL="457200" indent="-457200">
              <a:buAutoNum type="arabicPeriod"/>
            </a:pPr>
            <a:r>
              <a:rPr lang="es-MX" dirty="0" smtClean="0"/>
              <a:t>Ciudadanía activa y derecho a la información</a:t>
            </a:r>
            <a:endParaRPr lang="es-MX" dirty="0"/>
          </a:p>
        </p:txBody>
      </p:sp>
    </p:spTree>
    <p:extLst>
      <p:ext uri="{BB962C8B-B14F-4D97-AF65-F5344CB8AC3E}">
        <p14:creationId xmlns:p14="http://schemas.microsoft.com/office/powerpoint/2010/main" val="2472543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9541" r="15833" b="12592"/>
          <a:stretch/>
        </p:blipFill>
        <p:spPr>
          <a:xfrm>
            <a:off x="213360" y="236078"/>
            <a:ext cx="8062890" cy="6134242"/>
          </a:xfrm>
          <a:prstGeom prst="rect">
            <a:avLst/>
          </a:prstGeom>
        </p:spPr>
      </p:pic>
      <p:sp>
        <p:nvSpPr>
          <p:cNvPr id="6" name="Rectángulo 5"/>
          <p:cNvSpPr/>
          <p:nvPr/>
        </p:nvSpPr>
        <p:spPr>
          <a:xfrm>
            <a:off x="4323080" y="486156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4358640" y="529336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1826835421"/>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4534" r="13238"/>
          <a:stretch/>
        </p:blipFill>
        <p:spPr>
          <a:xfrm>
            <a:off x="47473" y="320040"/>
            <a:ext cx="8147158" cy="6344920"/>
          </a:xfrm>
          <a:prstGeom prst="rect">
            <a:avLst/>
          </a:prstGeom>
        </p:spPr>
      </p:pic>
      <p:sp>
        <p:nvSpPr>
          <p:cNvPr id="7" name="Rectángulo 6"/>
          <p:cNvSpPr/>
          <p:nvPr/>
        </p:nvSpPr>
        <p:spPr>
          <a:xfrm>
            <a:off x="4353560" y="432308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4202206356"/>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8645" r="11980" b="6666"/>
          <a:stretch/>
        </p:blipFill>
        <p:spPr>
          <a:xfrm>
            <a:off x="85454" y="325120"/>
            <a:ext cx="8196398" cy="6202680"/>
          </a:xfrm>
          <a:prstGeom prst="rect">
            <a:avLst/>
          </a:prstGeom>
        </p:spPr>
      </p:pic>
      <p:sp>
        <p:nvSpPr>
          <p:cNvPr id="6" name="Rectángulo 5"/>
          <p:cNvSpPr/>
          <p:nvPr/>
        </p:nvSpPr>
        <p:spPr>
          <a:xfrm>
            <a:off x="4183653" y="195072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813523623"/>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8500" r="13042" b="7185"/>
          <a:stretch/>
        </p:blipFill>
        <p:spPr>
          <a:xfrm>
            <a:off x="8091" y="300942"/>
            <a:ext cx="8264060" cy="6302415"/>
          </a:xfrm>
          <a:prstGeom prst="rect">
            <a:avLst/>
          </a:prstGeom>
        </p:spPr>
      </p:pic>
      <p:sp>
        <p:nvSpPr>
          <p:cNvPr id="6" name="Rectángulo 5"/>
          <p:cNvSpPr/>
          <p:nvPr/>
        </p:nvSpPr>
        <p:spPr>
          <a:xfrm>
            <a:off x="3845560" y="19202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3041278"/>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6071" r="14683" b="5732"/>
          <a:stretch/>
        </p:blipFill>
        <p:spPr>
          <a:xfrm>
            <a:off x="218673" y="259080"/>
            <a:ext cx="8106672" cy="6207760"/>
          </a:xfrm>
          <a:prstGeom prst="rect">
            <a:avLst/>
          </a:prstGeom>
        </p:spPr>
      </p:pic>
      <p:sp>
        <p:nvSpPr>
          <p:cNvPr id="6" name="Rectángulo 5"/>
          <p:cNvSpPr/>
          <p:nvPr/>
        </p:nvSpPr>
        <p:spPr>
          <a:xfrm>
            <a:off x="4612640" y="494792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4612640" y="532892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2826970531"/>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2091" t="1757" r="18527" b="5962"/>
          <a:stretch/>
        </p:blipFill>
        <p:spPr>
          <a:xfrm>
            <a:off x="57872" y="45835"/>
            <a:ext cx="8184835" cy="6123471"/>
          </a:xfrm>
          <a:prstGeom prst="rect">
            <a:avLst/>
          </a:prstGeom>
        </p:spPr>
      </p:pic>
      <p:sp>
        <p:nvSpPr>
          <p:cNvPr id="6" name="Rectángulo 5"/>
          <p:cNvSpPr/>
          <p:nvPr/>
        </p:nvSpPr>
        <p:spPr>
          <a:xfrm>
            <a:off x="4922520" y="220980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2026920" y="3205480"/>
            <a:ext cx="2113280" cy="1879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8" name="Rectángulo 7"/>
          <p:cNvSpPr/>
          <p:nvPr/>
        </p:nvSpPr>
        <p:spPr>
          <a:xfrm>
            <a:off x="116840" y="3622040"/>
            <a:ext cx="2113280" cy="1879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697048562"/>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OTRA PERSPECTIVA</a:t>
            </a:r>
            <a:endParaRPr lang="es-MX" dirty="0"/>
          </a:p>
        </p:txBody>
      </p:sp>
      <p:sp>
        <p:nvSpPr>
          <p:cNvPr id="4" name="Marcador de texto 3"/>
          <p:cNvSpPr>
            <a:spLocks noGrp="1"/>
          </p:cNvSpPr>
          <p:nvPr>
            <p:ph type="body" sz="half" idx="2"/>
          </p:nvPr>
        </p:nvSpPr>
        <p:spPr/>
        <p:txBody>
          <a:bodyPr/>
          <a:lstStyle/>
          <a:p>
            <a:r>
              <a:rPr lang="es-MX" dirty="0" smtClean="0"/>
              <a:t>Sobre participación política</a:t>
            </a:r>
            <a:endParaRPr lang="es-MX" dirty="0"/>
          </a:p>
        </p:txBody>
      </p:sp>
      <p:pic>
        <p:nvPicPr>
          <p:cNvPr id="5" name="Imagen 4"/>
          <p:cNvPicPr>
            <a:picLocks noChangeAspect="1"/>
          </p:cNvPicPr>
          <p:nvPr/>
        </p:nvPicPr>
        <p:blipFill rotWithShape="1">
          <a:blip r:embed="rId2"/>
          <a:srcRect l="18042" t="5555" r="13250" b="4297"/>
          <a:stretch/>
        </p:blipFill>
        <p:spPr>
          <a:xfrm>
            <a:off x="198120" y="374890"/>
            <a:ext cx="7970520" cy="5882428"/>
          </a:xfrm>
          <a:prstGeom prst="rect">
            <a:avLst/>
          </a:prstGeom>
        </p:spPr>
      </p:pic>
    </p:spTree>
    <p:extLst>
      <p:ext uri="{BB962C8B-B14F-4D97-AF65-F5344CB8AC3E}">
        <p14:creationId xmlns:p14="http://schemas.microsoft.com/office/powerpoint/2010/main" val="1814948671"/>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6892" r="10585"/>
          <a:stretch/>
        </p:blipFill>
        <p:spPr>
          <a:xfrm>
            <a:off x="105500" y="50800"/>
            <a:ext cx="8206636" cy="6365240"/>
          </a:xfrm>
          <a:prstGeom prst="rect">
            <a:avLst/>
          </a:prstGeom>
        </p:spPr>
      </p:pic>
    </p:spTree>
    <p:extLst>
      <p:ext uri="{BB962C8B-B14F-4D97-AF65-F5344CB8AC3E}">
        <p14:creationId xmlns:p14="http://schemas.microsoft.com/office/powerpoint/2010/main" val="3221557666"/>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8500" t="18000" r="19459" b="34592"/>
          <a:stretch/>
        </p:blipFill>
        <p:spPr>
          <a:xfrm>
            <a:off x="86868" y="858434"/>
            <a:ext cx="8214360" cy="3530685"/>
          </a:xfrm>
          <a:prstGeom prst="rect">
            <a:avLst/>
          </a:prstGeom>
        </p:spPr>
      </p:pic>
    </p:spTree>
    <p:extLst>
      <p:ext uri="{BB962C8B-B14F-4D97-AF65-F5344CB8AC3E}">
        <p14:creationId xmlns:p14="http://schemas.microsoft.com/office/powerpoint/2010/main" val="1373484273"/>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8336" t="13432" r="19369" b="16083"/>
          <a:stretch/>
        </p:blipFill>
        <p:spPr>
          <a:xfrm>
            <a:off x="111759" y="563881"/>
            <a:ext cx="8093489" cy="5151119"/>
          </a:xfrm>
          <a:prstGeom prst="rect">
            <a:avLst/>
          </a:prstGeom>
        </p:spPr>
      </p:pic>
    </p:spTree>
    <p:extLst>
      <p:ext uri="{BB962C8B-B14F-4D97-AF65-F5344CB8AC3E}">
        <p14:creationId xmlns:p14="http://schemas.microsoft.com/office/powerpoint/2010/main" val="2904730836"/>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Plan</a:t>
            </a:r>
            <a:endParaRPr lang="es-MX" dirty="0"/>
          </a:p>
        </p:txBody>
      </p:sp>
      <p:sp>
        <p:nvSpPr>
          <p:cNvPr id="3" name="Marcador de contenido 2"/>
          <p:cNvSpPr>
            <a:spLocks noGrp="1"/>
          </p:cNvSpPr>
          <p:nvPr>
            <p:ph idx="1"/>
          </p:nvPr>
        </p:nvSpPr>
        <p:spPr/>
        <p:txBody>
          <a:bodyPr/>
          <a:lstStyle/>
          <a:p>
            <a:pPr marL="457200" indent="-457200">
              <a:buFont typeface="+mj-lt"/>
              <a:buAutoNum type="arabicPeriod"/>
            </a:pPr>
            <a:r>
              <a:rPr lang="es-MX" dirty="0" smtClean="0"/>
              <a:t>Presentación (1 HORA).</a:t>
            </a:r>
          </a:p>
          <a:p>
            <a:pPr marL="457200" indent="-457200">
              <a:buFont typeface="+mj-lt"/>
              <a:buAutoNum type="arabicPeriod"/>
            </a:pPr>
            <a:r>
              <a:rPr lang="es-MX" dirty="0" smtClean="0"/>
              <a:t>Introducción teórico-empírica (2 HORAS).</a:t>
            </a:r>
          </a:p>
          <a:p>
            <a:pPr marL="457200" indent="-457200">
              <a:buFont typeface="+mj-lt"/>
              <a:buAutoNum type="arabicPeriod"/>
            </a:pPr>
            <a:r>
              <a:rPr lang="es-MX" dirty="0" smtClean="0"/>
              <a:t>Ideas centrales 1 (4 HORAS).</a:t>
            </a:r>
          </a:p>
          <a:p>
            <a:pPr marL="457200" indent="-457200">
              <a:buFont typeface="+mj-lt"/>
              <a:buAutoNum type="arabicPeriod"/>
            </a:pPr>
            <a:r>
              <a:rPr lang="es-MX" dirty="0" smtClean="0"/>
              <a:t>Monitoreo: </a:t>
            </a:r>
            <a:r>
              <a:rPr lang="es-MX" dirty="0" err="1" smtClean="0"/>
              <a:t>tallereando</a:t>
            </a:r>
            <a:r>
              <a:rPr lang="es-MX" dirty="0" smtClean="0"/>
              <a:t> (2 HORAS).</a:t>
            </a:r>
          </a:p>
          <a:p>
            <a:pPr marL="457200" indent="-457200">
              <a:buFont typeface="+mj-lt"/>
              <a:buAutoNum type="arabicPeriod"/>
            </a:pPr>
            <a:r>
              <a:rPr lang="es-MX" dirty="0" smtClean="0"/>
              <a:t>Recapitulación general (0.5 HORAS).</a:t>
            </a:r>
          </a:p>
          <a:p>
            <a:pPr marL="457200" indent="-457200">
              <a:buFont typeface="+mj-lt"/>
              <a:buAutoNum type="arabicPeriod"/>
            </a:pPr>
            <a:r>
              <a:rPr lang="es-MX" dirty="0" smtClean="0"/>
              <a:t>Cierre (0.5 HORAS)</a:t>
            </a:r>
          </a:p>
          <a:p>
            <a:endParaRPr lang="es-MX" dirty="0" smtClean="0"/>
          </a:p>
          <a:p>
            <a:endParaRPr lang="es-MX" dirty="0"/>
          </a:p>
        </p:txBody>
      </p:sp>
    </p:spTree>
    <p:extLst>
      <p:ext uri="{BB962C8B-B14F-4D97-AF65-F5344CB8AC3E}">
        <p14:creationId xmlns:p14="http://schemas.microsoft.com/office/powerpoint/2010/main" val="2366657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0742" t="10984" r="12369" b="15173"/>
          <a:stretch/>
        </p:blipFill>
        <p:spPr>
          <a:xfrm>
            <a:off x="81279" y="518160"/>
            <a:ext cx="8040055" cy="4343400"/>
          </a:xfrm>
          <a:prstGeom prst="rect">
            <a:avLst/>
          </a:prstGeom>
        </p:spPr>
      </p:pic>
    </p:spTree>
    <p:extLst>
      <p:ext uri="{BB962C8B-B14F-4D97-AF65-F5344CB8AC3E}">
        <p14:creationId xmlns:p14="http://schemas.microsoft.com/office/powerpoint/2010/main" val="2953335145"/>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Corte de caja</a:t>
            </a:r>
            <a:endParaRPr lang="es-MX" dirty="0"/>
          </a:p>
        </p:txBody>
      </p:sp>
      <p:sp>
        <p:nvSpPr>
          <p:cNvPr id="4" name="Marcador de texto 3"/>
          <p:cNvSpPr>
            <a:spLocks noGrp="1"/>
          </p:cNvSpPr>
          <p:nvPr>
            <p:ph type="body" sz="half" idx="2"/>
          </p:nvPr>
        </p:nvSpPr>
        <p:spPr/>
        <p:txBody>
          <a:bodyPr/>
          <a:lstStyle/>
          <a:p>
            <a:endParaRPr lang="es-MX" dirty="0"/>
          </a:p>
        </p:txBody>
      </p:sp>
      <p:pic>
        <p:nvPicPr>
          <p:cNvPr id="2050" name="Picture 2" descr="https://lh3.googleusercontent.com/-UnnXZJJ4f5c/U_CuDgqooFI/AAAAAAAAA74/XWrJXsLsA-0/w300-h281/reflexion-t-shirt-col-v-300x28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0" y="2423160"/>
            <a:ext cx="3248669" cy="304292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p:cNvSpPr>
            <a:spLocks noGrp="1"/>
          </p:cNvSpPr>
          <p:nvPr>
            <p:ph idx="1"/>
          </p:nvPr>
        </p:nvSpPr>
        <p:spPr>
          <a:xfrm>
            <a:off x="838200" y="685800"/>
            <a:ext cx="6711696" cy="5020056"/>
          </a:xfrm>
        </p:spPr>
        <p:txBody>
          <a:bodyPr>
            <a:normAutofit/>
          </a:bodyPr>
          <a:lstStyle/>
          <a:p>
            <a:pPr marL="457200" indent="-457200">
              <a:buFont typeface="+mj-lt"/>
              <a:buAutoNum type="arabicPeriod"/>
            </a:pPr>
            <a:r>
              <a:rPr lang="es-MX" dirty="0" smtClean="0"/>
              <a:t>Democracia.</a:t>
            </a:r>
          </a:p>
          <a:p>
            <a:pPr marL="457200" indent="-457200">
              <a:buFont typeface="+mj-lt"/>
              <a:buAutoNum type="arabicPeriod"/>
            </a:pPr>
            <a:r>
              <a:rPr lang="es-MX" dirty="0" smtClean="0"/>
              <a:t>Teoría del Estado.</a:t>
            </a:r>
          </a:p>
          <a:p>
            <a:pPr marL="457200" indent="-457200">
              <a:buFont typeface="+mj-lt"/>
              <a:buAutoNum type="arabicPeriod"/>
            </a:pPr>
            <a:r>
              <a:rPr lang="es-MX" dirty="0" smtClean="0"/>
              <a:t>Tipos de democracia.</a:t>
            </a:r>
          </a:p>
          <a:p>
            <a:pPr marL="457200" indent="-457200">
              <a:buFont typeface="+mj-lt"/>
              <a:buAutoNum type="arabicPeriod"/>
            </a:pPr>
            <a:r>
              <a:rPr lang="es-MX" dirty="0" smtClean="0"/>
              <a:t>Sistemas de organización de la vida política.</a:t>
            </a:r>
          </a:p>
          <a:p>
            <a:pPr marL="457200" indent="-457200">
              <a:buFont typeface="+mj-lt"/>
              <a:buAutoNum type="arabicPeriod"/>
            </a:pPr>
            <a:r>
              <a:rPr lang="es-MX" dirty="0" smtClean="0"/>
              <a:t>Pluralidad y discusión pública.</a:t>
            </a:r>
          </a:p>
          <a:p>
            <a:pPr marL="457200" indent="-457200">
              <a:buFont typeface="+mj-lt"/>
              <a:buAutoNum type="arabicPeriod"/>
            </a:pPr>
            <a:r>
              <a:rPr lang="es-MX" dirty="0" smtClean="0"/>
              <a:t>El papel de la información en una democracia.</a:t>
            </a:r>
          </a:p>
          <a:p>
            <a:pPr marL="457200" indent="-457200">
              <a:buFont typeface="+mj-lt"/>
              <a:buAutoNum type="arabicPeriod"/>
            </a:pPr>
            <a:r>
              <a:rPr lang="es-MX" dirty="0" smtClean="0"/>
              <a:t>Medios de comunicación, libertad de expresión y de prensa.</a:t>
            </a:r>
          </a:p>
          <a:p>
            <a:pPr marL="457200" indent="-457200">
              <a:buFont typeface="+mj-lt"/>
              <a:buAutoNum type="arabicPeriod"/>
            </a:pPr>
            <a:r>
              <a:rPr lang="es-MX" dirty="0" smtClean="0"/>
              <a:t>Transparencia como arma política.</a:t>
            </a:r>
          </a:p>
          <a:p>
            <a:pPr marL="457200" indent="-457200">
              <a:buFont typeface="+mj-lt"/>
              <a:buAutoNum type="arabicPeriod"/>
            </a:pPr>
            <a:r>
              <a:rPr lang="es-MX" dirty="0" smtClean="0"/>
              <a:t>Democracia y derecho a la información.</a:t>
            </a:r>
          </a:p>
          <a:p>
            <a:pPr marL="457200" indent="-457200">
              <a:buFont typeface="+mj-lt"/>
              <a:buAutoNum type="arabicPeriod"/>
            </a:pPr>
            <a:r>
              <a:rPr lang="es-MX" dirty="0" smtClean="0"/>
              <a:t>Manejo de medios en dependencias gubernamentales.</a:t>
            </a:r>
          </a:p>
          <a:p>
            <a:pPr marL="457200" indent="-457200">
              <a:buFont typeface="+mj-lt"/>
              <a:buAutoNum type="arabicPeriod"/>
            </a:pPr>
            <a:endParaRPr lang="es-MX" dirty="0"/>
          </a:p>
        </p:txBody>
      </p:sp>
    </p:spTree>
    <p:extLst>
      <p:ext uri="{BB962C8B-B14F-4D97-AF65-F5344CB8AC3E}">
        <p14:creationId xmlns:p14="http://schemas.microsoft.com/office/powerpoint/2010/main" val="26753404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b. Conceptos: abonando al cambio de paradigma</a:t>
            </a:r>
            <a:br>
              <a:rPr lang="es-MX" dirty="0" smtClean="0"/>
            </a:br>
            <a:r>
              <a:rPr lang="es-MX" dirty="0" smtClean="0"/>
              <a:t>(de perspectiva)</a:t>
            </a:r>
            <a:endParaRPr lang="es-MX" dirty="0"/>
          </a:p>
        </p:txBody>
      </p:sp>
      <p:sp>
        <p:nvSpPr>
          <p:cNvPr id="4" name="Marcador de texto 3"/>
          <p:cNvSpPr>
            <a:spLocks noGrp="1"/>
          </p:cNvSpPr>
          <p:nvPr>
            <p:ph type="body" sz="half" idx="2"/>
          </p:nvPr>
        </p:nvSpPr>
        <p:spPr/>
        <p:txBody>
          <a:bodyPr/>
          <a:lstStyle/>
          <a:p>
            <a:endParaRPr lang="es-MX"/>
          </a:p>
        </p:txBody>
      </p:sp>
      <p:pic>
        <p:nvPicPr>
          <p:cNvPr id="3074" name="Picture 2" descr="https://upload.wikimedia.org/wikipedia/en/5/52/Foucaul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320" y="2463799"/>
            <a:ext cx="2844800" cy="34977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3/31/Las_Meninas,_by_Diego_Vel%C3%A1zquez,_from_Prado_in_Google_Earth.jpg/1400px-Las_Meninas,_by_Diego_Vel%C3%A1zquez,_from_Prado_in_Google_Ear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13817"/>
            <a:ext cx="5760720" cy="662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8174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 </a:t>
            </a:r>
            <a:r>
              <a:rPr lang="es-MX" dirty="0" err="1" smtClean="0"/>
              <a:t>serendipia</a:t>
            </a:r>
            <a:endParaRPr lang="es-MX" dirty="0"/>
          </a:p>
        </p:txBody>
      </p:sp>
      <p:sp>
        <p:nvSpPr>
          <p:cNvPr id="4" name="Marcador de texto 3"/>
          <p:cNvSpPr>
            <a:spLocks noGrp="1"/>
          </p:cNvSpPr>
          <p:nvPr>
            <p:ph type="body" sz="half" idx="2"/>
          </p:nvPr>
        </p:nvSpPr>
        <p:spPr/>
        <p:txBody>
          <a:bodyPr/>
          <a:lstStyle/>
          <a:p>
            <a:endParaRPr lang="es-MX"/>
          </a:p>
        </p:txBody>
      </p:sp>
      <p:pic>
        <p:nvPicPr>
          <p:cNvPr id="4098" name="Picture 2" descr="http://blogs.elcorreoweb.es/elcorreodelmisterio/files/2010/06/Cristobal-Co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81" y="149035"/>
            <a:ext cx="5852160" cy="647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582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2. iatrogenia</a:t>
            </a:r>
            <a:endParaRPr lang="es-MX" dirty="0"/>
          </a:p>
        </p:txBody>
      </p:sp>
      <p:sp>
        <p:nvSpPr>
          <p:cNvPr id="4" name="Marcador de texto 3"/>
          <p:cNvSpPr>
            <a:spLocks noGrp="1"/>
          </p:cNvSpPr>
          <p:nvPr>
            <p:ph type="body" sz="half" idx="2"/>
          </p:nvPr>
        </p:nvSpPr>
        <p:spPr/>
        <p:txBody>
          <a:bodyPr/>
          <a:lstStyle/>
          <a:p>
            <a:endParaRPr lang="es-MX"/>
          </a:p>
        </p:txBody>
      </p:sp>
      <p:pic>
        <p:nvPicPr>
          <p:cNvPr id="5124" name="Picture 4" descr="http://www.proyectodiez.mx/wp-content/uploads/2015/10/Motoladrones-Guadalajara.jpg"/>
          <p:cNvPicPr>
            <a:picLocks noChangeAspect="1" noChangeArrowheads="1"/>
          </p:cNvPicPr>
          <p:nvPr/>
        </p:nvPicPr>
        <p:blipFill rotWithShape="1">
          <a:blip r:embed="rId2">
            <a:extLst>
              <a:ext uri="{28A0092B-C50C-407E-A947-70E740481C1C}">
                <a14:useLocalDpi xmlns:a14="http://schemas.microsoft.com/office/drawing/2010/main" val="0"/>
              </a:ext>
            </a:extLst>
          </a:blip>
          <a:srcRect r="46717"/>
          <a:stretch/>
        </p:blipFill>
        <p:spPr bwMode="auto">
          <a:xfrm>
            <a:off x="1252855" y="126484"/>
            <a:ext cx="6176645" cy="649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609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3. </a:t>
            </a:r>
            <a:r>
              <a:rPr lang="es-MX" dirty="0" err="1" smtClean="0"/>
              <a:t>huerística</a:t>
            </a:r>
            <a:endParaRPr lang="es-MX" dirty="0"/>
          </a:p>
        </p:txBody>
      </p:sp>
      <p:sp>
        <p:nvSpPr>
          <p:cNvPr id="4" name="Marcador de texto 3"/>
          <p:cNvSpPr>
            <a:spLocks noGrp="1"/>
          </p:cNvSpPr>
          <p:nvPr>
            <p:ph type="body" sz="half" idx="2"/>
          </p:nvPr>
        </p:nvSpPr>
        <p:spPr/>
        <p:txBody>
          <a:bodyPr/>
          <a:lstStyle/>
          <a:p>
            <a:endParaRPr lang="es-MX"/>
          </a:p>
        </p:txBody>
      </p:sp>
      <p:pic>
        <p:nvPicPr>
          <p:cNvPr id="6148" name="Picture 4" descr="https://pbs.twimg.com/profile_images/891711132/cara_doc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 y="236219"/>
            <a:ext cx="6327775" cy="632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2289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4. Proyecto político</a:t>
            </a:r>
            <a:endParaRPr lang="es-MX" dirty="0"/>
          </a:p>
        </p:txBody>
      </p:sp>
      <p:sp>
        <p:nvSpPr>
          <p:cNvPr id="4" name="Marcador de texto 3"/>
          <p:cNvSpPr>
            <a:spLocks noGrp="1"/>
          </p:cNvSpPr>
          <p:nvPr>
            <p:ph type="body" sz="half" idx="2"/>
          </p:nvPr>
        </p:nvSpPr>
        <p:spPr/>
        <p:txBody>
          <a:bodyPr/>
          <a:lstStyle/>
          <a:p>
            <a:endParaRPr lang="es-MX"/>
          </a:p>
        </p:txBody>
      </p:sp>
      <p:pic>
        <p:nvPicPr>
          <p:cNvPr id="7170" name="Picture 2" descr="http://blog.kareldonk.com/wp-content/uploads/2013/09/Jose-Muj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15" y="685800"/>
            <a:ext cx="7464691" cy="529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5462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5a. Aporía</a:t>
            </a:r>
            <a:endParaRPr lang="es-MX" dirty="0"/>
          </a:p>
        </p:txBody>
      </p:sp>
      <p:sp>
        <p:nvSpPr>
          <p:cNvPr id="4" name="Marcador de texto 3"/>
          <p:cNvSpPr>
            <a:spLocks noGrp="1"/>
          </p:cNvSpPr>
          <p:nvPr>
            <p:ph type="body" sz="half" idx="2"/>
          </p:nvPr>
        </p:nvSpPr>
        <p:spPr/>
        <p:txBody>
          <a:bodyPr/>
          <a:lstStyle/>
          <a:p>
            <a:endParaRPr lang="es-MX"/>
          </a:p>
        </p:txBody>
      </p:sp>
      <p:pic>
        <p:nvPicPr>
          <p:cNvPr id="8194" name="Picture 2" descr="http://www.los-poetas.com/l/sorju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434" y="617855"/>
            <a:ext cx="6176645" cy="556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080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5b. mayéutica</a:t>
            </a:r>
            <a:endParaRPr lang="es-MX" dirty="0"/>
          </a:p>
        </p:txBody>
      </p:sp>
      <p:sp>
        <p:nvSpPr>
          <p:cNvPr id="4" name="Marcador de texto 3"/>
          <p:cNvSpPr>
            <a:spLocks noGrp="1"/>
          </p:cNvSpPr>
          <p:nvPr>
            <p:ph type="body" sz="half" idx="2"/>
          </p:nvPr>
        </p:nvSpPr>
        <p:spPr/>
        <p:txBody>
          <a:bodyPr/>
          <a:lstStyle/>
          <a:p>
            <a:endParaRPr lang="es-MX"/>
          </a:p>
        </p:txBody>
      </p:sp>
      <p:pic>
        <p:nvPicPr>
          <p:cNvPr id="9218" name="Picture 2" descr="http://4.bp.blogspot.com/-00cMj5JsjOI/T7kLZOUrYvI/AAAAAAAAAIA/vzHvW8vg7-8/s1600/Sword+in+the+stone+merlin+archimedes+arth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35" y="685800"/>
            <a:ext cx="7269628" cy="550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80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6. </a:t>
            </a:r>
            <a:r>
              <a:rPr lang="es-MX" dirty="0" err="1" smtClean="0"/>
              <a:t>telología</a:t>
            </a:r>
            <a:endParaRPr lang="es-MX" dirty="0"/>
          </a:p>
        </p:txBody>
      </p:sp>
      <p:sp>
        <p:nvSpPr>
          <p:cNvPr id="4" name="Marcador de texto 3"/>
          <p:cNvSpPr>
            <a:spLocks noGrp="1"/>
          </p:cNvSpPr>
          <p:nvPr>
            <p:ph type="body" sz="half" idx="2"/>
          </p:nvPr>
        </p:nvSpPr>
        <p:spPr/>
        <p:txBody>
          <a:bodyPr/>
          <a:lstStyle/>
          <a:p>
            <a:endParaRPr lang="es-MX"/>
          </a:p>
        </p:txBody>
      </p:sp>
      <p:pic>
        <p:nvPicPr>
          <p:cNvPr id="10242" name="Picture 2" descr="https://upload.wikimedia.org/wikipedia/commons/thumb/3/3e/Sandro_Botticelli_-_La_Carte_de_l%27Enfer.jpg/450px-Sandro_Botticelli_-_La_Carte_de_l%27Enf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55" y="685800"/>
            <a:ext cx="7992810" cy="557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579224"/>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 Presentación</a:t>
            </a:r>
            <a:endParaRPr lang="es-MX" dirty="0"/>
          </a:p>
        </p:txBody>
      </p:sp>
      <p:sp>
        <p:nvSpPr>
          <p:cNvPr id="4" name="Marcador de texto 3"/>
          <p:cNvSpPr>
            <a:spLocks noGrp="1"/>
          </p:cNvSpPr>
          <p:nvPr>
            <p:ph type="body" idx="1"/>
          </p:nvPr>
        </p:nvSpPr>
        <p:spPr>
          <a:xfrm>
            <a:off x="2165774" y="5020056"/>
            <a:ext cx="9052560" cy="1681686"/>
          </a:xfrm>
        </p:spPr>
        <p:txBody>
          <a:bodyPr>
            <a:normAutofit/>
          </a:bodyPr>
          <a:lstStyle/>
          <a:p>
            <a:pPr marL="457200" indent="-457200">
              <a:buAutoNum type="alphaUcPeriod"/>
            </a:pPr>
            <a:r>
              <a:rPr lang="es-MX" dirty="0" smtClean="0"/>
              <a:t>Contenido temático.</a:t>
            </a:r>
          </a:p>
          <a:p>
            <a:pPr marL="457200" indent="-457200">
              <a:buAutoNum type="alphaUcPeriod"/>
            </a:pPr>
            <a:r>
              <a:rPr lang="es-MX" dirty="0" smtClean="0"/>
              <a:t>Competencias a desarrollar.</a:t>
            </a:r>
          </a:p>
          <a:p>
            <a:pPr marL="457200" indent="-457200">
              <a:buAutoNum type="alphaUcPeriod"/>
            </a:pPr>
            <a:r>
              <a:rPr lang="es-MX" dirty="0" smtClean="0"/>
              <a:t>¿Quiénes somos?</a:t>
            </a:r>
          </a:p>
        </p:txBody>
      </p:sp>
    </p:spTree>
    <p:extLst>
      <p:ext uri="{BB962C8B-B14F-4D97-AF65-F5344CB8AC3E}">
        <p14:creationId xmlns:p14="http://schemas.microsoft.com/office/powerpoint/2010/main" val="2045489151"/>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7. cultura</a:t>
            </a:r>
            <a:endParaRPr lang="es-MX" dirty="0"/>
          </a:p>
        </p:txBody>
      </p:sp>
      <p:sp>
        <p:nvSpPr>
          <p:cNvPr id="4" name="Marcador de texto 3"/>
          <p:cNvSpPr>
            <a:spLocks noGrp="1"/>
          </p:cNvSpPr>
          <p:nvPr>
            <p:ph type="body" sz="half" idx="2"/>
          </p:nvPr>
        </p:nvSpPr>
        <p:spPr/>
        <p:txBody>
          <a:bodyPr/>
          <a:lstStyle/>
          <a:p>
            <a:endParaRPr lang="es-MX"/>
          </a:p>
        </p:txBody>
      </p:sp>
      <p:pic>
        <p:nvPicPr>
          <p:cNvPr id="11266" name="Picture 2" descr="http://img.desmotivaciones.es/201201/basura_2.jpg"/>
          <p:cNvPicPr>
            <a:picLocks noChangeAspect="1" noChangeArrowheads="1"/>
          </p:cNvPicPr>
          <p:nvPr/>
        </p:nvPicPr>
        <p:blipFill rotWithShape="1">
          <a:blip r:embed="rId2">
            <a:extLst>
              <a:ext uri="{28A0092B-C50C-407E-A947-70E740481C1C}">
                <a14:useLocalDpi xmlns:a14="http://schemas.microsoft.com/office/drawing/2010/main" val="0"/>
              </a:ext>
            </a:extLst>
          </a:blip>
          <a:srcRect b="12522"/>
          <a:stretch/>
        </p:blipFill>
        <p:spPr bwMode="auto">
          <a:xfrm>
            <a:off x="906558" y="133241"/>
            <a:ext cx="6534147" cy="641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657103"/>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8. Cultura política</a:t>
            </a:r>
            <a:endParaRPr lang="es-MX" dirty="0"/>
          </a:p>
        </p:txBody>
      </p:sp>
      <p:sp>
        <p:nvSpPr>
          <p:cNvPr id="3" name="Marcador de contenido 2"/>
          <p:cNvSpPr>
            <a:spLocks noGrp="1"/>
          </p:cNvSpPr>
          <p:nvPr>
            <p:ph idx="1"/>
          </p:nvPr>
        </p:nvSpPr>
        <p:spPr/>
        <p:txBody>
          <a:bodyPr>
            <a:normAutofit/>
          </a:bodyPr>
          <a:lstStyle/>
          <a:p>
            <a:pPr marL="0" indent="0" algn="ctr">
              <a:buNone/>
            </a:pPr>
            <a:r>
              <a:rPr lang="es-MX" sz="8000" dirty="0" smtClean="0"/>
              <a:t>ESTO MÁS ADELANTE… YA VERÁN POR QUÉ.</a:t>
            </a:r>
            <a:endParaRPr lang="es-MX" sz="8000"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541653839"/>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9. Clase social</a:t>
            </a:r>
            <a:endParaRPr lang="es-MX" dirty="0"/>
          </a:p>
        </p:txBody>
      </p:sp>
      <p:sp>
        <p:nvSpPr>
          <p:cNvPr id="4" name="Marcador de texto 3"/>
          <p:cNvSpPr>
            <a:spLocks noGrp="1"/>
          </p:cNvSpPr>
          <p:nvPr>
            <p:ph type="body" sz="half" idx="2"/>
          </p:nvPr>
        </p:nvSpPr>
        <p:spPr/>
        <p:txBody>
          <a:bodyPr/>
          <a:lstStyle/>
          <a:p>
            <a:endParaRPr lang="es-MX"/>
          </a:p>
        </p:txBody>
      </p:sp>
      <p:pic>
        <p:nvPicPr>
          <p:cNvPr id="12290" name="Picture 2" descr="Karl Marx and Friedrich Eng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45" y="78309"/>
            <a:ext cx="7495801" cy="657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923404"/>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10. agenda</a:t>
            </a:r>
            <a:endParaRPr lang="es-MX" dirty="0"/>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a:blip r:embed="rId2"/>
          <a:stretch>
            <a:fillRect/>
          </a:stretch>
        </p:blipFill>
        <p:spPr>
          <a:xfrm>
            <a:off x="909320" y="296768"/>
            <a:ext cx="6243955" cy="6384584"/>
          </a:xfrm>
          <a:prstGeom prst="rect">
            <a:avLst/>
          </a:prstGeom>
        </p:spPr>
      </p:pic>
    </p:spTree>
    <p:extLst>
      <p:ext uri="{BB962C8B-B14F-4D97-AF65-F5344CB8AC3E}">
        <p14:creationId xmlns:p14="http://schemas.microsoft.com/office/powerpoint/2010/main" val="3964024747"/>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11. Política pública</a:t>
            </a:r>
            <a:endParaRPr lang="es-MX" dirty="0"/>
          </a:p>
        </p:txBody>
      </p:sp>
      <p:sp>
        <p:nvSpPr>
          <p:cNvPr id="4" name="Marcador de texto 3"/>
          <p:cNvSpPr>
            <a:spLocks noGrp="1"/>
          </p:cNvSpPr>
          <p:nvPr>
            <p:ph type="body" sz="half" idx="2"/>
          </p:nvPr>
        </p:nvSpPr>
        <p:spPr/>
        <p:txBody>
          <a:bodyPr/>
          <a:lstStyle/>
          <a:p>
            <a:endParaRPr lang="es-MX"/>
          </a:p>
        </p:txBody>
      </p:sp>
      <p:pic>
        <p:nvPicPr>
          <p:cNvPr id="13314" name="Picture 2" descr="http://www.imagenesbonitas.name/covers/preview/mafalda_sin_vesti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494" y="218439"/>
            <a:ext cx="6372225" cy="637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8398"/>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12. discurso</a:t>
            </a:r>
            <a:endParaRPr lang="es-MX" dirty="0"/>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b="21960"/>
          <a:stretch/>
        </p:blipFill>
        <p:spPr>
          <a:xfrm>
            <a:off x="76200" y="1889760"/>
            <a:ext cx="8188960" cy="3195320"/>
          </a:xfrm>
          <a:prstGeom prst="rect">
            <a:avLst/>
          </a:prstGeom>
        </p:spPr>
      </p:pic>
    </p:spTree>
    <p:extLst>
      <p:ext uri="{BB962C8B-B14F-4D97-AF65-F5344CB8AC3E}">
        <p14:creationId xmlns:p14="http://schemas.microsoft.com/office/powerpoint/2010/main" val="2870725660"/>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13. poder</a:t>
            </a:r>
            <a:endParaRPr lang="es-MX" dirty="0"/>
          </a:p>
        </p:txBody>
      </p:sp>
      <p:sp>
        <p:nvSpPr>
          <p:cNvPr id="4" name="Marcador de texto 3"/>
          <p:cNvSpPr>
            <a:spLocks noGrp="1"/>
          </p:cNvSpPr>
          <p:nvPr>
            <p:ph type="body" sz="half" idx="2"/>
          </p:nvPr>
        </p:nvSpPr>
        <p:spPr/>
        <p:txBody>
          <a:bodyPr/>
          <a:lstStyle/>
          <a:p>
            <a:endParaRPr lang="es-MX"/>
          </a:p>
        </p:txBody>
      </p:sp>
      <p:pic>
        <p:nvPicPr>
          <p:cNvPr id="14338" name="Picture 2" descr="http://www.jornada.unam.mx/2012/05/31/fotos/a08n1es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40" y="756920"/>
            <a:ext cx="7887769" cy="523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9284"/>
      </p:ext>
    </p:extLst>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14. significante-significado</a:t>
            </a:r>
            <a:endParaRPr lang="es-MX" dirty="0"/>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600" y="107828"/>
            <a:ext cx="6741160" cy="6552408"/>
          </a:xfrm>
        </p:spPr>
      </p:pic>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255268133"/>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15. etiología</a:t>
            </a:r>
            <a:endParaRPr lang="es-MX" dirty="0"/>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26801" r="31371"/>
          <a:stretch/>
        </p:blipFill>
        <p:spPr>
          <a:xfrm>
            <a:off x="518160" y="213360"/>
            <a:ext cx="7569200" cy="6204262"/>
          </a:xfrm>
          <a:prstGeom prst="rect">
            <a:avLst/>
          </a:prstGeom>
        </p:spPr>
      </p:pic>
    </p:spTree>
    <p:extLst>
      <p:ext uri="{BB962C8B-B14F-4D97-AF65-F5344CB8AC3E}">
        <p14:creationId xmlns:p14="http://schemas.microsoft.com/office/powerpoint/2010/main" val="742893527"/>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16. </a:t>
            </a:r>
            <a:r>
              <a:rPr lang="es-MX" dirty="0" err="1" smtClean="0"/>
              <a:t>unsiherheit</a:t>
            </a:r>
            <a:endParaRPr lang="es-MX" dirty="0"/>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a:blip r:embed="rId2"/>
          <a:stretch>
            <a:fillRect/>
          </a:stretch>
        </p:blipFill>
        <p:spPr>
          <a:xfrm>
            <a:off x="477520" y="1722120"/>
            <a:ext cx="7620000" cy="3810000"/>
          </a:xfrm>
          <a:prstGeom prst="rect">
            <a:avLst/>
          </a:prstGeom>
        </p:spPr>
      </p:pic>
    </p:spTree>
    <p:extLst>
      <p:ext uri="{BB962C8B-B14F-4D97-AF65-F5344CB8AC3E}">
        <p14:creationId xmlns:p14="http://schemas.microsoft.com/office/powerpoint/2010/main" val="2807805442"/>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549640" y="685800"/>
            <a:ext cx="3200400" cy="1135380"/>
          </a:xfrm>
        </p:spPr>
        <p:txBody>
          <a:bodyPr/>
          <a:lstStyle/>
          <a:p>
            <a:r>
              <a:rPr lang="es-MX" dirty="0" smtClean="0"/>
              <a:t>a. Contenido temático</a:t>
            </a:r>
            <a:endParaRPr lang="es-MX" dirty="0"/>
          </a:p>
        </p:txBody>
      </p:sp>
      <p:sp>
        <p:nvSpPr>
          <p:cNvPr id="6" name="Marcador de texto 5"/>
          <p:cNvSpPr>
            <a:spLocks noGrp="1"/>
          </p:cNvSpPr>
          <p:nvPr>
            <p:ph type="body" sz="half" idx="2"/>
          </p:nvPr>
        </p:nvSpPr>
        <p:spPr>
          <a:xfrm>
            <a:off x="8549640" y="1821180"/>
            <a:ext cx="3200400" cy="4320540"/>
          </a:xfrm>
        </p:spPr>
        <p:txBody>
          <a:bodyPr>
            <a:normAutofit fontScale="92500" lnSpcReduction="20000"/>
          </a:bodyPr>
          <a:lstStyle/>
          <a:p>
            <a:r>
              <a:rPr lang="es-MX" b="1" dirty="0" smtClean="0"/>
              <a:t>Sesión 1.3. Información y empoderamiento ciudadano.</a:t>
            </a:r>
          </a:p>
          <a:p>
            <a:r>
              <a:rPr lang="es-MX" dirty="0" smtClean="0"/>
              <a:t>Transparencia y contraloría social.</a:t>
            </a:r>
          </a:p>
          <a:p>
            <a:r>
              <a:rPr lang="es-MX" dirty="0" smtClean="0"/>
              <a:t>Observatorios ciudadanos.</a:t>
            </a:r>
          </a:p>
          <a:p>
            <a:r>
              <a:rPr lang="es-MX" dirty="0" smtClean="0"/>
              <a:t>Monitoreo ciudadano.</a:t>
            </a:r>
          </a:p>
          <a:p>
            <a:r>
              <a:rPr lang="es-MX" dirty="0" smtClean="0"/>
              <a:t>Consejos ciudadanos de transparencia y ética pública.</a:t>
            </a:r>
          </a:p>
          <a:p>
            <a:r>
              <a:rPr lang="es-MX" dirty="0" smtClean="0"/>
              <a:t>Casos paradigmáticos.</a:t>
            </a:r>
          </a:p>
          <a:p>
            <a:r>
              <a:rPr lang="es-MX" b="1" dirty="0" smtClean="0"/>
              <a:t>Sesión 1.4. Ciudadanía activa y derecho a la información</a:t>
            </a:r>
          </a:p>
          <a:p>
            <a:r>
              <a:rPr lang="es-MX" dirty="0" smtClean="0"/>
              <a:t>Poder y participación ciudadana.</a:t>
            </a:r>
          </a:p>
          <a:p>
            <a:r>
              <a:rPr lang="es-MX" dirty="0" smtClean="0"/>
              <a:t>Organizaciones civiles.</a:t>
            </a:r>
          </a:p>
          <a:p>
            <a:r>
              <a:rPr lang="es-MX" dirty="0" smtClean="0"/>
              <a:t>Responsabilidad social.</a:t>
            </a:r>
          </a:p>
          <a:p>
            <a:r>
              <a:rPr lang="es-MX" dirty="0" err="1" smtClean="0"/>
              <a:t>Ciberactivismo</a:t>
            </a:r>
            <a:r>
              <a:rPr lang="es-MX" dirty="0" smtClean="0"/>
              <a:t>.</a:t>
            </a:r>
          </a:p>
          <a:p>
            <a:r>
              <a:rPr lang="es-MX" dirty="0" smtClean="0"/>
              <a:t>Casos paradigmáticos.</a:t>
            </a:r>
          </a:p>
          <a:p>
            <a:r>
              <a:rPr lang="es-MX" dirty="0" smtClean="0"/>
              <a:t>Taller de seguimiento ciudadano.</a:t>
            </a:r>
          </a:p>
        </p:txBody>
      </p:sp>
      <p:pic>
        <p:nvPicPr>
          <p:cNvPr id="1026" name="Picture 2" descr="http://www.banrepcultural.org/sites/default/files/participacion-ciudadan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71" y="541654"/>
            <a:ext cx="7830594" cy="569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123415"/>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17. deontología</a:t>
            </a:r>
            <a:endParaRPr lang="es-MX" dirty="0"/>
          </a:p>
        </p:txBody>
      </p:sp>
      <p:sp>
        <p:nvSpPr>
          <p:cNvPr id="4" name="Marcador de texto 3"/>
          <p:cNvSpPr>
            <a:spLocks noGrp="1"/>
          </p:cNvSpPr>
          <p:nvPr>
            <p:ph type="body" sz="half" idx="2"/>
          </p:nvPr>
        </p:nvSpPr>
        <p:spPr/>
        <p:txBody>
          <a:bodyPr/>
          <a:lstStyle/>
          <a:p>
            <a:endParaRPr lang="es-MX"/>
          </a:p>
        </p:txBody>
      </p:sp>
      <p:pic>
        <p:nvPicPr>
          <p:cNvPr id="15362" name="Picture 2" descr="http://4.bp.blogspot.com/-lSWVJc7bods/VaYrwIXNgPI/AAAAAAABRu4/kfymf-6F6wM/s1600/joaquin%2Bel%2Bchapo%2Bguzman%2B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6" y="234633"/>
            <a:ext cx="3442368"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458871"/>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18. Imaginario colectivo</a:t>
            </a:r>
            <a:endParaRPr lang="es-MX" dirty="0"/>
          </a:p>
        </p:txBody>
      </p:sp>
      <p:sp>
        <p:nvSpPr>
          <p:cNvPr id="4" name="Marcador de texto 3"/>
          <p:cNvSpPr>
            <a:spLocks noGrp="1"/>
          </p:cNvSpPr>
          <p:nvPr>
            <p:ph type="body" sz="half" idx="2"/>
          </p:nvPr>
        </p:nvSpPr>
        <p:spPr/>
        <p:txBody>
          <a:bodyPr/>
          <a:lstStyle/>
          <a:p>
            <a:endParaRPr lang="es-MX"/>
          </a:p>
        </p:txBody>
      </p:sp>
      <p:pic>
        <p:nvPicPr>
          <p:cNvPr id="16386" name="Picture 2" descr="http://ct.perceptionvsfact.com/ol/pf/se/i49/5/5/4/frabz-PROFESOR-Lo-que-mis-amigos-creen-que-hago-Lo-que-mis-padres-cree-a6a827.jpg"/>
          <p:cNvPicPr>
            <a:picLocks noChangeAspect="1" noChangeArrowheads="1"/>
          </p:cNvPicPr>
          <p:nvPr/>
        </p:nvPicPr>
        <p:blipFill rotWithShape="1">
          <a:blip r:embed="rId2">
            <a:extLst>
              <a:ext uri="{28A0092B-C50C-407E-A947-70E740481C1C}">
                <a14:useLocalDpi xmlns:a14="http://schemas.microsoft.com/office/drawing/2010/main" val="0"/>
              </a:ext>
            </a:extLst>
          </a:blip>
          <a:srcRect b="6528"/>
          <a:stretch/>
        </p:blipFill>
        <p:spPr bwMode="auto">
          <a:xfrm>
            <a:off x="124542" y="556577"/>
            <a:ext cx="8128061" cy="560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55796"/>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19. anagnórisis</a:t>
            </a:r>
            <a:endParaRPr lang="es-MX" dirty="0"/>
          </a:p>
        </p:txBody>
      </p:sp>
      <p:sp>
        <p:nvSpPr>
          <p:cNvPr id="4" name="Marcador de texto 3"/>
          <p:cNvSpPr>
            <a:spLocks noGrp="1"/>
          </p:cNvSpPr>
          <p:nvPr>
            <p:ph type="body" sz="half" idx="2"/>
          </p:nvPr>
        </p:nvSpPr>
        <p:spPr/>
        <p:txBody>
          <a:bodyPr/>
          <a:lstStyle/>
          <a:p>
            <a:endParaRPr lang="es-MX"/>
          </a:p>
        </p:txBody>
      </p:sp>
      <p:pic>
        <p:nvPicPr>
          <p:cNvPr id="17410" name="Picture 2" descr="http://images.playgroundmag.net/noticias/actualidad/Ucrania-Darth-Vader-presenta-elecciones_PLYIMA20140401_0015_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55" y="412114"/>
            <a:ext cx="7827134" cy="587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774304"/>
      </p:ext>
    </p:extLst>
  </p:cSld>
  <p:clrMapOvr>
    <a:masterClrMapping/>
  </p:clrMapOvr>
  <p:transition spd="slow">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20. Situación social</a:t>
            </a:r>
            <a:endParaRPr lang="es-MX" dirty="0"/>
          </a:p>
        </p:txBody>
      </p:sp>
      <p:sp>
        <p:nvSpPr>
          <p:cNvPr id="4" name="Marcador de texto 3"/>
          <p:cNvSpPr>
            <a:spLocks noGrp="1"/>
          </p:cNvSpPr>
          <p:nvPr>
            <p:ph type="body" sz="half" idx="2"/>
          </p:nvPr>
        </p:nvSpPr>
        <p:spPr/>
        <p:txBody>
          <a:bodyPr/>
          <a:lstStyle/>
          <a:p>
            <a:endParaRPr lang="es-MX"/>
          </a:p>
        </p:txBody>
      </p:sp>
      <p:pic>
        <p:nvPicPr>
          <p:cNvPr id="18434" name="Picture 2" descr="https://s-media-cache-ak0.pinimg.com/736x/fd/93/34/fd9334a10750d127bf6cf8cdd6ae8e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5" y="1051560"/>
            <a:ext cx="8027336"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348894"/>
      </p:ext>
    </p:extLst>
  </p:cSld>
  <p:clrMapOvr>
    <a:masterClrMapping/>
  </p:clrMapOvr>
  <p:transition spd="slow">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Ahora bien…</a:t>
            </a:r>
            <a:endParaRPr lang="es-MX" dirty="0"/>
          </a:p>
        </p:txBody>
      </p:sp>
      <p:sp>
        <p:nvSpPr>
          <p:cNvPr id="4" name="Marcador de texto 3"/>
          <p:cNvSpPr>
            <a:spLocks noGrp="1"/>
          </p:cNvSpPr>
          <p:nvPr>
            <p:ph type="body" sz="half" idx="2"/>
          </p:nvPr>
        </p:nvSpPr>
        <p:spPr/>
        <p:txBody>
          <a:bodyPr/>
          <a:lstStyle/>
          <a:p>
            <a:r>
              <a:rPr lang="es-MX" dirty="0" smtClean="0">
                <a:hlinkClick r:id="rId2" action="ppaction://hlinkfile"/>
              </a:rPr>
              <a:t>Operativo vecino cochino</a:t>
            </a:r>
            <a:endParaRPr lang="es-MX" dirty="0"/>
          </a:p>
        </p:txBody>
      </p:sp>
      <p:pic>
        <p:nvPicPr>
          <p:cNvPr id="7" name="Imagen 6"/>
          <p:cNvPicPr>
            <a:picLocks noChangeAspect="1"/>
          </p:cNvPicPr>
          <p:nvPr/>
        </p:nvPicPr>
        <p:blipFill>
          <a:blip r:embed="rId3"/>
          <a:stretch>
            <a:fillRect/>
          </a:stretch>
        </p:blipFill>
        <p:spPr>
          <a:xfrm>
            <a:off x="335280" y="1264920"/>
            <a:ext cx="7911253" cy="4450080"/>
          </a:xfrm>
          <a:prstGeom prst="rect">
            <a:avLst/>
          </a:prstGeom>
        </p:spPr>
      </p:pic>
    </p:spTree>
    <p:extLst>
      <p:ext uri="{BB962C8B-B14F-4D97-AF65-F5344CB8AC3E}">
        <p14:creationId xmlns:p14="http://schemas.microsoft.com/office/powerpoint/2010/main" val="2848534191"/>
      </p:ext>
    </p:extLst>
  </p:cSld>
  <p:clrMapOvr>
    <a:masterClrMapping/>
  </p:clrMapOvr>
  <p:transition spd="slow">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La comisión</a:t>
            </a:r>
            <a:br>
              <a:rPr lang="es-MX" dirty="0" smtClean="0"/>
            </a:br>
            <a:r>
              <a:rPr lang="es-MX" dirty="0" smtClean="0"/>
              <a:t>(les </a:t>
            </a:r>
            <a:r>
              <a:rPr lang="es-MX" dirty="0" err="1" smtClean="0"/>
              <a:t>luthiers</a:t>
            </a:r>
            <a:r>
              <a:rPr lang="es-MX" dirty="0" smtClean="0"/>
              <a:t>)</a:t>
            </a:r>
            <a:endParaRPr lang="es-MX" dirty="0"/>
          </a:p>
        </p:txBody>
      </p:sp>
      <p:sp>
        <p:nvSpPr>
          <p:cNvPr id="4" name="Marcador de texto 3"/>
          <p:cNvSpPr>
            <a:spLocks noGrp="1"/>
          </p:cNvSpPr>
          <p:nvPr>
            <p:ph type="body" sz="half" idx="2"/>
          </p:nvPr>
        </p:nvSpPr>
        <p:spPr/>
        <p:txBody>
          <a:bodyPr/>
          <a:lstStyle/>
          <a:p>
            <a:r>
              <a:rPr lang="es-MX" dirty="0" smtClean="0">
                <a:hlinkClick r:id="rId2" action="ppaction://hlinkfile"/>
              </a:rPr>
              <a:t>La comisión</a:t>
            </a:r>
            <a:endParaRPr lang="es-MX" dirty="0"/>
          </a:p>
        </p:txBody>
      </p:sp>
      <p:pic>
        <p:nvPicPr>
          <p:cNvPr id="19458" name="Picture 2" descr="http://www.nacion.com/ocio/farandula/Luthiers-pierden-Daniel-Rabinovich_LNCIMA20150821_0078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685800"/>
            <a:ext cx="7825452" cy="570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586886"/>
      </p:ext>
    </p:extLst>
  </p:cSld>
  <p:clrMapOvr>
    <a:masterClrMapping/>
  </p:clrMapOvr>
  <p:transition spd="slow">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b="1" dirty="0" smtClean="0"/>
              <a:t>3.</a:t>
            </a:r>
            <a:br>
              <a:rPr lang="es-MX" b="1" dirty="0" smtClean="0"/>
            </a:br>
            <a:r>
              <a:rPr lang="es-MX" b="1" dirty="0" smtClean="0"/>
              <a:t>Ideas centrales 1.</a:t>
            </a:r>
            <a:endParaRPr lang="es-MX" dirty="0"/>
          </a:p>
        </p:txBody>
      </p:sp>
      <p:sp>
        <p:nvSpPr>
          <p:cNvPr id="3" name="Marcador de texto 2"/>
          <p:cNvSpPr>
            <a:spLocks noGrp="1"/>
          </p:cNvSpPr>
          <p:nvPr>
            <p:ph type="body" idx="1"/>
          </p:nvPr>
        </p:nvSpPr>
        <p:spPr/>
        <p:txBody>
          <a:bodyPr/>
          <a:lstStyle/>
          <a:p>
            <a:r>
              <a:rPr lang="es-MX" b="1" dirty="0" smtClean="0"/>
              <a:t>Información </a:t>
            </a:r>
            <a:r>
              <a:rPr lang="es-MX" b="1" dirty="0"/>
              <a:t>y empoderamiento ciudadano.</a:t>
            </a:r>
          </a:p>
          <a:p>
            <a:endParaRPr lang="es-MX" dirty="0"/>
          </a:p>
        </p:txBody>
      </p:sp>
    </p:spTree>
    <p:extLst>
      <p:ext uri="{BB962C8B-B14F-4D97-AF65-F5344CB8AC3E}">
        <p14:creationId xmlns:p14="http://schemas.microsoft.com/office/powerpoint/2010/main" val="1738417975"/>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dirty="0" smtClean="0"/>
              <a:t>política</a:t>
            </a:r>
            <a:endParaRPr lang="es-MX" dirty="0"/>
          </a:p>
        </p:txBody>
      </p:sp>
      <p:sp>
        <p:nvSpPr>
          <p:cNvPr id="5" name="Marcador de contenido 4"/>
          <p:cNvSpPr>
            <a:spLocks noGrp="1"/>
          </p:cNvSpPr>
          <p:nvPr>
            <p:ph idx="1"/>
          </p:nvPr>
        </p:nvSpPr>
        <p:spPr>
          <a:xfrm>
            <a:off x="817880" y="685800"/>
            <a:ext cx="6711696" cy="5020056"/>
          </a:xfrm>
        </p:spPr>
        <p:txBody>
          <a:bodyPr>
            <a:normAutofit fontScale="92500"/>
          </a:bodyPr>
          <a:lstStyle/>
          <a:p>
            <a:r>
              <a:rPr lang="es-MX" b="1" dirty="0" smtClean="0"/>
              <a:t>RICHARD RORTY</a:t>
            </a:r>
            <a:r>
              <a:rPr lang="es-MX" dirty="0" smtClean="0"/>
              <a:t>: LA REALIDAD.</a:t>
            </a:r>
          </a:p>
          <a:p>
            <a:r>
              <a:rPr lang="es-MX" b="1" dirty="0" smtClean="0"/>
              <a:t>EPISTEMOLOGÍA</a:t>
            </a:r>
            <a:endParaRPr lang="es-MX" b="1" dirty="0"/>
          </a:p>
          <a:p>
            <a:r>
              <a:rPr lang="es-MX" b="1" dirty="0" smtClean="0"/>
              <a:t>PLATÓN</a:t>
            </a:r>
            <a:r>
              <a:rPr lang="es-MX" dirty="0" smtClean="0"/>
              <a:t>: DOXA Y EPISTEME.</a:t>
            </a:r>
          </a:p>
          <a:p>
            <a:r>
              <a:rPr lang="es-MX" b="1" dirty="0" smtClean="0"/>
              <a:t>ARISTÓTELES</a:t>
            </a:r>
            <a:r>
              <a:rPr lang="es-MX" dirty="0" smtClean="0"/>
              <a:t>: ZOON POLITIKON.</a:t>
            </a:r>
          </a:p>
          <a:p>
            <a:r>
              <a:rPr lang="es-MX" b="1" dirty="0" smtClean="0"/>
              <a:t>MAQUIAVELO</a:t>
            </a:r>
            <a:r>
              <a:rPr lang="es-MX" dirty="0" smtClean="0"/>
              <a:t>: NATURALEZA HUMANA.</a:t>
            </a:r>
          </a:p>
          <a:p>
            <a:r>
              <a:rPr lang="es-MX" b="1" dirty="0" smtClean="0"/>
              <a:t>HOBBES</a:t>
            </a:r>
            <a:r>
              <a:rPr lang="es-MX" dirty="0" smtClean="0"/>
              <a:t>: LA OBEDIENCIA.</a:t>
            </a:r>
          </a:p>
          <a:p>
            <a:r>
              <a:rPr lang="es-MX" b="1" dirty="0" smtClean="0"/>
              <a:t>NORBERT ELÍAS</a:t>
            </a:r>
            <a:r>
              <a:rPr lang="es-MX" dirty="0" smtClean="0"/>
              <a:t>: EL PROCESO CIVILIZATORIO.</a:t>
            </a:r>
          </a:p>
          <a:p>
            <a:r>
              <a:rPr lang="es-MX" b="1" dirty="0" smtClean="0"/>
              <a:t>VILFREDO PARETO</a:t>
            </a:r>
            <a:r>
              <a:rPr lang="es-MX" dirty="0" smtClean="0"/>
              <a:t>: DIMENSIÓN AXIOLÓGICA-RACIONAL. LAS ÉLITES.</a:t>
            </a:r>
          </a:p>
          <a:p>
            <a:r>
              <a:rPr lang="es-MX" b="1" dirty="0" smtClean="0"/>
              <a:t>MAX WEBER</a:t>
            </a:r>
            <a:r>
              <a:rPr lang="es-MX" dirty="0" smtClean="0"/>
              <a:t>: USO LEGÍTIMO Y MONOPÓLICO DE LA VIOLENCIA.</a:t>
            </a:r>
          </a:p>
          <a:p>
            <a:r>
              <a:rPr lang="es-MX" b="1" dirty="0" smtClean="0"/>
              <a:t>CARL SCHMIT</a:t>
            </a:r>
            <a:r>
              <a:rPr lang="es-MX" dirty="0" smtClean="0"/>
              <a:t>: HOSTIS-INIMICUS. AMIGO-ENEMIGO.</a:t>
            </a:r>
          </a:p>
          <a:p>
            <a:r>
              <a:rPr lang="es-MX" b="1" dirty="0" smtClean="0"/>
              <a:t>HANNA ARENDT</a:t>
            </a:r>
            <a:r>
              <a:rPr lang="es-MX" dirty="0" smtClean="0"/>
              <a:t>: ARCHEFILIA. LA POLÍTICA “ENTRE”.</a:t>
            </a:r>
          </a:p>
        </p:txBody>
      </p:sp>
      <p:sp>
        <p:nvSpPr>
          <p:cNvPr id="6" name="Marcador de texto 5"/>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981476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randombar(horizont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randombar(horizontal)">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5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ELITES PARA PARETO</a:t>
            </a:r>
            <a:endParaRPr lang="es-MX" dirty="0"/>
          </a:p>
        </p:txBody>
      </p:sp>
      <p:sp>
        <p:nvSpPr>
          <p:cNvPr id="4" name="Marcador de texto 3"/>
          <p:cNvSpPr>
            <a:spLocks noGrp="1"/>
          </p:cNvSpPr>
          <p:nvPr>
            <p:ph type="body" sz="half" idx="2"/>
          </p:nvPr>
        </p:nvSpPr>
        <p:spPr/>
        <p:txBody>
          <a:bodyPr/>
          <a:lstStyle/>
          <a:p>
            <a:endParaRPr lang="es-MX"/>
          </a:p>
        </p:txBody>
      </p:sp>
      <p:graphicFrame>
        <p:nvGraphicFramePr>
          <p:cNvPr id="6" name="Objeto 5"/>
          <p:cNvGraphicFramePr>
            <a:graphicFrameLocks noChangeAspect="1"/>
          </p:cNvGraphicFramePr>
          <p:nvPr>
            <p:extLst>
              <p:ext uri="{D42A27DB-BD31-4B8C-83A1-F6EECF244321}">
                <p14:modId xmlns:p14="http://schemas.microsoft.com/office/powerpoint/2010/main" val="607812226"/>
              </p:ext>
            </p:extLst>
          </p:nvPr>
        </p:nvGraphicFramePr>
        <p:xfrm>
          <a:off x="1280160" y="994410"/>
          <a:ext cx="4971136" cy="4491990"/>
        </p:xfrm>
        <a:graphic>
          <a:graphicData uri="http://schemas.openxmlformats.org/presentationml/2006/ole">
            <mc:AlternateContent xmlns:mc="http://schemas.openxmlformats.org/markup-compatibility/2006">
              <mc:Choice xmlns:v="urn:schemas-microsoft-com:vml" Requires="v">
                <p:oleObj spid="_x0000_s44041" name="CorelDRAW" r:id="rId3" imgW="7098840" imgH="6354000" progId="CorelDRAW.Graphic.13">
                  <p:embed/>
                </p:oleObj>
              </mc:Choice>
              <mc:Fallback>
                <p:oleObj name="CorelDRAW" r:id="rId3" imgW="7098840" imgH="6354000" progId="CorelDRAW.Graphic.1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 y="994410"/>
                        <a:ext cx="4971136" cy="4491990"/>
                      </a:xfrm>
                      <a:prstGeom prst="rect">
                        <a:avLst/>
                      </a:prstGeom>
                      <a:noFill/>
                    </p:spPr>
                  </p:pic>
                </p:oleObj>
              </mc:Fallback>
            </mc:AlternateContent>
          </a:graphicData>
        </a:graphic>
      </p:graphicFrame>
    </p:spTree>
    <p:extLst>
      <p:ext uri="{BB962C8B-B14F-4D97-AF65-F5344CB8AC3E}">
        <p14:creationId xmlns:p14="http://schemas.microsoft.com/office/powerpoint/2010/main" val="527015051"/>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PASQUINO</a:t>
            </a:r>
            <a:endParaRPr lang="es-MX" dirty="0"/>
          </a:p>
        </p:txBody>
      </p:sp>
      <p:sp>
        <p:nvSpPr>
          <p:cNvPr id="3" name="Marcador de contenido 2"/>
          <p:cNvSpPr>
            <a:spLocks noGrp="1"/>
          </p:cNvSpPr>
          <p:nvPr>
            <p:ph idx="1"/>
          </p:nvPr>
        </p:nvSpPr>
        <p:spPr/>
        <p:txBody>
          <a:bodyPr/>
          <a:lstStyle/>
          <a:p>
            <a:r>
              <a:rPr lang="es-MX" dirty="0" smtClean="0"/>
              <a:t>DOS IDEAS FUNDAMENTALES (sobre las ideas de ciudadanía civil, social y política):</a:t>
            </a:r>
          </a:p>
          <a:p>
            <a:pPr lvl="1"/>
            <a:r>
              <a:rPr lang="es-MX" dirty="0"/>
              <a:t>E</a:t>
            </a:r>
            <a:r>
              <a:rPr lang="es-MX" dirty="0" smtClean="0"/>
              <a:t>l </a:t>
            </a:r>
            <a:r>
              <a:rPr lang="es-MX" dirty="0"/>
              <a:t>primero, que la categorización tradicional propuesta por T.H. Marshall sobre los derechos civiles, políticos y sociales es en realidad </a:t>
            </a:r>
            <a:r>
              <a:rPr lang="es-MX" b="1" dirty="0"/>
              <a:t>un solo conjunto y que los derechos propios de cada categoría no se ganan ni mantienen sin ofrecer </a:t>
            </a:r>
            <a:r>
              <a:rPr lang="es-MX" b="1" dirty="0" smtClean="0"/>
              <a:t>lucha</a:t>
            </a:r>
            <a:r>
              <a:rPr lang="es-MX" dirty="0" smtClean="0"/>
              <a:t>.</a:t>
            </a:r>
          </a:p>
          <a:p>
            <a:pPr lvl="1"/>
            <a:r>
              <a:rPr lang="es-MX" dirty="0" smtClean="0"/>
              <a:t>El </a:t>
            </a:r>
            <a:r>
              <a:rPr lang="es-MX" dirty="0"/>
              <a:t>segundo, que la </a:t>
            </a:r>
            <a:r>
              <a:rPr lang="es-MX" b="1" dirty="0"/>
              <a:t>legitimación y la incorporación </a:t>
            </a:r>
            <a:r>
              <a:rPr lang="es-MX" dirty="0"/>
              <a:t>son dos elementos fundamentales de la ciudadanía política.</a:t>
            </a:r>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149728043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b. Competencia general</a:t>
            </a:r>
            <a:endParaRPr lang="es-MX"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299538391"/>
              </p:ext>
            </p:extLst>
          </p:nvPr>
        </p:nvGraphicFramePr>
        <p:xfrm>
          <a:off x="838200" y="685800"/>
          <a:ext cx="6711950" cy="591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3100133"/>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¿QUÉ?</a:t>
            </a:r>
            <a:br>
              <a:rPr lang="es-MX" dirty="0" smtClean="0"/>
            </a:br>
            <a:r>
              <a:rPr lang="es-MX" dirty="0" smtClean="0"/>
              <a:t>¿existe esa lucha? ¿cómo?</a:t>
            </a:r>
            <a:endParaRPr lang="es-MX" dirty="0"/>
          </a:p>
        </p:txBody>
      </p:sp>
      <p:sp>
        <p:nvSpPr>
          <p:cNvPr id="3" name="Marcador de contenido 2"/>
          <p:cNvSpPr>
            <a:spLocks noGrp="1"/>
          </p:cNvSpPr>
          <p:nvPr>
            <p:ph idx="1"/>
          </p:nvPr>
        </p:nvSpPr>
        <p:spPr>
          <a:xfrm>
            <a:off x="838200" y="2616200"/>
            <a:ext cx="6711696" cy="3089656"/>
          </a:xfrm>
        </p:spPr>
        <p:txBody>
          <a:bodyPr/>
          <a:lstStyle/>
          <a:p>
            <a:pPr marL="0" indent="0" algn="ctr">
              <a:buNone/>
            </a:pPr>
            <a:r>
              <a:rPr lang="es-MX" sz="4400" dirty="0" smtClean="0"/>
              <a:t>Vs</a:t>
            </a:r>
          </a:p>
        </p:txBody>
      </p:sp>
      <p:sp>
        <p:nvSpPr>
          <p:cNvPr id="4" name="Marcador de texto 3"/>
          <p:cNvSpPr>
            <a:spLocks noGrp="1"/>
          </p:cNvSpPr>
          <p:nvPr>
            <p:ph type="body" sz="half" idx="2"/>
          </p:nvPr>
        </p:nvSpPr>
        <p:spPr/>
        <p:txBody>
          <a:bodyPr/>
          <a:lstStyle/>
          <a:p>
            <a:r>
              <a:rPr lang="es-MX" dirty="0" err="1" smtClean="0"/>
              <a:t>Contrahegemonía</a:t>
            </a:r>
            <a:endParaRPr lang="es-MX" dirty="0" smtClean="0"/>
          </a:p>
          <a:p>
            <a:r>
              <a:rPr lang="es-MX" dirty="0" err="1" smtClean="0"/>
              <a:t>Contrademocracia</a:t>
            </a:r>
            <a:endParaRPr lang="es-MX" dirty="0" smtClean="0"/>
          </a:p>
          <a:p>
            <a:r>
              <a:rPr lang="es-MX" dirty="0" smtClean="0"/>
              <a:t>Entropía.</a:t>
            </a:r>
            <a:endParaRPr lang="es-MX" dirty="0"/>
          </a:p>
        </p:txBody>
      </p:sp>
      <p:pic>
        <p:nvPicPr>
          <p:cNvPr id="5" name="Imagen 4"/>
          <p:cNvPicPr>
            <a:picLocks noChangeAspect="1"/>
          </p:cNvPicPr>
          <p:nvPr/>
        </p:nvPicPr>
        <p:blipFill>
          <a:blip r:embed="rId2"/>
          <a:stretch>
            <a:fillRect/>
          </a:stretch>
        </p:blipFill>
        <p:spPr>
          <a:xfrm>
            <a:off x="271462" y="262890"/>
            <a:ext cx="3423195" cy="2683510"/>
          </a:xfrm>
          <a:prstGeom prst="rect">
            <a:avLst/>
          </a:prstGeom>
        </p:spPr>
      </p:pic>
      <p:pic>
        <p:nvPicPr>
          <p:cNvPr id="6" name="Imagen 5"/>
          <p:cNvPicPr>
            <a:picLocks noChangeAspect="1"/>
          </p:cNvPicPr>
          <p:nvPr/>
        </p:nvPicPr>
        <p:blipFill>
          <a:blip r:embed="rId3"/>
          <a:stretch>
            <a:fillRect/>
          </a:stretch>
        </p:blipFill>
        <p:spPr>
          <a:xfrm>
            <a:off x="4864182" y="3010534"/>
            <a:ext cx="3069508" cy="3171825"/>
          </a:xfrm>
          <a:prstGeom prst="rect">
            <a:avLst/>
          </a:prstGeom>
        </p:spPr>
      </p:pic>
    </p:spTree>
    <p:extLst>
      <p:ext uri="{BB962C8B-B14F-4D97-AF65-F5344CB8AC3E}">
        <p14:creationId xmlns:p14="http://schemas.microsoft.com/office/powerpoint/2010/main" val="8678671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49640" y="152400"/>
            <a:ext cx="3200400" cy="873760"/>
          </a:xfrm>
        </p:spPr>
        <p:txBody>
          <a:bodyPr/>
          <a:lstStyle/>
          <a:p>
            <a:endParaRPr lang="es-MX" dirty="0"/>
          </a:p>
        </p:txBody>
      </p:sp>
      <p:sp>
        <p:nvSpPr>
          <p:cNvPr id="4" name="Marcador de texto 3"/>
          <p:cNvSpPr>
            <a:spLocks noGrp="1"/>
          </p:cNvSpPr>
          <p:nvPr>
            <p:ph type="body" sz="half" idx="2"/>
          </p:nvPr>
        </p:nvSpPr>
        <p:spPr>
          <a:xfrm>
            <a:off x="8549640" y="1122680"/>
            <a:ext cx="3200400" cy="5608320"/>
          </a:xfrm>
        </p:spPr>
        <p:txBody>
          <a:bodyPr>
            <a:normAutofit fontScale="92500" lnSpcReduction="20000"/>
          </a:bodyPr>
          <a:lstStyle/>
          <a:p>
            <a:r>
              <a:rPr lang="es-MX" dirty="0"/>
              <a:t>En 2014, al mes de julio, </a:t>
            </a:r>
            <a:r>
              <a:rPr lang="es-MX" b="1" dirty="0"/>
              <a:t>había 26,798 </a:t>
            </a:r>
            <a:r>
              <a:rPr lang="es-MX" dirty="0"/>
              <a:t>casos. Casi cinco veces más que en 2007. Poco más del 94% de las </a:t>
            </a:r>
            <a:r>
              <a:rPr lang="es-MX" dirty="0" err="1"/>
              <a:t>OSC’s</a:t>
            </a:r>
            <a:r>
              <a:rPr lang="es-MX" dirty="0"/>
              <a:t> en 2014 están registradas con la figura de Asociaciones Civiles. El resto 6% está conformado por Sociedades Civiles, Instituciones de Asistencia Social Privada, Fundación de Beneficencia Privada y Fundaciones, entre otras. </a:t>
            </a:r>
          </a:p>
          <a:p>
            <a:r>
              <a:rPr lang="es-MX" dirty="0"/>
              <a:t>Sin embargo, de los 26,798 casos, solamente el 76.6%, es decir, 20,546, están activas, y los restantes 6,246 están inactivas. De esa cantidad, el Distrito Federal, el Estado de México, Veracruz, Oaxaca, Chiapas, Michoacán y Jalisco concentran el 54.1%. Es de destacar que entidades federativas como Nuevo León, solamente represente el 2.2%, o que Jalisco solamente represente el 3.1% (Ver Tabla 1).</a:t>
            </a:r>
          </a:p>
          <a:p>
            <a:r>
              <a:rPr lang="es-MX" dirty="0"/>
              <a:t>Por último, es importante destacar que bajo el rubro de </a:t>
            </a:r>
            <a:r>
              <a:rPr lang="es-MX" dirty="0" err="1"/>
              <a:t>OSC’s</a:t>
            </a:r>
            <a:r>
              <a:rPr lang="es-MX" dirty="0"/>
              <a:t> englobadas en la categoría “3. Cívicas, enfocadas a promover la participación ciudadana en asuntos de interés público”, se encuentran registradas 3,497 organizaciones, de las cuales 2,606 se encuentran activas y 891 se encuentran inactivas. Dichas organizaciones representan solamente el 1% de los 26,798 casos.</a:t>
            </a:r>
          </a:p>
          <a:p>
            <a:endParaRPr lang="es-MX" dirty="0"/>
          </a:p>
        </p:txBody>
      </p:sp>
      <p:graphicFrame>
        <p:nvGraphicFramePr>
          <p:cNvPr id="5" name="Tabla 4"/>
          <p:cNvGraphicFramePr>
            <a:graphicFrameLocks noGrp="1"/>
          </p:cNvGraphicFramePr>
          <p:nvPr>
            <p:extLst>
              <p:ext uri="{D42A27DB-BD31-4B8C-83A1-F6EECF244321}">
                <p14:modId xmlns:p14="http://schemas.microsoft.com/office/powerpoint/2010/main" val="536968777"/>
              </p:ext>
            </p:extLst>
          </p:nvPr>
        </p:nvGraphicFramePr>
        <p:xfrm>
          <a:off x="379095" y="1163002"/>
          <a:ext cx="7698106" cy="3959018"/>
        </p:xfrm>
        <a:graphic>
          <a:graphicData uri="http://schemas.openxmlformats.org/drawingml/2006/table">
            <a:tbl>
              <a:tblPr firstRow="1" firstCol="1" bandRow="1"/>
              <a:tblGrid>
                <a:gridCol w="1539621"/>
                <a:gridCol w="1539621"/>
                <a:gridCol w="1015135"/>
                <a:gridCol w="1201243"/>
                <a:gridCol w="1201243"/>
                <a:gridCol w="1201243"/>
              </a:tblGrid>
              <a:tr h="704410">
                <a:tc gridSpan="2">
                  <a:txBody>
                    <a:bodyPr/>
                    <a:lstStyle/>
                    <a:p>
                      <a:pPr algn="ctr">
                        <a:lnSpc>
                          <a:spcPct val="107000"/>
                        </a:lnSpc>
                        <a:spcAft>
                          <a:spcPts val="0"/>
                        </a:spcAft>
                      </a:pPr>
                      <a:r>
                        <a:rPr lang="es-MX" sz="2100" dirty="0">
                          <a:effectLst/>
                          <a:latin typeface="Arial" panose="020B0604020202020204" pitchFamily="34" charset="0"/>
                          <a:ea typeface="Calibri" panose="020F0502020204030204" pitchFamily="34" charset="0"/>
                          <a:cs typeface="Times New Roman" panose="02020603050405020304" pitchFamily="18" charset="0"/>
                        </a:rPr>
                        <a:t> </a:t>
                      </a:r>
                      <a:endParaRPr lang="es-MX"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7000"/>
                        </a:lnSpc>
                        <a:spcAft>
                          <a:spcPts val="0"/>
                        </a:spcAft>
                      </a:pPr>
                      <a:r>
                        <a:rPr lang="es-MX"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Frecuencia</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Porcentaje válido</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Porcentaje acumulado</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124">
                <a:tc rowSpan="7">
                  <a:txBody>
                    <a:bodyPr/>
                    <a:lstStyle/>
                    <a:p>
                      <a:pPr>
                        <a:lnSpc>
                          <a:spcPct val="107000"/>
                        </a:lnSpc>
                      </a:pPr>
                      <a:endParaRPr lang="es-MX" sz="2300">
                        <a:effectLst/>
                        <a:latin typeface="Calibri" panose="020F0502020204030204" pitchFamily="34" charset="0"/>
                      </a:endParaRPr>
                    </a:p>
                  </a:txBody>
                  <a:tcPr marL="91312" marR="9131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Distrito Federal</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5366</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36.8</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Estado de México</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2342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8.7</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8.7</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48.4</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Veracruz</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1907</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Oaxaca</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1646</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6.1</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6.1</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75.0</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Chiapas</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1163</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4.3</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4.3</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Michoacán</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1054</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63.2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16124">
                <a:tc vMerge="1">
                  <a:txBody>
                    <a:bodyPr/>
                    <a:lstStyle/>
                    <a:p>
                      <a:endParaRPr lang="es-MX"/>
                    </a:p>
                  </a:txBody>
                  <a:tcPr/>
                </a:tc>
                <a:tc>
                  <a:txBody>
                    <a:bodyPr/>
                    <a:lstStyle/>
                    <a:p>
                      <a:pPr>
                        <a:lnSpc>
                          <a:spcPct val="107000"/>
                        </a:lnSpc>
                        <a:spcAft>
                          <a:spcPts val="0"/>
                        </a:spcAft>
                      </a:pPr>
                      <a:r>
                        <a:rPr lang="es-MX"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Jalisco</a:t>
                      </a:r>
                      <a:endParaRPr lang="es-MX"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1032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s-MX"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bl>
          </a:graphicData>
        </a:graphic>
      </p:graphicFrame>
    </p:spTree>
    <p:extLst>
      <p:ext uri="{BB962C8B-B14F-4D97-AF65-F5344CB8AC3E}">
        <p14:creationId xmlns:p14="http://schemas.microsoft.com/office/powerpoint/2010/main" val="649541256"/>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descr="C:\Users\RigobertoSilvaRobles\AppData\Local\Microsoft\Windows\INetCache\Content.Word\150426_Gráfica01.jpg"/>
          <p:cNvPicPr/>
          <p:nvPr/>
        </p:nvPicPr>
        <p:blipFill>
          <a:blip r:embed="rId2">
            <a:extLst>
              <a:ext uri="{28A0092B-C50C-407E-A947-70E740481C1C}">
                <a14:useLocalDpi xmlns:a14="http://schemas.microsoft.com/office/drawing/2010/main" val="0"/>
              </a:ext>
            </a:extLst>
          </a:blip>
          <a:srcRect b="56386"/>
          <a:stretch>
            <a:fillRect/>
          </a:stretch>
        </p:blipFill>
        <p:spPr bwMode="auto">
          <a:xfrm>
            <a:off x="60959" y="801370"/>
            <a:ext cx="8194721" cy="5066030"/>
          </a:xfrm>
          <a:prstGeom prst="rect">
            <a:avLst/>
          </a:prstGeom>
          <a:noFill/>
          <a:ln>
            <a:noFill/>
          </a:ln>
        </p:spPr>
      </p:pic>
    </p:spTree>
    <p:extLst>
      <p:ext uri="{BB962C8B-B14F-4D97-AF65-F5344CB8AC3E}">
        <p14:creationId xmlns:p14="http://schemas.microsoft.com/office/powerpoint/2010/main" val="2517448615"/>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MX" dirty="0" smtClean="0"/>
              <a:t>Día 2.</a:t>
            </a:r>
            <a:br>
              <a:rPr lang="es-MX" dirty="0" smtClean="0"/>
            </a:br>
            <a:r>
              <a:rPr lang="es-MX" sz="6000" dirty="0" smtClean="0"/>
              <a:t>28 de noviembre de 2015</a:t>
            </a:r>
            <a:endParaRPr lang="es-MX" sz="6000" dirty="0"/>
          </a:p>
        </p:txBody>
      </p:sp>
      <p:sp>
        <p:nvSpPr>
          <p:cNvPr id="6" name="Marcador de texto 5"/>
          <p:cNvSpPr>
            <a:spLocks noGrp="1"/>
          </p:cNvSpPr>
          <p:nvPr>
            <p:ph type="body" idx="1"/>
          </p:nvPr>
        </p:nvSpPr>
        <p:spPr/>
        <p:txBody>
          <a:bodyPr>
            <a:normAutofit fontScale="92500" lnSpcReduction="20000"/>
          </a:bodyPr>
          <a:lstStyle/>
          <a:p>
            <a:pPr marL="457200" indent="-457200">
              <a:buAutoNum type="alphaUcPeriod"/>
            </a:pPr>
            <a:r>
              <a:rPr lang="es-MX" dirty="0" smtClean="0"/>
              <a:t>La isla y la lata de atún.</a:t>
            </a:r>
          </a:p>
          <a:p>
            <a:pPr marL="457200" indent="-457200">
              <a:buAutoNum type="alphaUcPeriod"/>
            </a:pPr>
            <a:r>
              <a:rPr lang="es-MX" dirty="0" smtClean="0"/>
              <a:t>Fernando Savater y la corbata de dinosaurios.</a:t>
            </a:r>
          </a:p>
          <a:p>
            <a:pPr marL="457200" indent="-457200">
              <a:buAutoNum type="alphaUcPeriod"/>
            </a:pPr>
            <a:r>
              <a:rPr lang="es-MX" dirty="0" smtClean="0">
                <a:hlinkClick r:id="rId2" action="ppaction://hlinkfile"/>
              </a:rPr>
              <a:t>Video intensamente</a:t>
            </a:r>
            <a:r>
              <a:rPr lang="es-MX" dirty="0" smtClean="0"/>
              <a:t>.</a:t>
            </a:r>
            <a:endParaRPr lang="es-MX" dirty="0"/>
          </a:p>
        </p:txBody>
      </p:sp>
    </p:spTree>
    <p:extLst>
      <p:ext uri="{BB962C8B-B14F-4D97-AF65-F5344CB8AC3E}">
        <p14:creationId xmlns:p14="http://schemas.microsoft.com/office/powerpoint/2010/main" val="10237737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4"/>
          <p:cNvSpPr txBox="1">
            <a:spLocks/>
          </p:cNvSpPr>
          <p:nvPr/>
        </p:nvSpPr>
        <p:spPr>
          <a:xfrm>
            <a:off x="2167128" y="1225296"/>
            <a:ext cx="9281160" cy="3520440"/>
          </a:xfrm>
          <a:prstGeom prst="rect">
            <a:avLst/>
          </a:prstGeom>
        </p:spPr>
        <p:txBody>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685800" indent="-685800">
              <a:buFont typeface="Arial" panose="020B0604020202020204" pitchFamily="34" charset="0"/>
              <a:buChar char="•"/>
            </a:pPr>
            <a:r>
              <a:rPr lang="es-MX" dirty="0" smtClean="0"/>
              <a:t>¿recuerdan lo que significa anagnórisis?</a:t>
            </a:r>
          </a:p>
        </p:txBody>
      </p:sp>
    </p:spTree>
    <p:extLst>
      <p:ext uri="{BB962C8B-B14F-4D97-AF65-F5344CB8AC3E}">
        <p14:creationId xmlns:p14="http://schemas.microsoft.com/office/powerpoint/2010/main" val="2204998555"/>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760" y="161420"/>
            <a:ext cx="5119215" cy="6456480"/>
          </a:xfrm>
          <a:prstGeom prst="rect">
            <a:avLst/>
          </a:prstGeom>
        </p:spPr>
      </p:pic>
    </p:spTree>
    <p:extLst>
      <p:ext uri="{BB962C8B-B14F-4D97-AF65-F5344CB8AC3E}">
        <p14:creationId xmlns:p14="http://schemas.microsoft.com/office/powerpoint/2010/main" val="14288205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840" y="528525"/>
            <a:ext cx="8813799" cy="5865180"/>
          </a:xfrm>
          <a:prstGeom prst="rect">
            <a:avLst/>
          </a:prstGeom>
        </p:spPr>
      </p:pic>
    </p:spTree>
    <p:extLst>
      <p:ext uri="{BB962C8B-B14F-4D97-AF65-F5344CB8AC3E}">
        <p14:creationId xmlns:p14="http://schemas.microsoft.com/office/powerpoint/2010/main" val="697285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0" y="242498"/>
            <a:ext cx="4450080" cy="6461517"/>
          </a:xfrm>
          <a:prstGeom prst="rect">
            <a:avLst/>
          </a:prstGeom>
        </p:spPr>
      </p:pic>
    </p:spTree>
    <p:extLst>
      <p:ext uri="{BB962C8B-B14F-4D97-AF65-F5344CB8AC3E}">
        <p14:creationId xmlns:p14="http://schemas.microsoft.com/office/powerpoint/2010/main" val="1337219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220" y="286506"/>
            <a:ext cx="9108730" cy="6068574"/>
          </a:xfrm>
          <a:prstGeom prst="rect">
            <a:avLst/>
          </a:prstGeom>
        </p:spPr>
      </p:pic>
    </p:spTree>
    <p:extLst>
      <p:ext uri="{BB962C8B-B14F-4D97-AF65-F5344CB8AC3E}">
        <p14:creationId xmlns:p14="http://schemas.microsoft.com/office/powerpoint/2010/main" val="4108789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200597"/>
            <a:ext cx="4686300" cy="6303074"/>
          </a:xfrm>
          <a:prstGeom prst="rect">
            <a:avLst/>
          </a:prstGeom>
        </p:spPr>
      </p:pic>
    </p:spTree>
    <p:extLst>
      <p:ext uri="{BB962C8B-B14F-4D97-AF65-F5344CB8AC3E}">
        <p14:creationId xmlns:p14="http://schemas.microsoft.com/office/powerpoint/2010/main" val="390565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¿Quiénes somos?</a:t>
            </a:r>
            <a:endParaRPr lang="es-MX"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165518754"/>
              </p:ext>
            </p:extLst>
          </p:nvPr>
        </p:nvGraphicFramePr>
        <p:xfrm>
          <a:off x="711200" y="3251200"/>
          <a:ext cx="6711951" cy="2478785"/>
        </p:xfrm>
        <a:graphic>
          <a:graphicData uri="http://schemas.openxmlformats.org/drawingml/2006/table">
            <a:tbl>
              <a:tblPr firstRow="1" bandRow="1">
                <a:tableStyleId>{E8034E78-7F5D-4C2E-B375-FC64B27BC917}</a:tableStyleId>
              </a:tblPr>
              <a:tblGrid>
                <a:gridCol w="2237317"/>
                <a:gridCol w="2237317"/>
                <a:gridCol w="2237317"/>
              </a:tblGrid>
              <a:tr h="650240">
                <a:tc>
                  <a:txBody>
                    <a:bodyPr/>
                    <a:lstStyle/>
                    <a:p>
                      <a:pPr algn="ctr"/>
                      <a:r>
                        <a:rPr lang="es-MX" dirty="0" smtClean="0"/>
                        <a:t>Lo qué sé…</a:t>
                      </a:r>
                      <a:endParaRPr lang="es-MX" dirty="0"/>
                    </a:p>
                  </a:txBody>
                  <a:tcPr anchor="ctr"/>
                </a:tc>
                <a:tc>
                  <a:txBody>
                    <a:bodyPr/>
                    <a:lstStyle/>
                    <a:p>
                      <a:pPr algn="ctr"/>
                      <a:r>
                        <a:rPr lang="es-MX" dirty="0" smtClean="0"/>
                        <a:t>Lo que espero aprender…</a:t>
                      </a:r>
                      <a:endParaRPr lang="es-MX" dirty="0"/>
                    </a:p>
                  </a:txBody>
                  <a:tcPr anchor="ctr"/>
                </a:tc>
                <a:tc>
                  <a:txBody>
                    <a:bodyPr/>
                    <a:lstStyle/>
                    <a:p>
                      <a:pPr algn="ctr"/>
                      <a:r>
                        <a:rPr lang="es-MX" dirty="0" smtClean="0"/>
                        <a:t>Lo que aprendí…</a:t>
                      </a:r>
                      <a:endParaRPr lang="es-MX" dirty="0"/>
                    </a:p>
                  </a:txBody>
                  <a:tcPr anchor="ctr"/>
                </a:tc>
              </a:tr>
              <a:tr h="1828545">
                <a:tc>
                  <a:txBody>
                    <a:bodyPr/>
                    <a:lstStyle/>
                    <a:p>
                      <a:endParaRPr lang="es-MX"/>
                    </a:p>
                  </a:txBody>
                  <a:tcPr/>
                </a:tc>
                <a:tc>
                  <a:txBody>
                    <a:bodyPr/>
                    <a:lstStyle/>
                    <a:p>
                      <a:endParaRPr lang="es-MX" dirty="0"/>
                    </a:p>
                  </a:txBody>
                  <a:tcPr/>
                </a:tc>
                <a:tc>
                  <a:txBody>
                    <a:bodyPr/>
                    <a:lstStyle/>
                    <a:p>
                      <a:endParaRPr lang="es-MX" dirty="0"/>
                    </a:p>
                  </a:txBody>
                  <a:tcPr/>
                </a:tc>
              </a:tr>
            </a:tbl>
          </a:graphicData>
        </a:graphic>
      </p:graphicFrame>
      <p:sp>
        <p:nvSpPr>
          <p:cNvPr id="4" name="Marcador de texto 3"/>
          <p:cNvSpPr>
            <a:spLocks noGrp="1"/>
          </p:cNvSpPr>
          <p:nvPr>
            <p:ph type="body" sz="half" idx="2"/>
          </p:nvPr>
        </p:nvSpPr>
        <p:spPr/>
        <p:txBody>
          <a:bodyPr/>
          <a:lstStyle/>
          <a:p>
            <a:pPr marL="342900" indent="-342900">
              <a:buAutoNum type="alphaUcPeriod"/>
            </a:pPr>
            <a:r>
              <a:rPr lang="es-MX" dirty="0" smtClean="0"/>
              <a:t>Formación.</a:t>
            </a:r>
          </a:p>
          <a:p>
            <a:pPr marL="342900" indent="-342900">
              <a:buAutoNum type="alphaUcPeriod"/>
            </a:pPr>
            <a:r>
              <a:rPr lang="es-MX" dirty="0" smtClean="0"/>
              <a:t>Experiencia profesional/académica.</a:t>
            </a:r>
          </a:p>
          <a:p>
            <a:pPr marL="342900" indent="-342900">
              <a:buAutoNum type="alphaUcPeriod"/>
            </a:pPr>
            <a:r>
              <a:rPr lang="es-MX" dirty="0" smtClean="0"/>
              <a:t>Personaje que más admira (y por qué).</a:t>
            </a:r>
          </a:p>
          <a:p>
            <a:pPr marL="342900" indent="-342900">
              <a:buAutoNum type="alphaUcPeriod"/>
            </a:pPr>
            <a:r>
              <a:rPr lang="es-MX" dirty="0" smtClean="0"/>
              <a:t>SQA</a:t>
            </a:r>
          </a:p>
          <a:p>
            <a:pPr marL="342900" indent="-342900">
              <a:buAutoNum type="alphaUcPeriod"/>
            </a:pPr>
            <a:endParaRPr lang="es-MX" dirty="0"/>
          </a:p>
        </p:txBody>
      </p:sp>
      <p:graphicFrame>
        <p:nvGraphicFramePr>
          <p:cNvPr id="7" name="Tabla 6"/>
          <p:cNvGraphicFramePr>
            <a:graphicFrameLocks noGrp="1"/>
          </p:cNvGraphicFramePr>
          <p:nvPr>
            <p:extLst>
              <p:ext uri="{D42A27DB-BD31-4B8C-83A1-F6EECF244321}">
                <p14:modId xmlns:p14="http://schemas.microsoft.com/office/powerpoint/2010/main" val="3277144840"/>
              </p:ext>
            </p:extLst>
          </p:nvPr>
        </p:nvGraphicFramePr>
        <p:xfrm>
          <a:off x="660400" y="1183640"/>
          <a:ext cx="6762750" cy="1783080"/>
        </p:xfrm>
        <a:graphic>
          <a:graphicData uri="http://schemas.openxmlformats.org/drawingml/2006/table">
            <a:tbl>
              <a:tblPr firstRow="1" bandRow="1">
                <a:tableStyleId>{073A0DAA-6AF3-43AB-8588-CEC1D06C72B9}</a:tableStyleId>
              </a:tblPr>
              <a:tblGrid>
                <a:gridCol w="2254250"/>
                <a:gridCol w="2254250"/>
                <a:gridCol w="2254250"/>
              </a:tblGrid>
              <a:tr h="1268594">
                <a:tc>
                  <a:txBody>
                    <a:bodyPr/>
                    <a:lstStyle/>
                    <a:p>
                      <a:pPr algn="ctr"/>
                      <a:r>
                        <a:rPr lang="es-MX" dirty="0" smtClean="0"/>
                        <a:t>Mi</a:t>
                      </a:r>
                      <a:r>
                        <a:rPr lang="es-MX" baseline="0" dirty="0" smtClean="0"/>
                        <a:t> formación</a:t>
                      </a:r>
                      <a:endParaRPr lang="es-MX" dirty="0"/>
                    </a:p>
                  </a:txBody>
                  <a:tcPr anchor="ctr"/>
                </a:tc>
                <a:tc>
                  <a:txBody>
                    <a:bodyPr/>
                    <a:lstStyle/>
                    <a:p>
                      <a:pPr algn="ctr"/>
                      <a:r>
                        <a:rPr lang="es-MX" dirty="0" smtClean="0"/>
                        <a:t>Mi experiencia profesional/académica</a:t>
                      </a:r>
                      <a:endParaRPr lang="es-MX" dirty="0"/>
                    </a:p>
                  </a:txBody>
                  <a:tcPr anchor="ctr"/>
                </a:tc>
                <a:tc>
                  <a:txBody>
                    <a:bodyPr/>
                    <a:lstStyle/>
                    <a:p>
                      <a:pPr algn="ctr"/>
                      <a:r>
                        <a:rPr lang="es-MX" dirty="0" smtClean="0"/>
                        <a:t>Personaje que más admiro</a:t>
                      </a:r>
                      <a:br>
                        <a:rPr lang="es-MX" dirty="0" smtClean="0"/>
                      </a:br>
                      <a:r>
                        <a:rPr lang="es-MX" dirty="0" smtClean="0"/>
                        <a:t>(y por qué)</a:t>
                      </a:r>
                      <a:endParaRPr lang="es-MX" dirty="0"/>
                    </a:p>
                  </a:txBody>
                  <a:tcPr anchor="ctr"/>
                </a:tc>
              </a:tr>
              <a:tr h="514486">
                <a:tc>
                  <a:txBody>
                    <a:bodyPr/>
                    <a:lstStyle/>
                    <a:p>
                      <a:endParaRPr lang="es-MX"/>
                    </a:p>
                  </a:txBody>
                  <a:tcPr/>
                </a:tc>
                <a:tc>
                  <a:txBody>
                    <a:bodyPr/>
                    <a:lstStyle/>
                    <a:p>
                      <a:endParaRPr lang="es-MX"/>
                    </a:p>
                  </a:txBody>
                  <a:tcPr/>
                </a:tc>
                <a:tc>
                  <a:txBody>
                    <a:bodyPr/>
                    <a:lstStyle/>
                    <a:p>
                      <a:endParaRPr lang="es-MX" dirty="0"/>
                    </a:p>
                  </a:txBody>
                  <a:tcPr/>
                </a:tc>
              </a:tr>
            </a:tbl>
          </a:graphicData>
        </a:graphic>
      </p:graphicFrame>
      <p:sp>
        <p:nvSpPr>
          <p:cNvPr id="8" name="Marcador de contenido 2"/>
          <p:cNvSpPr txBox="1">
            <a:spLocks/>
          </p:cNvSpPr>
          <p:nvPr/>
        </p:nvSpPr>
        <p:spPr>
          <a:xfrm>
            <a:off x="551688" y="568960"/>
            <a:ext cx="6871462" cy="56388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MX" dirty="0" smtClean="0"/>
              <a:t>NOMBRE:</a:t>
            </a:r>
            <a:endParaRPr lang="es-MX" dirty="0"/>
          </a:p>
        </p:txBody>
      </p:sp>
    </p:spTree>
    <p:extLst>
      <p:ext uri="{BB962C8B-B14F-4D97-AF65-F5344CB8AC3E}">
        <p14:creationId xmlns:p14="http://schemas.microsoft.com/office/powerpoint/2010/main" val="25102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49641"/>
            <a:ext cx="8549640" cy="6432587"/>
          </a:xfrm>
          <a:prstGeom prst="rect">
            <a:avLst/>
          </a:prstGeom>
        </p:spPr>
      </p:pic>
    </p:spTree>
    <p:extLst>
      <p:ext uri="{BB962C8B-B14F-4D97-AF65-F5344CB8AC3E}">
        <p14:creationId xmlns:p14="http://schemas.microsoft.com/office/powerpoint/2010/main" val="10375652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60" y="137668"/>
            <a:ext cx="8061960" cy="6545543"/>
          </a:xfrm>
          <a:prstGeom prst="rect">
            <a:avLst/>
          </a:prstGeom>
        </p:spPr>
      </p:pic>
    </p:spTree>
    <p:extLst>
      <p:ext uri="{BB962C8B-B14F-4D97-AF65-F5344CB8AC3E}">
        <p14:creationId xmlns:p14="http://schemas.microsoft.com/office/powerpoint/2010/main" val="3241737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199095"/>
            <a:ext cx="9022080" cy="6492711"/>
          </a:xfrm>
          <a:prstGeom prst="rect">
            <a:avLst/>
          </a:prstGeom>
        </p:spPr>
      </p:pic>
    </p:spTree>
    <p:extLst>
      <p:ext uri="{BB962C8B-B14F-4D97-AF65-F5344CB8AC3E}">
        <p14:creationId xmlns:p14="http://schemas.microsoft.com/office/powerpoint/2010/main" val="2143216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140" y="164846"/>
            <a:ext cx="7620000" cy="6567714"/>
          </a:xfrm>
          <a:prstGeom prst="rect">
            <a:avLst/>
          </a:prstGeom>
        </p:spPr>
      </p:pic>
    </p:spTree>
    <p:extLst>
      <p:ext uri="{BB962C8B-B14F-4D97-AF65-F5344CB8AC3E}">
        <p14:creationId xmlns:p14="http://schemas.microsoft.com/office/powerpoint/2010/main" val="3533020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0" y="149668"/>
            <a:ext cx="5433060" cy="6567876"/>
          </a:xfrm>
          <a:prstGeom prst="rect">
            <a:avLst/>
          </a:prstGeom>
        </p:spPr>
      </p:pic>
    </p:spTree>
    <p:extLst>
      <p:ext uri="{BB962C8B-B14F-4D97-AF65-F5344CB8AC3E}">
        <p14:creationId xmlns:p14="http://schemas.microsoft.com/office/powerpoint/2010/main" val="1233518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540" y="156019"/>
            <a:ext cx="5166360" cy="6432118"/>
          </a:xfrm>
          <a:prstGeom prst="rect">
            <a:avLst/>
          </a:prstGeom>
        </p:spPr>
      </p:pic>
    </p:spTree>
    <p:extLst>
      <p:ext uri="{BB962C8B-B14F-4D97-AF65-F5344CB8AC3E}">
        <p14:creationId xmlns:p14="http://schemas.microsoft.com/office/powerpoint/2010/main" val="2863781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780" y="173234"/>
            <a:ext cx="9060180" cy="6366949"/>
          </a:xfrm>
          <a:prstGeom prst="rect">
            <a:avLst/>
          </a:prstGeom>
        </p:spPr>
      </p:pic>
    </p:spTree>
    <p:extLst>
      <p:ext uri="{BB962C8B-B14F-4D97-AF65-F5344CB8AC3E}">
        <p14:creationId xmlns:p14="http://schemas.microsoft.com/office/powerpoint/2010/main" val="24284936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6640" y="39136"/>
            <a:ext cx="5059680" cy="6699018"/>
          </a:xfrm>
          <a:prstGeom prst="rect">
            <a:avLst/>
          </a:prstGeom>
        </p:spPr>
      </p:pic>
    </p:spTree>
    <p:extLst>
      <p:ext uri="{BB962C8B-B14F-4D97-AF65-F5344CB8AC3E}">
        <p14:creationId xmlns:p14="http://schemas.microsoft.com/office/powerpoint/2010/main" val="1451132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820" y="151510"/>
            <a:ext cx="9860280" cy="6474917"/>
          </a:xfrm>
          <a:prstGeom prst="rect">
            <a:avLst/>
          </a:prstGeom>
        </p:spPr>
      </p:pic>
    </p:spTree>
    <p:extLst>
      <p:ext uri="{BB962C8B-B14F-4D97-AF65-F5344CB8AC3E}">
        <p14:creationId xmlns:p14="http://schemas.microsoft.com/office/powerpoint/2010/main" val="32699352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20" y="150676"/>
            <a:ext cx="7726680" cy="6530884"/>
          </a:xfrm>
          <a:prstGeom prst="rect">
            <a:avLst/>
          </a:prstGeom>
        </p:spPr>
      </p:pic>
    </p:spTree>
    <p:extLst>
      <p:ext uri="{BB962C8B-B14F-4D97-AF65-F5344CB8AC3E}">
        <p14:creationId xmlns:p14="http://schemas.microsoft.com/office/powerpoint/2010/main" val="503602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2. INTRODUCCIÓN</a:t>
            </a:r>
            <a:br>
              <a:rPr lang="es-MX" dirty="0" smtClean="0"/>
            </a:br>
            <a:r>
              <a:rPr lang="es-MX" dirty="0" smtClean="0"/>
              <a:t>TEÓRICO-EMPÍRICA</a:t>
            </a:r>
            <a:endParaRPr lang="es-MX" dirty="0"/>
          </a:p>
        </p:txBody>
      </p:sp>
      <p:sp>
        <p:nvSpPr>
          <p:cNvPr id="4" name="Marcador de texto 3"/>
          <p:cNvSpPr>
            <a:spLocks noGrp="1"/>
          </p:cNvSpPr>
          <p:nvPr>
            <p:ph type="body" idx="1"/>
          </p:nvPr>
        </p:nvSpPr>
        <p:spPr>
          <a:xfrm>
            <a:off x="2165774" y="5020056"/>
            <a:ext cx="9052560" cy="1681686"/>
          </a:xfrm>
        </p:spPr>
        <p:txBody>
          <a:bodyPr>
            <a:normAutofit/>
          </a:bodyPr>
          <a:lstStyle/>
          <a:p>
            <a:pPr marL="457200" indent="-457200">
              <a:buAutoNum type="alphaUcPeriod"/>
            </a:pPr>
            <a:r>
              <a:rPr lang="es-MX" dirty="0" smtClean="0"/>
              <a:t>Corte de caja.</a:t>
            </a:r>
          </a:p>
          <a:p>
            <a:pPr marL="457200" indent="-457200">
              <a:buAutoNum type="alphaUcPeriod"/>
            </a:pPr>
            <a:r>
              <a:rPr lang="es-MX" dirty="0" smtClean="0"/>
              <a:t>Conceptos: abonando al cambio de paradigma</a:t>
            </a:r>
            <a:br>
              <a:rPr lang="es-MX" dirty="0" smtClean="0"/>
            </a:br>
            <a:r>
              <a:rPr lang="es-MX" dirty="0" smtClean="0"/>
              <a:t>(o perspectiva si se quiere).</a:t>
            </a:r>
          </a:p>
          <a:p>
            <a:pPr marL="457200" indent="-457200">
              <a:buAutoNum type="alphaUcPeriod"/>
            </a:pPr>
            <a:r>
              <a:rPr lang="es-MX" dirty="0" smtClean="0"/>
              <a:t>Casos.</a:t>
            </a:r>
          </a:p>
        </p:txBody>
      </p:sp>
    </p:spTree>
    <p:extLst>
      <p:ext uri="{BB962C8B-B14F-4D97-AF65-F5344CB8AC3E}">
        <p14:creationId xmlns:p14="http://schemas.microsoft.com/office/powerpoint/2010/main" val="279975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 y="265898"/>
            <a:ext cx="10934700" cy="6330616"/>
          </a:xfrm>
          <a:prstGeom prst="rect">
            <a:avLst/>
          </a:prstGeom>
        </p:spPr>
      </p:pic>
    </p:spTree>
    <p:extLst>
      <p:ext uri="{BB962C8B-B14F-4D97-AF65-F5344CB8AC3E}">
        <p14:creationId xmlns:p14="http://schemas.microsoft.com/office/powerpoint/2010/main" val="16625746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67140"/>
            <a:ext cx="7680960" cy="6446970"/>
          </a:xfrm>
          <a:prstGeom prst="rect">
            <a:avLst/>
          </a:prstGeom>
        </p:spPr>
      </p:pic>
    </p:spTree>
    <p:extLst>
      <p:ext uri="{BB962C8B-B14F-4D97-AF65-F5344CB8AC3E}">
        <p14:creationId xmlns:p14="http://schemas.microsoft.com/office/powerpoint/2010/main" val="8593052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740" y="117565"/>
            <a:ext cx="8823960" cy="6554941"/>
          </a:xfrm>
          <a:prstGeom prst="rect">
            <a:avLst/>
          </a:prstGeom>
        </p:spPr>
      </p:pic>
    </p:spTree>
    <p:extLst>
      <p:ext uri="{BB962C8B-B14F-4D97-AF65-F5344CB8AC3E}">
        <p14:creationId xmlns:p14="http://schemas.microsoft.com/office/powerpoint/2010/main" val="4208904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720" y="920496"/>
            <a:ext cx="7528560" cy="5017008"/>
          </a:xfrm>
          <a:prstGeom prst="rect">
            <a:avLst/>
          </a:prstGeom>
        </p:spPr>
      </p:pic>
    </p:spTree>
    <p:extLst>
      <p:ext uri="{BB962C8B-B14F-4D97-AF65-F5344CB8AC3E}">
        <p14:creationId xmlns:p14="http://schemas.microsoft.com/office/powerpoint/2010/main" val="24030581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744160"/>
            <a:ext cx="10993839" cy="5199439"/>
          </a:xfrm>
          <a:prstGeom prst="rect">
            <a:avLst/>
          </a:prstGeom>
        </p:spPr>
      </p:pic>
    </p:spTree>
    <p:extLst>
      <p:ext uri="{BB962C8B-B14F-4D97-AF65-F5344CB8AC3E}">
        <p14:creationId xmlns:p14="http://schemas.microsoft.com/office/powerpoint/2010/main" val="1660483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340" y="158496"/>
            <a:ext cx="7353300" cy="6401696"/>
          </a:xfrm>
          <a:prstGeom prst="rect">
            <a:avLst/>
          </a:prstGeom>
        </p:spPr>
      </p:pic>
    </p:spTree>
    <p:extLst>
      <p:ext uri="{BB962C8B-B14F-4D97-AF65-F5344CB8AC3E}">
        <p14:creationId xmlns:p14="http://schemas.microsoft.com/office/powerpoint/2010/main" val="35757814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160" y="197221"/>
            <a:ext cx="7261860" cy="6539036"/>
          </a:xfrm>
          <a:prstGeom prst="rect">
            <a:avLst/>
          </a:prstGeom>
        </p:spPr>
      </p:pic>
    </p:spTree>
    <p:extLst>
      <p:ext uri="{BB962C8B-B14F-4D97-AF65-F5344CB8AC3E}">
        <p14:creationId xmlns:p14="http://schemas.microsoft.com/office/powerpoint/2010/main" val="39818627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280" y="472440"/>
            <a:ext cx="10393179" cy="5852159"/>
          </a:xfrm>
          <a:prstGeom prst="rect">
            <a:avLst/>
          </a:prstGeom>
        </p:spPr>
      </p:pic>
    </p:spTree>
    <p:extLst>
      <p:ext uri="{BB962C8B-B14F-4D97-AF65-F5344CB8AC3E}">
        <p14:creationId xmlns:p14="http://schemas.microsoft.com/office/powerpoint/2010/main" val="6223082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4"/>
          <p:cNvSpPr txBox="1">
            <a:spLocks/>
          </p:cNvSpPr>
          <p:nvPr/>
        </p:nvSpPr>
        <p:spPr>
          <a:xfrm>
            <a:off x="2167128" y="1225296"/>
            <a:ext cx="9281160" cy="3520440"/>
          </a:xfrm>
          <a:prstGeom prst="rect">
            <a:avLst/>
          </a:prstGeom>
        </p:spPr>
        <p:txBody>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685800" indent="-685800">
              <a:buFont typeface="Arial" panose="020B0604020202020204" pitchFamily="34" charset="0"/>
              <a:buChar char="•"/>
            </a:pPr>
            <a:r>
              <a:rPr lang="es-MX" dirty="0" smtClean="0"/>
              <a:t>RETOMEMOS…</a:t>
            </a:r>
          </a:p>
        </p:txBody>
      </p:sp>
    </p:spTree>
    <p:extLst>
      <p:ext uri="{BB962C8B-B14F-4D97-AF65-F5344CB8AC3E}">
        <p14:creationId xmlns:p14="http://schemas.microsoft.com/office/powerpoint/2010/main" val="18383162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¿Qué entendemos por</a:t>
            </a:r>
            <a:br>
              <a:rPr lang="es-MX" dirty="0" smtClean="0"/>
            </a:br>
            <a:r>
              <a:rPr lang="es-MX" dirty="0" smtClean="0"/>
              <a:t>“CONTRALORÍA SOCIAL”?</a:t>
            </a:r>
            <a:endParaRPr lang="es-MX" dirty="0"/>
          </a:p>
        </p:txBody>
      </p:sp>
      <p:sp>
        <p:nvSpPr>
          <p:cNvPr id="3" name="Marcador de contenido 2"/>
          <p:cNvSpPr>
            <a:spLocks noGrp="1"/>
          </p:cNvSpPr>
          <p:nvPr>
            <p:ph idx="1"/>
          </p:nvPr>
        </p:nvSpPr>
        <p:spPr/>
        <p:txBody>
          <a:bodyPr/>
          <a:lstStyle/>
          <a:p>
            <a:r>
              <a:rPr lang="es-MX" sz="2800" dirty="0"/>
              <a:t>“lo que caracteriza y diferencia a la CS de otras formas de participación es que su </a:t>
            </a:r>
            <a:r>
              <a:rPr lang="es-MX" sz="2800" b="1" dirty="0"/>
              <a:t>intervención en lo público se orienta específicamente al control, la vigilancia y evaluación de las acciones y programas de gobierno</a:t>
            </a:r>
            <a:r>
              <a:rPr lang="es-MX" sz="2800" dirty="0"/>
              <a:t>” (Hevia de la Jara, 2004, p. 14).</a:t>
            </a:r>
          </a:p>
          <a:p>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294002082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dirty="0" smtClean="0"/>
              <a:t>ACTIVIDAD 1.</a:t>
            </a:r>
            <a:endParaRPr lang="es-MX" dirty="0"/>
          </a:p>
        </p:txBody>
      </p:sp>
      <p:sp>
        <p:nvSpPr>
          <p:cNvPr id="5" name="Marcador de contenido 4"/>
          <p:cNvSpPr>
            <a:spLocks noGrp="1"/>
          </p:cNvSpPr>
          <p:nvPr>
            <p:ph idx="1"/>
          </p:nvPr>
        </p:nvSpPr>
        <p:spPr/>
        <p:txBody>
          <a:bodyPr>
            <a:normAutofit/>
          </a:bodyPr>
          <a:lstStyle/>
          <a:p>
            <a:r>
              <a:rPr lang="es-MX" sz="6000" dirty="0" smtClean="0"/>
              <a:t>¿Qué es </a:t>
            </a:r>
            <a:r>
              <a:rPr lang="es-MX" sz="6000" dirty="0" smtClean="0">
                <a:solidFill>
                  <a:srgbClr val="FF0000"/>
                </a:solidFill>
              </a:rPr>
              <a:t>democracia</a:t>
            </a:r>
            <a:r>
              <a:rPr lang="es-MX" sz="6000" dirty="0" smtClean="0"/>
              <a:t>?</a:t>
            </a:r>
          </a:p>
          <a:p>
            <a:r>
              <a:rPr lang="es-MX" sz="6000" dirty="0" smtClean="0"/>
              <a:t>¿Qué es </a:t>
            </a:r>
            <a:r>
              <a:rPr lang="es-MX" sz="6000" dirty="0" smtClean="0">
                <a:solidFill>
                  <a:srgbClr val="FF0000"/>
                </a:solidFill>
              </a:rPr>
              <a:t>política</a:t>
            </a:r>
            <a:r>
              <a:rPr lang="es-MX" sz="6000" dirty="0" smtClean="0"/>
              <a:t>?</a:t>
            </a:r>
          </a:p>
          <a:p>
            <a:r>
              <a:rPr lang="es-MX" sz="6000" b="1" dirty="0" smtClean="0"/>
              <a:t>¿Tu eres político(a)?</a:t>
            </a:r>
            <a:endParaRPr lang="es-MX" sz="6000" b="1" dirty="0"/>
          </a:p>
        </p:txBody>
      </p:sp>
    </p:spTree>
    <p:extLst>
      <p:ext uri="{BB962C8B-B14F-4D97-AF65-F5344CB8AC3E}">
        <p14:creationId xmlns:p14="http://schemas.microsoft.com/office/powerpoint/2010/main" val="2391278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OBSERVATORIOS CIUDADANOS</a:t>
            </a:r>
            <a:endParaRPr lang="es-MX" dirty="0"/>
          </a:p>
        </p:txBody>
      </p:sp>
      <p:sp>
        <p:nvSpPr>
          <p:cNvPr id="3" name="Marcador de contenido 2"/>
          <p:cNvSpPr>
            <a:spLocks noGrp="1"/>
          </p:cNvSpPr>
          <p:nvPr>
            <p:ph idx="1"/>
          </p:nvPr>
        </p:nvSpPr>
        <p:spPr/>
        <p:txBody>
          <a:bodyPr/>
          <a:lstStyle/>
          <a:p>
            <a:r>
              <a:rPr lang="es-MX" dirty="0" smtClean="0"/>
              <a:t>Cuándo surgen los observatorios?</a:t>
            </a:r>
          </a:p>
          <a:p>
            <a:pPr lvl="1"/>
            <a:r>
              <a:rPr lang="es-MX" dirty="0"/>
              <a:t>Por ejemplo, la Fundación Este País hace una investigación donde concluye que el primer observatorio en </a:t>
            </a:r>
            <a:r>
              <a:rPr lang="es-MX" b="1" dirty="0"/>
              <a:t>México surge en el año de 1997, con CEPOLCRIM</a:t>
            </a:r>
            <a:r>
              <a:rPr lang="es-MX" dirty="0"/>
              <a:t>. </a:t>
            </a:r>
            <a:endParaRPr lang="es-MX" dirty="0" smtClean="0"/>
          </a:p>
          <a:p>
            <a:pPr lvl="1"/>
            <a:r>
              <a:rPr lang="es-MX" dirty="0"/>
              <a:t>Por otro lado, Mendo (2008) sugiere que el inicio de los observatorios puede encontrarse en la primera </a:t>
            </a:r>
            <a:r>
              <a:rPr lang="es-MX" b="1" dirty="0"/>
              <a:t>Conferencia </a:t>
            </a:r>
            <a:r>
              <a:rPr lang="es-MX" b="1" dirty="0" err="1"/>
              <a:t>Habitat</a:t>
            </a:r>
            <a:r>
              <a:rPr lang="es-MX" b="1" dirty="0"/>
              <a:t> de la ONU en 1976</a:t>
            </a:r>
            <a:r>
              <a:rPr lang="es-MX" dirty="0"/>
              <a:t>. En ese caso, se trata de un observatorio urbano. </a:t>
            </a:r>
            <a:endParaRPr lang="es-MX" dirty="0" smtClean="0"/>
          </a:p>
          <a:p>
            <a:pPr lvl="1"/>
            <a:r>
              <a:rPr lang="es-MX" dirty="0" smtClean="0"/>
              <a:t>Noel </a:t>
            </a:r>
            <a:r>
              <a:rPr lang="es-MX" dirty="0"/>
              <a:t>Angulo (2009) también concuerda en que el término de observatorio, específicamente en el campo social, podría haber </a:t>
            </a:r>
            <a:r>
              <a:rPr lang="es-MX" b="1" dirty="0"/>
              <a:t>surgido junto con las organizaciones de la sociedad civil que monitoreaban políticas urbanas</a:t>
            </a:r>
            <a:r>
              <a:rPr lang="es-MX" dirty="0" smtClean="0"/>
              <a:t>.</a:t>
            </a:r>
          </a:p>
          <a:p>
            <a:pPr lvl="1"/>
            <a:r>
              <a:rPr lang="es-MX" dirty="0"/>
              <a:t>Albornoz y </a:t>
            </a:r>
            <a:r>
              <a:rPr lang="es-MX" dirty="0" err="1"/>
              <a:t>Herschmann</a:t>
            </a:r>
            <a:r>
              <a:rPr lang="es-MX" dirty="0"/>
              <a:t> (Albornoz &amp; </a:t>
            </a:r>
            <a:r>
              <a:rPr lang="es-MX" dirty="0" err="1"/>
              <a:t>Herschmann</a:t>
            </a:r>
            <a:r>
              <a:rPr lang="es-MX" dirty="0"/>
              <a:t>, 2007) sugieren que el </a:t>
            </a:r>
            <a:r>
              <a:rPr lang="es-MX" b="1" dirty="0"/>
              <a:t>surgimiento de los observatorios sociales se remontan al siglo XVIII</a:t>
            </a:r>
            <a:r>
              <a:rPr lang="es-MX" dirty="0"/>
              <a:t>, cuando se conformaron los primeros observatorios astronómicos modernos y al uso y desarrollo de la estadística por parte de los gobiernos a partir del siglo XIX.</a:t>
            </a:r>
          </a:p>
          <a:p>
            <a:pPr lvl="1"/>
            <a:endParaRPr lang="es-MX" dirty="0"/>
          </a:p>
          <a:p>
            <a:pPr lvl="1"/>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23649201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032187722"/>
              </p:ext>
            </p:extLst>
          </p:nvPr>
        </p:nvGraphicFramePr>
        <p:xfrm>
          <a:off x="1095375" y="2592070"/>
          <a:ext cx="6461760" cy="219456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a:effectLst/>
                        </a:rPr>
                        <a:t>“Jalisco Cómo Vamos es  un observatorio ciudadano de calidad de vida cuyo ámbito de acción es el Área Metropolitana de Guadalajara y el estado de Jalisco en su conjunto. Su objetivo es </a:t>
                      </a:r>
                      <a:r>
                        <a:rPr lang="es-MX" sz="1600" dirty="0">
                          <a:effectLst/>
                          <a:highlight>
                            <a:srgbClr val="FFFF00"/>
                          </a:highlight>
                        </a:rPr>
                        <a:t>monitorear indicadores de calidad de vida</a:t>
                      </a:r>
                      <a:r>
                        <a:rPr lang="es-MX" sz="1600" dirty="0">
                          <a:effectLst/>
                        </a:rPr>
                        <a:t> que lleven a formular mejores políticas públicas e iniciativas ciudadanas que </a:t>
                      </a:r>
                      <a:r>
                        <a:rPr lang="es-MX" sz="1600" dirty="0">
                          <a:effectLst/>
                          <a:highlight>
                            <a:srgbClr val="00FFFF"/>
                          </a:highlight>
                        </a:rPr>
                        <a:t>incidan sobre la calidad de vida de las personas</a:t>
                      </a:r>
                      <a:r>
                        <a:rPr lang="es-MX" sz="1600" dirty="0">
                          <a:effectLst/>
                        </a:rPr>
                        <a:t>”</a:t>
                      </a:r>
                      <a:br>
                        <a:rPr lang="es-MX" sz="1600" dirty="0">
                          <a:effectLst/>
                        </a:rPr>
                      </a:br>
                      <a:r>
                        <a:rPr lang="es-MX" sz="1600" dirty="0">
                          <a:effectLst/>
                        </a:rPr>
                        <a:t>(“Jalisco Cómo Vamos,”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0481" name="Imagen 2" descr="http://www.causaencomun.org.mx/admin/alianzas/_img/logos/Jalisco%20Como%20Vamos%20Observatorio%20Ciudada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42" y="1099820"/>
            <a:ext cx="3378825" cy="149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70807"/>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9" name="Tabla 8"/>
          <p:cNvGraphicFramePr>
            <a:graphicFrameLocks noGrp="1"/>
          </p:cNvGraphicFramePr>
          <p:nvPr>
            <p:extLst>
              <p:ext uri="{D42A27DB-BD31-4B8C-83A1-F6EECF244321}">
                <p14:modId xmlns:p14="http://schemas.microsoft.com/office/powerpoint/2010/main" val="1886091142"/>
              </p:ext>
            </p:extLst>
          </p:nvPr>
        </p:nvGraphicFramePr>
        <p:xfrm>
          <a:off x="1783556" y="859790"/>
          <a:ext cx="6461760" cy="551688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a:effectLst/>
                        </a:rPr>
                        <a:t>“CIMTRA es un colectivo en alianza voluntaria de diversas organizaciones sin fines de lucro, apartidista y cuyo principal objetivo es </a:t>
                      </a:r>
                      <a:r>
                        <a:rPr lang="es-MX" sz="1600" dirty="0">
                          <a:effectLst/>
                          <a:highlight>
                            <a:srgbClr val="00FFFF"/>
                          </a:highlight>
                        </a:rPr>
                        <a:t>mejorar la transparencia en dos ámbitos gubernamentales</a:t>
                      </a:r>
                      <a:r>
                        <a:rPr lang="es-MX" sz="1600" dirty="0">
                          <a:effectLst/>
                        </a:rPr>
                        <a:t>; gobiernos municipales y Congresos locales, al tiempo de coadyuvar en la institucionalización de la relación Gobierno-Sociedad. Para lograr lo anterior </a:t>
                      </a:r>
                      <a:r>
                        <a:rPr lang="es-MX" sz="1600" dirty="0">
                          <a:effectLst/>
                          <a:highlight>
                            <a:srgbClr val="FFFF00"/>
                          </a:highlight>
                        </a:rPr>
                        <a:t>se han desarrollado dos herramientas que responden a cada uno de los ámbitos</a:t>
                      </a:r>
                      <a:r>
                        <a:rPr lang="es-MX" sz="1600" dirty="0">
                          <a:effectLst/>
                        </a:rPr>
                        <a:t>.</a:t>
                      </a:r>
                    </a:p>
                    <a:p>
                      <a:pPr algn="ctr">
                        <a:spcAft>
                          <a:spcPts val="600"/>
                        </a:spcAft>
                      </a:pPr>
                      <a:r>
                        <a:rPr lang="es-MX" sz="1600" dirty="0">
                          <a:effectLst/>
                          <a:highlight>
                            <a:srgbClr val="FFFF00"/>
                          </a:highlight>
                        </a:rPr>
                        <a:t>CIMTRA-Municipal</a:t>
                      </a:r>
                      <a:r>
                        <a:rPr lang="es-MX" sz="1600" dirty="0">
                          <a:effectLst/>
                        </a:rPr>
                        <a:t>: es una herramienta ciudadana con 37 indicadores que mide la transparencia en el gobierno local en tres campos: a) información ciudadana, b) atención ciudadana y c) espacios de comunicación gobierno-ciudadano. […]</a:t>
                      </a:r>
                    </a:p>
                    <a:p>
                      <a:pPr algn="ctr">
                        <a:spcAft>
                          <a:spcPts val="600"/>
                        </a:spcAft>
                      </a:pPr>
                      <a:r>
                        <a:rPr lang="es-MX" sz="1600" dirty="0">
                          <a:effectLst/>
                          <a:highlight>
                            <a:srgbClr val="FFFF00"/>
                          </a:highlight>
                        </a:rPr>
                        <a:t>CIMTRA-Legislativo</a:t>
                      </a:r>
                      <a:r>
                        <a:rPr lang="es-MX" sz="1600" dirty="0">
                          <a:effectLst/>
                        </a:rPr>
                        <a:t>: Es un instrumento que mide la transparencia proactiva de los Congresos locales, es decir, la información pública que las legislaturas estatales ponen de manera accesible y actualizada a toda persona”</a:t>
                      </a:r>
                      <a:br>
                        <a:rPr lang="es-MX" sz="1600" dirty="0">
                          <a:effectLst/>
                        </a:rPr>
                      </a:br>
                      <a:r>
                        <a:rPr lang="es-MX" sz="1600" dirty="0">
                          <a:effectLst/>
                        </a:rPr>
                        <a:t>(“CIMTRA,” 2014a).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1518" name="Imagen 13" descr="http://www.cimtra.org.mx/images/banner.PNG"/>
          <p:cNvPicPr>
            <a:picLocks noChangeAspect="1" noChangeArrowheads="1"/>
          </p:cNvPicPr>
          <p:nvPr/>
        </p:nvPicPr>
        <p:blipFill>
          <a:blip r:embed="rId2">
            <a:extLst>
              <a:ext uri="{28A0092B-C50C-407E-A947-70E740481C1C}">
                <a14:useLocalDpi xmlns:a14="http://schemas.microsoft.com/office/drawing/2010/main" val="0"/>
              </a:ext>
            </a:extLst>
          </a:blip>
          <a:srcRect r="77347"/>
          <a:stretch>
            <a:fillRect/>
          </a:stretch>
        </p:blipFill>
        <p:spPr bwMode="auto">
          <a:xfrm>
            <a:off x="232807" y="2698909"/>
            <a:ext cx="1398587" cy="143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28633"/>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151324086"/>
              </p:ext>
            </p:extLst>
          </p:nvPr>
        </p:nvGraphicFramePr>
        <p:xfrm>
          <a:off x="942975" y="2423160"/>
          <a:ext cx="6461760" cy="3413760"/>
        </p:xfrm>
        <a:graphic>
          <a:graphicData uri="http://schemas.openxmlformats.org/drawingml/2006/table">
            <a:tbl>
              <a:tblPr firstRow="1" firstCol="1" bandRow="1">
                <a:tableStyleId>{073A0DAA-6AF3-43AB-8588-CEC1D06C72B9}</a:tableStyleId>
              </a:tblPr>
              <a:tblGrid>
                <a:gridCol w="1509205"/>
                <a:gridCol w="3511950"/>
                <a:gridCol w="1440605"/>
              </a:tblGrid>
              <a:tr h="0">
                <a:tc>
                  <a:txBody>
                    <a:bodyPr/>
                    <a:lstStyle/>
                    <a:p>
                      <a:pPr algn="ctr">
                        <a:spcAft>
                          <a:spcPts val="600"/>
                        </a:spcAft>
                      </a:pPr>
                      <a:r>
                        <a:rPr lang="es-MX" sz="1600" dirty="0">
                          <a:effectLst/>
                        </a:rPr>
                        <a:t>OMEGA:</a:t>
                      </a:r>
                    </a:p>
                    <a:p>
                      <a:pPr algn="ctr">
                        <a:spcAft>
                          <a:spcPts val="600"/>
                        </a:spcAft>
                      </a:pPr>
                      <a:r>
                        <a:rPr lang="es-MX" sz="1600" dirty="0">
                          <a:effectLst/>
                        </a:rPr>
                        <a:t>Observatorio Metropolitano de Guadalajara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“Ante la complejidad y magnitudes de estos problemas se vuelven urgentes nuevos instrumentos que permitan afrontar las demandas metropolitanas con mejores posibilidades. Uno de ellos es el de </a:t>
                      </a:r>
                      <a:r>
                        <a:rPr lang="es-MX" sz="1600" dirty="0">
                          <a:effectLst/>
                          <a:highlight>
                            <a:srgbClr val="FFFF00"/>
                          </a:highlight>
                        </a:rPr>
                        <a:t>monitorear y evaluar las condiciones y tendencias en la transformación de la urbe</a:t>
                      </a:r>
                      <a:r>
                        <a:rPr lang="es-MX" sz="1600" dirty="0">
                          <a:effectLst/>
                        </a:rPr>
                        <a:t> para </a:t>
                      </a:r>
                      <a:r>
                        <a:rPr lang="es-MX" sz="1600" dirty="0">
                          <a:effectLst/>
                          <a:highlight>
                            <a:srgbClr val="00FFFF"/>
                          </a:highlight>
                        </a:rPr>
                        <a:t>evaluar los programas institucionales y poder intensificarlos o revisarlos oportunamente</a:t>
                      </a:r>
                      <a:r>
                        <a:rPr lang="es-MX" sz="1600" dirty="0">
                          <a:effectLst/>
                        </a:rPr>
                        <a:t>” (</a:t>
                      </a:r>
                      <a:r>
                        <a:rPr lang="es-MX" sz="1600" dirty="0" err="1">
                          <a:effectLst/>
                        </a:rPr>
                        <a:t>Wario</a:t>
                      </a:r>
                      <a:r>
                        <a:rPr lang="es-MX" sz="1600" dirty="0">
                          <a:effectLst/>
                        </a:rPr>
                        <a:t>, </a:t>
                      </a:r>
                      <a:r>
                        <a:rPr lang="es-MX" sz="1600" dirty="0" err="1">
                          <a:effectLst/>
                        </a:rPr>
                        <a:t>n.d</a:t>
                      </a:r>
                      <a:r>
                        <a:rPr lang="es-MX" sz="1600" dirty="0">
                          <a:effectLst/>
                        </a:rPr>
                        <a:t>.).</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425930314"/>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011104497"/>
              </p:ext>
            </p:extLst>
          </p:nvPr>
        </p:nvGraphicFramePr>
        <p:xfrm>
          <a:off x="1156335" y="2874010"/>
          <a:ext cx="6461760" cy="129540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a:effectLst/>
                        </a:rPr>
                        <a:t>“</a:t>
                      </a:r>
                      <a:r>
                        <a:rPr lang="es-MX" sz="1600" dirty="0">
                          <a:effectLst/>
                          <a:highlight>
                            <a:srgbClr val="FFFF00"/>
                          </a:highlight>
                        </a:rPr>
                        <a:t>Monitoreamos la libertad de expresión</a:t>
                      </a:r>
                      <a:r>
                        <a:rPr lang="es-MX" sz="1600" dirty="0">
                          <a:effectLst/>
                        </a:rPr>
                        <a:t> y </a:t>
                      </a:r>
                      <a:r>
                        <a:rPr lang="es-MX" sz="1600" dirty="0">
                          <a:effectLst/>
                          <a:highlight>
                            <a:srgbClr val="00FFFF"/>
                          </a:highlight>
                        </a:rPr>
                        <a:t>difundimos comunicados periódicos</a:t>
                      </a:r>
                      <a:r>
                        <a:rPr lang="es-MX" sz="1600" dirty="0">
                          <a:effectLst/>
                        </a:rPr>
                        <a:t> sobre las violaciones de la libertad de expresión y el acceso a la información.” (“Artículo 19,” 2014b)</a:t>
                      </a:r>
                    </a:p>
                    <a:p>
                      <a:pPr algn="ctr">
                        <a:spcAft>
                          <a:spcPts val="600"/>
                        </a:spcAft>
                      </a:pPr>
                      <a:r>
                        <a:rPr lang="es-MX" sz="1600" dirty="0">
                          <a:effectLst/>
                        </a:rPr>
                        <a:t> </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3553" name="Imagen 14" descr="Artículo 19"/>
          <p:cNvPicPr>
            <a:picLocks noChangeAspect="1" noChangeArrowheads="1"/>
          </p:cNvPicPr>
          <p:nvPr/>
        </p:nvPicPr>
        <p:blipFill>
          <a:blip r:embed="rId2">
            <a:extLst>
              <a:ext uri="{28A0092B-C50C-407E-A947-70E740481C1C}">
                <a14:useLocalDpi xmlns:a14="http://schemas.microsoft.com/office/drawing/2010/main" val="0"/>
              </a:ext>
            </a:extLst>
          </a:blip>
          <a:srcRect r="58824"/>
          <a:stretch>
            <a:fillRect/>
          </a:stretch>
        </p:blipFill>
        <p:spPr bwMode="auto">
          <a:xfrm>
            <a:off x="2456021" y="685800"/>
            <a:ext cx="3862387" cy="195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14516"/>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443964822"/>
              </p:ext>
            </p:extLst>
          </p:nvPr>
        </p:nvGraphicFramePr>
        <p:xfrm>
          <a:off x="1115695" y="2106930"/>
          <a:ext cx="6461760" cy="397764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a:effectLst/>
                        </a:rPr>
                        <a:t>“Misión: </a:t>
                      </a:r>
                      <a:r>
                        <a:rPr lang="es-MX" sz="1600" dirty="0">
                          <a:effectLst/>
                          <a:highlight>
                            <a:srgbClr val="00FFFF"/>
                          </a:highlight>
                        </a:rPr>
                        <a:t>Contribuir a la transición democrática mediante el impulso de la participación ciudadana en los asuntos públicos</a:t>
                      </a:r>
                      <a:r>
                        <a:rPr lang="es-MX" sz="1600" dirty="0">
                          <a:effectLst/>
                        </a:rPr>
                        <a:t>, particularmente en la transparencia del ejercicio de gobierno y de los procesos electorales, desarrollando estrategias de educación cívica en la acción. Para alcanzar sus objetivos, Alianza Cívica ha desarrollado un Modelo de Incidencia con base en los siguientes elementos:</a:t>
                      </a:r>
                    </a:p>
                    <a:p>
                      <a:pPr algn="ctr">
                        <a:spcAft>
                          <a:spcPts val="600"/>
                        </a:spcAft>
                      </a:pPr>
                      <a:r>
                        <a:rPr lang="es-MX" sz="1600" dirty="0">
                          <a:effectLst/>
                        </a:rPr>
                        <a:t>[…] </a:t>
                      </a:r>
                      <a:r>
                        <a:rPr lang="es-MX" sz="1600" dirty="0">
                          <a:effectLst/>
                          <a:highlight>
                            <a:srgbClr val="FFFF00"/>
                          </a:highlight>
                        </a:rPr>
                        <a:t>Evaluación basada en evidencia y estándares nacionales e internacionales. Genera un sistema de información estratégica para la evaluación ciudadana de las políticas, programas y servicios sociales</a:t>
                      </a:r>
                      <a:r>
                        <a:rPr lang="es-MX" sz="1600" dirty="0">
                          <a:effectLst/>
                        </a:rPr>
                        <a:t>.” (“Alianza Cívica A.C.,”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4577" name="Imagen 4" descr="http://www.alianzacivica.org.mx/img/logo.jpg"/>
          <p:cNvPicPr>
            <a:picLocks noChangeAspect="1" noChangeArrowheads="1"/>
          </p:cNvPicPr>
          <p:nvPr/>
        </p:nvPicPr>
        <p:blipFill>
          <a:blip r:embed="rId2">
            <a:extLst>
              <a:ext uri="{28A0092B-C50C-407E-A947-70E740481C1C}">
                <a14:useLocalDpi xmlns:a14="http://schemas.microsoft.com/office/drawing/2010/main" val="0"/>
              </a:ext>
            </a:extLst>
          </a:blip>
          <a:srcRect t="16734" r="69884" b="6715"/>
          <a:stretch>
            <a:fillRect/>
          </a:stretch>
        </p:blipFill>
        <p:spPr bwMode="auto">
          <a:xfrm>
            <a:off x="3564573" y="516890"/>
            <a:ext cx="1374775" cy="98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82361"/>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406477299"/>
              </p:ext>
            </p:extLst>
          </p:nvPr>
        </p:nvGraphicFramePr>
        <p:xfrm>
          <a:off x="1029335" y="2012950"/>
          <a:ext cx="6461760" cy="341376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smtClean="0">
                          <a:effectLst/>
                        </a:rPr>
                        <a:t>“</a:t>
                      </a:r>
                      <a:r>
                        <a:rPr lang="es-MX" sz="1600" dirty="0">
                          <a:effectLst/>
                        </a:rPr>
                        <a:t>El primero es el fortalecimiento de la práctica del control democrático en México, entendiendo el control </a:t>
                      </a:r>
                      <a:r>
                        <a:rPr lang="es-MX" sz="1600" dirty="0">
                          <a:effectLst/>
                          <a:highlight>
                            <a:srgbClr val="FFFF00"/>
                          </a:highlight>
                        </a:rPr>
                        <a:t>como vigilancia y escrutinio ciudadano</a:t>
                      </a:r>
                      <a:r>
                        <a:rPr lang="es-MX" sz="1600" dirty="0">
                          <a:effectLst/>
                        </a:rPr>
                        <a:t>, pero sobretodo como dirección y mando. Esto implica la participación ciudadana organizada en el seguimiento sistemático de servicios, programas y políticas públicas en México en el ámbito municipal y estatal, a fin de que </a:t>
                      </a:r>
                      <a:r>
                        <a:rPr lang="es-MX" sz="1600" dirty="0">
                          <a:effectLst/>
                          <a:highlight>
                            <a:srgbClr val="00FFFF"/>
                          </a:highlight>
                        </a:rPr>
                        <a:t>organizaciones y grupos sociales puedan participar de manera informada en la toma de aquellas decisiones públicas que tienen un impacto en su calidad de vida</a:t>
                      </a:r>
                      <a:r>
                        <a:rPr lang="es-MX" sz="1600" dirty="0">
                          <a:effectLst/>
                        </a:rPr>
                        <a:t>” (“Centro de </a:t>
                      </a:r>
                      <a:r>
                        <a:rPr lang="es-MX" sz="1600" dirty="0" err="1">
                          <a:effectLst/>
                        </a:rPr>
                        <a:t>Contraloria</a:t>
                      </a:r>
                      <a:r>
                        <a:rPr lang="es-MX" sz="1600" dirty="0">
                          <a:effectLst/>
                        </a:rPr>
                        <a:t> Social y Estudios de la </a:t>
                      </a:r>
                      <a:r>
                        <a:rPr lang="es-MX" sz="1600" dirty="0" err="1">
                          <a:effectLst/>
                        </a:rPr>
                        <a:t>Construccion</a:t>
                      </a:r>
                      <a:r>
                        <a:rPr lang="es-MX" sz="1600" dirty="0">
                          <a:effectLst/>
                        </a:rPr>
                        <a:t> </a:t>
                      </a:r>
                      <a:r>
                        <a:rPr lang="es-MX" sz="1600" dirty="0" err="1">
                          <a:effectLst/>
                        </a:rPr>
                        <a:t>Democratica-Ciesas</a:t>
                      </a:r>
                      <a:r>
                        <a:rPr lang="es-MX" sz="1600" dirty="0">
                          <a:effectLst/>
                        </a:rPr>
                        <a:t>,”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5601" name="Imagen 5" descr="Centro de Contraloría Social y Estudios de la Construcción Democrá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332" y="575310"/>
            <a:ext cx="2866707" cy="1213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656592"/>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011150830"/>
              </p:ext>
            </p:extLst>
          </p:nvPr>
        </p:nvGraphicFramePr>
        <p:xfrm>
          <a:off x="1080135" y="2423160"/>
          <a:ext cx="6461760" cy="170688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a:effectLst/>
                        </a:rPr>
                        <a:t>“</a:t>
                      </a:r>
                      <a:r>
                        <a:rPr lang="es-MX" sz="1600" dirty="0">
                          <a:effectLst/>
                          <a:highlight>
                            <a:srgbClr val="FFFF00"/>
                          </a:highlight>
                        </a:rPr>
                        <a:t>Realizar procesos de seguimiento y evaluación</a:t>
                      </a:r>
                      <a:r>
                        <a:rPr lang="es-MX" sz="1600" dirty="0">
                          <a:effectLst/>
                        </a:rPr>
                        <a:t> de la incorporación de la perspectiva de género en la política pública: </a:t>
                      </a:r>
                      <a:r>
                        <a:rPr lang="es-MX" sz="1600" dirty="0">
                          <a:effectLst/>
                          <a:highlight>
                            <a:srgbClr val="00FFFF"/>
                          </a:highlight>
                        </a:rPr>
                        <a:t>Lograr procesos de generación de conocimiento colectivo sociedad-gobierno</a:t>
                      </a:r>
                      <a:r>
                        <a:rPr lang="es-MX" sz="1600" dirty="0">
                          <a:effectLst/>
                        </a:rPr>
                        <a:t>; Desarrollar habilidades en el diseño de políticas públicas” (“Bufete de Estudios Interdisciplinarios A.C.,”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6625" name="Imagen 6" descr="http://www.bufetedeestudios.org/BufetedeEstudios/Bienvenida_files/dropped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293" y="746760"/>
            <a:ext cx="1268412" cy="122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70705"/>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924753067"/>
              </p:ext>
            </p:extLst>
          </p:nvPr>
        </p:nvGraphicFramePr>
        <p:xfrm>
          <a:off x="1237615" y="2000250"/>
          <a:ext cx="6461760" cy="275844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a:effectLst/>
                        </a:rPr>
                        <a:t>“Como uno de los principales proyectos que se están llevando a cabo en la zona, se encuentra la conformación de un Observatorio Ciudadano para la Cuenca Valle de Bravo- </a:t>
                      </a:r>
                      <a:r>
                        <a:rPr lang="es-MX" sz="1600" dirty="0" err="1">
                          <a:effectLst/>
                        </a:rPr>
                        <a:t>Amanalco</a:t>
                      </a:r>
                      <a:r>
                        <a:rPr lang="es-MX" sz="1600" dirty="0">
                          <a:effectLst/>
                        </a:rPr>
                        <a:t> que busca </a:t>
                      </a:r>
                      <a:r>
                        <a:rPr lang="es-MX" sz="1600" dirty="0">
                          <a:effectLst/>
                          <a:highlight>
                            <a:srgbClr val="FFFF00"/>
                          </a:highlight>
                        </a:rPr>
                        <a:t>vigilar</a:t>
                      </a:r>
                      <a:r>
                        <a:rPr lang="es-MX" sz="1600" dirty="0">
                          <a:effectLst/>
                        </a:rPr>
                        <a:t> y </a:t>
                      </a:r>
                      <a:r>
                        <a:rPr lang="es-MX" sz="1600" dirty="0">
                          <a:effectLst/>
                          <a:highlight>
                            <a:srgbClr val="00FFFF"/>
                          </a:highlight>
                        </a:rPr>
                        <a:t>promover</a:t>
                      </a:r>
                      <a:r>
                        <a:rPr lang="es-MX" sz="1600" dirty="0">
                          <a:effectLst/>
                        </a:rPr>
                        <a:t> </a:t>
                      </a:r>
                      <a:r>
                        <a:rPr lang="es-MX" sz="1600" dirty="0">
                          <a:effectLst/>
                          <a:highlight>
                            <a:srgbClr val="FFFF00"/>
                          </a:highlight>
                        </a:rPr>
                        <a:t>el ejercicio de los derechos humanos y ambientales</a:t>
                      </a:r>
                      <a:r>
                        <a:rPr lang="es-MX" sz="1600" dirty="0">
                          <a:effectLst/>
                        </a:rPr>
                        <a:t> en la Cuenca de Valle de Bravo mediante acciones que generen confianza y participación ciudadana, para el desarrollo armónico entre autoridades, sociedad y medio ambiente” (“CEMDA,” 2014).</a:t>
                      </a:r>
                    </a:p>
                    <a:p>
                      <a:pPr algn="ctr">
                        <a:spcAft>
                          <a:spcPts val="600"/>
                        </a:spcAft>
                      </a:pPr>
                      <a:r>
                        <a:rPr lang="es-MX" sz="1600" dirty="0">
                          <a:effectLst/>
                        </a:rPr>
                        <a:t> </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7649" name="irc_mi" descr="http://www.acuddeh.org/IMG/arton3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213" y="313690"/>
            <a:ext cx="1108075" cy="14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748901"/>
      </p:ext>
    </p:extLst>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333926854"/>
              </p:ext>
            </p:extLst>
          </p:nvPr>
        </p:nvGraphicFramePr>
        <p:xfrm>
          <a:off x="1059815" y="1982470"/>
          <a:ext cx="6461760" cy="3169920"/>
        </p:xfrm>
        <a:graphic>
          <a:graphicData uri="http://schemas.openxmlformats.org/drawingml/2006/table">
            <a:tbl>
              <a:tblPr firstRow="1" firstCol="1" bandRow="1">
                <a:tableStyleId>{073A0DAA-6AF3-43AB-8588-CEC1D06C72B9}</a:tableStyleId>
              </a:tblPr>
              <a:tblGrid>
                <a:gridCol w="5021155"/>
                <a:gridCol w="1440605"/>
              </a:tblGrid>
              <a:tr h="0">
                <a:tc>
                  <a:txBody>
                    <a:bodyPr/>
                    <a:lstStyle/>
                    <a:p>
                      <a:pPr algn="ctr">
                        <a:spcAft>
                          <a:spcPts val="600"/>
                        </a:spcAft>
                      </a:pPr>
                      <a:r>
                        <a:rPr lang="es-MX" sz="1600" dirty="0">
                          <a:effectLst/>
                        </a:rPr>
                        <a:t>“Ciudadanos en Medios, Democracia A.C. surgió en 2008 como un observatorio de medios de información. Especializado en el </a:t>
                      </a:r>
                      <a:r>
                        <a:rPr lang="es-MX" sz="1600" dirty="0">
                          <a:effectLst/>
                          <a:highlight>
                            <a:srgbClr val="FFFF00"/>
                          </a:highlight>
                        </a:rPr>
                        <a:t>análisis de contenido realiza investigación sobre el estado de los medios en México</a:t>
                      </a:r>
                      <a:r>
                        <a:rPr lang="es-MX" sz="1600" dirty="0">
                          <a:effectLst/>
                        </a:rPr>
                        <a:t>. A (sic) conducido </a:t>
                      </a:r>
                      <a:r>
                        <a:rPr lang="es-MX" sz="1600" dirty="0" err="1">
                          <a:effectLst/>
                        </a:rPr>
                        <a:t>monitoreos</a:t>
                      </a:r>
                      <a:r>
                        <a:rPr lang="es-MX" sz="1600" dirty="0">
                          <a:effectLst/>
                        </a:rPr>
                        <a:t> sobre la cobertura política de los principales noticieros, así como la temática y estructura de estas emisiones informativas […].</a:t>
                      </a:r>
                      <a:br>
                        <a:rPr lang="es-MX" sz="1600" dirty="0">
                          <a:effectLst/>
                        </a:rPr>
                      </a:br>
                      <a:r>
                        <a:rPr lang="es-MX" sz="1600" dirty="0">
                          <a:effectLst/>
                          <a:highlight>
                            <a:srgbClr val="00FFFF"/>
                          </a:highlight>
                        </a:rPr>
                        <a:t>Propiciar la participación informada de la ciudadanía</a:t>
                      </a:r>
                      <a:r>
                        <a:rPr lang="es-MX" sz="1600" dirty="0">
                          <a:effectLst/>
                        </a:rPr>
                        <a:t> fortalece la discusión sobre los temas trascendentales para el país.” (“Ciudadanos en Medios, Democracia A.C.,”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8673" name="irc_mi" descr="http://rendiciondecuentas.org.mx/wp-content/uploads/2013/03/ciudadanosEnMedio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973" y="726439"/>
            <a:ext cx="3831907" cy="106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444883"/>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o de madera">
  <a:themeElements>
    <a:clrScheme name="Tipo de made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ipo de mader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ipo de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TM03090434[[fn=Madera]]</Template>
  <TotalTime>885</TotalTime>
  <Words>4267</Words>
  <Application>Microsoft Office PowerPoint</Application>
  <PresentationFormat>Panorámica</PresentationFormat>
  <Paragraphs>413</Paragraphs>
  <Slides>134</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134</vt:i4>
      </vt:variant>
    </vt:vector>
  </HeadingPairs>
  <TitlesOfParts>
    <vt:vector size="142" baseType="lpstr">
      <vt:lpstr>Arial</vt:lpstr>
      <vt:lpstr>Calibri</vt:lpstr>
      <vt:lpstr>Rockwell</vt:lpstr>
      <vt:lpstr>Rockwell Condensed</vt:lpstr>
      <vt:lpstr>Times New Roman</vt:lpstr>
      <vt:lpstr>Wingdings</vt:lpstr>
      <vt:lpstr>Tipo de madera</vt:lpstr>
      <vt:lpstr>CorelDRAW</vt:lpstr>
      <vt:lpstr>Presentación de PowerPoint</vt:lpstr>
      <vt:lpstr>Módulo 1. Información y democracia</vt:lpstr>
      <vt:lpstr>Plan</vt:lpstr>
      <vt:lpstr>1. Presentación</vt:lpstr>
      <vt:lpstr>a. Contenido temático</vt:lpstr>
      <vt:lpstr>b. Competencia general</vt:lpstr>
      <vt:lpstr>¿Quiénes somos?</vt:lpstr>
      <vt:lpstr>2. INTRODUCCIÓN TEÓRICO-EMPÍRICA</vt:lpstr>
      <vt:lpstr>ACTIVIDAD 1.</vt:lpstr>
      <vt:lpstr>ALGO DE CONTEXTO</vt:lpstr>
      <vt:lpstr>latinobarómetro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OTRA PERSPECTIVA</vt:lpstr>
      <vt:lpstr>Presentación de PowerPoint</vt:lpstr>
      <vt:lpstr>Presentación de PowerPoint</vt:lpstr>
      <vt:lpstr>Presentación de PowerPoint</vt:lpstr>
      <vt:lpstr>Presentación de PowerPoint</vt:lpstr>
      <vt:lpstr>Corte de caja</vt:lpstr>
      <vt:lpstr>b. Conceptos: abonando al cambio de paradigma (de perspectiva)</vt:lpstr>
      <vt:lpstr>1. serendipia</vt:lpstr>
      <vt:lpstr>2. iatrogenia</vt:lpstr>
      <vt:lpstr>3. huerística</vt:lpstr>
      <vt:lpstr>4. Proyecto político</vt:lpstr>
      <vt:lpstr>5a. Aporía</vt:lpstr>
      <vt:lpstr>5b. mayéutica</vt:lpstr>
      <vt:lpstr>6. telología</vt:lpstr>
      <vt:lpstr>7. cultura</vt:lpstr>
      <vt:lpstr>8. Cultura política</vt:lpstr>
      <vt:lpstr>9. Clase social</vt:lpstr>
      <vt:lpstr>10. agenda</vt:lpstr>
      <vt:lpstr>11. Política pública</vt:lpstr>
      <vt:lpstr>12. discurso</vt:lpstr>
      <vt:lpstr>13. poder</vt:lpstr>
      <vt:lpstr>14. significante-significado</vt:lpstr>
      <vt:lpstr>15. etiología</vt:lpstr>
      <vt:lpstr>16. unsiherheit</vt:lpstr>
      <vt:lpstr>17. deontología</vt:lpstr>
      <vt:lpstr>18. Imaginario colectivo</vt:lpstr>
      <vt:lpstr>19. anagnórisis</vt:lpstr>
      <vt:lpstr>20. Situación social</vt:lpstr>
      <vt:lpstr>Ahora bien…</vt:lpstr>
      <vt:lpstr>La comisión (les luthiers)</vt:lpstr>
      <vt:lpstr>3. Ideas centrales 1.</vt:lpstr>
      <vt:lpstr>política</vt:lpstr>
      <vt:lpstr>ELITES PARA PARETO</vt:lpstr>
      <vt:lpstr>PASQUINO</vt:lpstr>
      <vt:lpstr>¿QUÉ? ¿existe esa lucha? ¿cómo?</vt:lpstr>
      <vt:lpstr>Presentación de PowerPoint</vt:lpstr>
      <vt:lpstr>Presentación de PowerPoint</vt:lpstr>
      <vt:lpstr>Día 2. 28 de noviembre de 2015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entendemos por “CONTRALORÍA SOCIAL”?</vt:lpstr>
      <vt:lpstr>OBSERVATORIOS CIUDADANOS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 observatorio entonces…</vt:lpstr>
      <vt:lpstr>monitoreo</vt:lpstr>
      <vt:lpstr>evaluación</vt:lpstr>
      <vt:lpstr>CONTROL</vt:lpstr>
      <vt:lpstr>Definición 1</vt:lpstr>
      <vt:lpstr>Definición 2</vt:lpstr>
      <vt:lpstr>RESUMEN DE DEFINICIONES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Variables importantes de la participación ciudadana</vt:lpstr>
      <vt:lpstr>Caso 1. ¿interesa la transparencia a los ciudadanos?</vt:lpstr>
      <vt:lpstr>Presentación de PowerPoint</vt:lpstr>
      <vt:lpstr>Presentación de PowerPoint</vt:lpstr>
      <vt:lpstr>Caso 2. poderopedia</vt:lpstr>
      <vt:lpstr>Caso 3. open data latinoamerica</vt:lpstr>
      <vt:lpstr>Caso 4. open data mty</vt:lpstr>
      <vt:lpstr>Caso 5. open data méxico</vt:lpstr>
      <vt:lpstr>Caso 6. alianza gobierno abierto</vt:lpstr>
      <vt:lpstr>4. Monitoreo: tallereeando</vt:lpstr>
      <vt:lpstr>Presentación de PowerPoint</vt:lpstr>
      <vt:lpstr>Presentación de PowerPoint</vt:lpstr>
      <vt:lpstr>5. recapitulación</vt:lpstr>
      <vt:lpstr>6. cierre</vt:lpstr>
      <vt:lpstr>Gracias por su atención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Rigoberto Silva Robles</dc:creator>
  <cp:lastModifiedBy>Rigoberto Silva Robles</cp:lastModifiedBy>
  <cp:revision>42</cp:revision>
  <dcterms:created xsi:type="dcterms:W3CDTF">2015-11-27T05:08:29Z</dcterms:created>
  <dcterms:modified xsi:type="dcterms:W3CDTF">2015-11-28T10:23:33Z</dcterms:modified>
</cp:coreProperties>
</file>