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41" r:id="rId4"/>
    <p:sldId id="342" r:id="rId5"/>
    <p:sldId id="343" r:id="rId6"/>
    <p:sldId id="344" r:id="rId7"/>
    <p:sldId id="345" r:id="rId8"/>
    <p:sldId id="348" r:id="rId9"/>
    <p:sldId id="347" r:id="rId10"/>
    <p:sldId id="349" r:id="rId11"/>
    <p:sldId id="350" r:id="rId12"/>
    <p:sldId id="352" r:id="rId13"/>
    <p:sldId id="354"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snapToObjects="1" showGuides="1">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AEEF8920-EE9D-4847-B820-57188B74323C}"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B29ED-CE9A-0A40-B5F7-E0B07E6E55B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F8920-EE9D-4847-B820-57188B74323C}" type="datetimeFigureOut">
              <a:rPr lang="en-US" smtClean="0"/>
              <a:pPr/>
              <a:t>11/20/2015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B29ED-CE9A-0A40-B5F7-E0B07E6E55B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6512" y="5487367"/>
            <a:ext cx="9144000" cy="1470025"/>
          </a:xfrm>
          <a:prstGeom prst="rect">
            <a:avLst/>
          </a:prstGeom>
        </p:spPr>
        <p:txBody>
          <a:bodyPr vert="horz" lIns="91440" tIns="45720" rIns="91440" bIns="45720" rtlCol="0" anchor="ctr">
            <a:normAutofit fontScale="97500"/>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lang="es-ES" sz="2400" dirty="0" smtClean="0">
                <a:latin typeface="Arial Narrow" pitchFamily="34" charset="0"/>
                <a:ea typeface="+mj-ea"/>
                <a:cs typeface="+mj-cs"/>
              </a:rPr>
              <a:t>Mtro. Rodrigo Alberto Reyes</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noProof="0" dirty="0" smtClean="0">
                <a:ln>
                  <a:noFill/>
                </a:ln>
                <a:solidFill>
                  <a:schemeClr val="tx1"/>
                </a:solidFill>
                <a:effectLst/>
                <a:uLnTx/>
                <a:uFillTx/>
                <a:latin typeface="Arial Narrow" pitchFamily="34" charset="0"/>
                <a:ea typeface="+mj-ea"/>
                <a:cs typeface="+mj-cs"/>
              </a:rPr>
              <a:t>Coordinador de Investigación del ITEI.</a:t>
            </a:r>
            <a:endParaRPr kumimoji="0" lang="es-ES" sz="2400" b="0" i="0" u="none" strike="noStrike" kern="1200" cap="none" spc="0" normalizeH="0" baseline="0" noProof="0" dirty="0">
              <a:ln>
                <a:noFill/>
              </a:ln>
              <a:solidFill>
                <a:schemeClr val="tx1"/>
              </a:solidFill>
              <a:effectLst/>
              <a:uLnTx/>
              <a:uFillTx/>
              <a:latin typeface="Arial Narrow" pitchFamily="34" charset="0"/>
              <a:ea typeface="+mj-ea"/>
              <a:cs typeface="+mj-cs"/>
            </a:endParaRPr>
          </a:p>
        </p:txBody>
      </p:sp>
      <p:sp>
        <p:nvSpPr>
          <p:cNvPr id="3" name="1 Título"/>
          <p:cNvSpPr txBox="1">
            <a:spLocks/>
          </p:cNvSpPr>
          <p:nvPr/>
        </p:nvSpPr>
        <p:spPr>
          <a:xfrm>
            <a:off x="-36512" y="3501008"/>
            <a:ext cx="9144000"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3200" dirty="0" smtClean="0">
                <a:latin typeface="Arial Narrow" pitchFamily="34" charset="0"/>
                <a:ea typeface="+mj-ea"/>
                <a:cs typeface="+mj-cs"/>
              </a:rPr>
              <a:t>Conceptos básicos para la contextualización del estudio de la Transparencia y el Derecho de Acceso a la Información.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563888" y="1512589"/>
            <a:ext cx="5472162" cy="5084763"/>
          </a:xfrm>
        </p:spPr>
        <p:txBody>
          <a:bodyPr>
            <a:normAutofit/>
          </a:bodyPr>
          <a:lstStyle/>
          <a:p>
            <a:pPr marL="0" indent="0" algn="ctr">
              <a:lnSpc>
                <a:spcPct val="90000"/>
              </a:lnSpc>
              <a:buNone/>
              <a:defRPr/>
            </a:pPr>
            <a:r>
              <a:rPr lang="es-ES" sz="2800" b="1" dirty="0" smtClean="0">
                <a:latin typeface="Arial Narrow" pitchFamily="34" charset="0"/>
              </a:rPr>
              <a:t>Democracia.		</a:t>
            </a:r>
          </a:p>
          <a:p>
            <a:pPr marL="0" indent="0" algn="just">
              <a:lnSpc>
                <a:spcPct val="90000"/>
              </a:lnSpc>
              <a:buNone/>
              <a:defRPr/>
            </a:pPr>
            <a:endParaRPr lang="es-MX" sz="2800" dirty="0" smtClean="0">
              <a:latin typeface="Arial Narrow" pitchFamily="34" charset="0"/>
            </a:endParaRPr>
          </a:p>
          <a:p>
            <a:pPr marL="0" indent="0" algn="just">
              <a:lnSpc>
                <a:spcPct val="90000"/>
              </a:lnSpc>
              <a:buNone/>
              <a:defRPr/>
            </a:pPr>
            <a:r>
              <a:rPr lang="es-MX" sz="2800" dirty="0" smtClean="0">
                <a:latin typeface="Arial Narrow" pitchFamily="34" charset="0"/>
              </a:rPr>
              <a:t>Forma de gobierno en donde el poder reside no en uno, sino en todos y, como tal, se opone a las formas autocráticas, como la monarquía y la oligarquía.</a:t>
            </a: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pic>
        <p:nvPicPr>
          <p:cNvPr id="6" name="Picture 2" descr="http://bligoo.com/media/users/3/178583/images/public/195/1245785008137-C_Users_Cristian_Pictures_participacion_ciudadana_noticias_3985.jpg?v=1245784998730"/>
          <p:cNvPicPr>
            <a:picLocks noChangeAspect="1" noChangeArrowheads="1"/>
          </p:cNvPicPr>
          <p:nvPr/>
        </p:nvPicPr>
        <p:blipFill>
          <a:blip r:embed="rId2"/>
          <a:srcRect/>
          <a:stretch>
            <a:fillRect/>
          </a:stretch>
        </p:blipFill>
        <p:spPr bwMode="auto">
          <a:xfrm>
            <a:off x="395536" y="2276872"/>
            <a:ext cx="2783499" cy="2088232"/>
          </a:xfrm>
          <a:prstGeom prst="rect">
            <a:avLst/>
          </a:prstGeom>
          <a:noFill/>
          <a:ln w="9525">
            <a:noFill/>
            <a:miter lim="800000"/>
            <a:headEnd/>
            <a:tailEnd/>
          </a:ln>
        </p:spPr>
      </p:pic>
      <p:sp>
        <p:nvSpPr>
          <p:cNvPr id="7" name="Rectangle 6"/>
          <p:cNvSpPr txBox="1">
            <a:spLocks noChangeArrowheads="1"/>
          </p:cNvSpPr>
          <p:nvPr/>
        </p:nvSpPr>
        <p:spPr>
          <a:xfrm>
            <a:off x="683568" y="4581128"/>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
        <p:nvSpPr>
          <p:cNvPr id="8" name="Rectangle 6"/>
          <p:cNvSpPr txBox="1">
            <a:spLocks noChangeArrowheads="1"/>
          </p:cNvSpPr>
          <p:nvPr/>
        </p:nvSpPr>
        <p:spPr>
          <a:xfrm>
            <a:off x="395536" y="4581128"/>
            <a:ext cx="8280920" cy="2168624"/>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r>
              <a:rPr kumimoji="0" lang="es-ES" sz="2800" b="0" i="0" u="none" strike="noStrike" kern="1200" cap="none" spc="0" normalizeH="0" baseline="0" noProof="0" dirty="0" smtClean="0">
                <a:ln>
                  <a:noFill/>
                </a:ln>
                <a:solidFill>
                  <a:schemeClr val="tx1"/>
                </a:solidFill>
                <a:effectLst/>
                <a:uLnTx/>
                <a:uFillTx/>
                <a:latin typeface="Arial Narrow" pitchFamily="34" charset="0"/>
                <a:ea typeface="+mn-ea"/>
                <a:cs typeface="+mn-cs"/>
              </a:rPr>
              <a:t>No existe ningún poder, ninguna autoridad por encima del</a:t>
            </a:r>
            <a:r>
              <a:rPr kumimoji="0" lang="es-ES" sz="2800" b="0" i="0" u="none" strike="noStrike" kern="1200" cap="none" spc="0" normalizeH="0" noProof="0" dirty="0" smtClean="0">
                <a:ln>
                  <a:noFill/>
                </a:ln>
                <a:solidFill>
                  <a:schemeClr val="tx1"/>
                </a:solidFill>
                <a:effectLst/>
                <a:uLnTx/>
                <a:uFillTx/>
                <a:latin typeface="Arial Narrow" pitchFamily="34" charset="0"/>
                <a:ea typeface="+mn-ea"/>
                <a:cs typeface="+mn-cs"/>
              </a:rPr>
              <a:t> pueblo</a:t>
            </a:r>
            <a:r>
              <a:rPr kumimoji="0" lang="es-ES" sz="2800" b="0" i="0" u="none" strike="noStrike" kern="1200" cap="none" spc="0" normalizeH="0" baseline="0" noProof="0" dirty="0" smtClean="0">
                <a:ln>
                  <a:noFill/>
                </a:ln>
                <a:solidFill>
                  <a:schemeClr val="tx1"/>
                </a:solidFill>
                <a:effectLst/>
                <a:uLnTx/>
                <a:uFillTx/>
                <a:latin typeface="Arial Narrow" pitchFamily="34" charset="0"/>
                <a:ea typeface="+mn-ea"/>
                <a:cs typeface="+mn-cs"/>
              </a:rPr>
              <a:t>, y que la legalidad misma adquiere su legitimidad por ser expresión en definitiva de la voluntad popular</a:t>
            </a: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671838" y="1376957"/>
            <a:ext cx="5472162" cy="5084763"/>
          </a:xfrm>
        </p:spPr>
        <p:txBody>
          <a:bodyPr>
            <a:normAutofit/>
          </a:bodyPr>
          <a:lstStyle/>
          <a:p>
            <a:pPr marL="0" indent="0" algn="ctr">
              <a:lnSpc>
                <a:spcPct val="90000"/>
              </a:lnSpc>
              <a:buNone/>
              <a:defRPr/>
            </a:pPr>
            <a:r>
              <a:rPr lang="es-ES" sz="2800" b="1" dirty="0" smtClean="0">
                <a:latin typeface="Arial Narrow" pitchFamily="34" charset="0"/>
              </a:rPr>
              <a:t>Democracia.		</a:t>
            </a:r>
          </a:p>
          <a:p>
            <a:pPr marL="0" indent="0" algn="just">
              <a:lnSpc>
                <a:spcPct val="90000"/>
              </a:lnSpc>
              <a:buNone/>
              <a:defRPr/>
            </a:pPr>
            <a:endParaRPr lang="es-MX" sz="2800" dirty="0" smtClean="0">
              <a:latin typeface="Arial Narrow" pitchFamily="34" charset="0"/>
            </a:endParaRPr>
          </a:p>
          <a:p>
            <a:pPr marL="0" indent="0" algn="just">
              <a:lnSpc>
                <a:spcPct val="90000"/>
              </a:lnSpc>
              <a:buNone/>
              <a:defRPr/>
            </a:pPr>
            <a:r>
              <a:rPr lang="es-ES" sz="2800" dirty="0" smtClean="0">
                <a:latin typeface="Arial Narrow" pitchFamily="34" charset="0"/>
              </a:rPr>
              <a:t>En términos modernos, se acostumbra oponer la democracia a la dictadura, y más generalmente, a los gobiernos autoritarios.</a:t>
            </a:r>
            <a:endParaRPr lang="es-MX" sz="2800" dirty="0" smtClean="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83568" y="4581128"/>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
        <p:nvSpPr>
          <p:cNvPr id="8" name="Rectangle 6"/>
          <p:cNvSpPr txBox="1">
            <a:spLocks noChangeArrowheads="1"/>
          </p:cNvSpPr>
          <p:nvPr/>
        </p:nvSpPr>
        <p:spPr>
          <a:xfrm>
            <a:off x="395536" y="4293096"/>
            <a:ext cx="8280920" cy="2168624"/>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lvl="0" algn="just">
              <a:lnSpc>
                <a:spcPct val="90000"/>
              </a:lnSpc>
              <a:spcBef>
                <a:spcPct val="20000"/>
              </a:spcBef>
              <a:defRPr/>
            </a:pPr>
            <a:r>
              <a:rPr lang="es-MX" sz="2800" dirty="0" smtClean="0">
                <a:latin typeface="Arial Narrow" pitchFamily="34" charset="0"/>
              </a:rPr>
              <a:t>La titularidad del poder pertenece al demos, mientras que el ejercicio del poder es confiado a los representantes periódicamente elegidos por el pueblo</a:t>
            </a: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pic>
        <p:nvPicPr>
          <p:cNvPr id="9" name="Picture 2" descr="http://paisportatil.files.wordpress.com/2012/09/pp-c3a1lvaro-mc3a1rquez-2.jpg"/>
          <p:cNvPicPr>
            <a:picLocks noChangeAspect="1" noChangeArrowheads="1"/>
          </p:cNvPicPr>
          <p:nvPr/>
        </p:nvPicPr>
        <p:blipFill>
          <a:blip r:embed="rId2"/>
          <a:srcRect/>
          <a:stretch>
            <a:fillRect/>
          </a:stretch>
        </p:blipFill>
        <p:spPr bwMode="auto">
          <a:xfrm>
            <a:off x="131713" y="2060848"/>
            <a:ext cx="3432175" cy="201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251520" y="2016645"/>
            <a:ext cx="8820472" cy="3140547"/>
          </a:xfrm>
        </p:spPr>
        <p:txBody>
          <a:bodyPr>
            <a:normAutofit/>
          </a:bodyPr>
          <a:lstStyle/>
          <a:p>
            <a:pPr marL="0" indent="0" algn="ctr">
              <a:lnSpc>
                <a:spcPct val="90000"/>
              </a:lnSpc>
              <a:buNone/>
              <a:defRPr/>
            </a:pPr>
            <a:r>
              <a:rPr lang="es-ES" sz="2800" b="1" dirty="0" smtClean="0">
                <a:latin typeface="Arial Narrow" pitchFamily="34" charset="0"/>
              </a:rPr>
              <a:t>¿Cómo puede gobernar el pueblo?		</a:t>
            </a:r>
          </a:p>
          <a:p>
            <a:pPr marL="0" indent="0" algn="just">
              <a:lnSpc>
                <a:spcPct val="90000"/>
              </a:lnSpc>
              <a:buNone/>
              <a:defRPr/>
            </a:pPr>
            <a:endParaRPr lang="es-MX" sz="2800" dirty="0" smtClean="0">
              <a:latin typeface="Arial Narrow" pitchFamily="34" charset="0"/>
            </a:endParaRPr>
          </a:p>
          <a:p>
            <a:pPr marL="0" indent="0" algn="just">
              <a:lnSpc>
                <a:spcPct val="90000"/>
              </a:lnSpc>
              <a:buNone/>
              <a:defRPr/>
            </a:pPr>
            <a:r>
              <a:rPr lang="es-MX" sz="2800" dirty="0" smtClean="0">
                <a:latin typeface="Arial Narrow" pitchFamily="34" charset="0"/>
              </a:rPr>
              <a:t>La democracia ‘en grande’ ya no puede ser más que una democracia representativa, que separa la titularidad del ejercicio para después vincularla por medio de los mecanismos representativos de la transmisión del poder.</a:t>
            </a: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pic>
        <p:nvPicPr>
          <p:cNvPr id="10" name="Picture 2" descr="http://www.josebrillo.com/wp-content/uploads/2010/03/recinto_diputados_vacio-1024x768.jpg"/>
          <p:cNvPicPr>
            <a:picLocks noChangeAspect="1" noChangeArrowheads="1"/>
          </p:cNvPicPr>
          <p:nvPr/>
        </p:nvPicPr>
        <p:blipFill>
          <a:blip r:embed="rId2"/>
          <a:srcRect/>
          <a:stretch>
            <a:fillRect/>
          </a:stretch>
        </p:blipFill>
        <p:spPr bwMode="auto">
          <a:xfrm>
            <a:off x="3324226" y="4681538"/>
            <a:ext cx="2903537" cy="2176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body" idx="1"/>
          </p:nvPr>
        </p:nvSpPr>
        <p:spPr>
          <a:xfrm>
            <a:off x="467543" y="1773312"/>
            <a:ext cx="8352929" cy="5472112"/>
          </a:xfrm>
        </p:spPr>
        <p:txBody>
          <a:bodyPr>
            <a:normAutofit/>
          </a:bodyPr>
          <a:lstStyle/>
          <a:p>
            <a:pPr algn="just" eaLnBrk="1" hangingPunct="1">
              <a:buFontTx/>
              <a:buChar char="-"/>
              <a:defRPr/>
            </a:pPr>
            <a:r>
              <a:rPr lang="es-ES" sz="2400" dirty="0" smtClean="0">
                <a:latin typeface="Arial Narrow" pitchFamily="34" charset="0"/>
              </a:rPr>
              <a:t>Porque las tareas gubernamentales (la elaboración, discusión e implantación de políticas públicas) suponen hoy día un alto grado de complejidad y especialización. </a:t>
            </a:r>
          </a:p>
          <a:p>
            <a:pPr marL="0" indent="0" algn="just" eaLnBrk="1" hangingPunct="1">
              <a:buFontTx/>
              <a:buNone/>
              <a:defRPr/>
            </a:pPr>
            <a:endParaRPr lang="es-ES" sz="2400" dirty="0" smtClean="0">
              <a:latin typeface="Arial Narrow" pitchFamily="34" charset="0"/>
            </a:endParaRPr>
          </a:p>
          <a:p>
            <a:pPr algn="just" eaLnBrk="1" hangingPunct="1">
              <a:buFontTx/>
              <a:buChar char="-"/>
              <a:defRPr/>
            </a:pPr>
            <a:r>
              <a:rPr lang="es-ES" sz="2400" dirty="0" smtClean="0">
                <a:latin typeface="Arial Narrow" pitchFamily="34" charset="0"/>
              </a:rPr>
              <a:t>Sociedades sumamente numerosas que no permiten que haya un método operativo que permita la toma de decisiones.</a:t>
            </a:r>
          </a:p>
          <a:p>
            <a:pPr marL="0" indent="0" algn="just" eaLnBrk="1" hangingPunct="1">
              <a:buFontTx/>
              <a:buNone/>
              <a:defRPr/>
            </a:pPr>
            <a:endParaRPr lang="es-ES" sz="2400" dirty="0" smtClean="0">
              <a:latin typeface="Arial Narrow" pitchFamily="34" charset="0"/>
            </a:endParaRPr>
          </a:p>
          <a:p>
            <a:pPr algn="just" eaLnBrk="1" hangingPunct="1">
              <a:buFontTx/>
              <a:buChar char="-"/>
              <a:defRPr/>
            </a:pPr>
            <a:r>
              <a:rPr lang="es-ES" sz="2400" dirty="0" smtClean="0">
                <a:latin typeface="Arial Narrow" pitchFamily="34" charset="0"/>
              </a:rPr>
              <a:t>La mayoría desconoce, generalmente la complejidad de los problemas de las sociedades, y sus soluciones.</a:t>
            </a:r>
          </a:p>
          <a:p>
            <a:pPr algn="just" eaLnBrk="1" hangingPunct="1">
              <a:buFontTx/>
              <a:buChar char="-"/>
              <a:defRPr/>
            </a:pPr>
            <a:endParaRPr lang="es-ES" sz="2400" dirty="0">
              <a:latin typeface="Arial Narrow" pitchFamily="34" charset="0"/>
            </a:endParaRPr>
          </a:p>
          <a:p>
            <a:pPr algn="just" eaLnBrk="1" hangingPunct="1">
              <a:buFontTx/>
              <a:buChar char="-"/>
              <a:defRPr/>
            </a:pPr>
            <a:r>
              <a:rPr lang="es-ES" sz="2400" dirty="0" smtClean="0">
                <a:latin typeface="Arial Narrow" pitchFamily="34" charset="0"/>
              </a:rPr>
              <a:t>No todos pueden dedicarse de tiempo completo a las tareas del gobierno.</a:t>
            </a:r>
          </a:p>
        </p:txBody>
      </p:sp>
      <p:sp>
        <p:nvSpPr>
          <p:cNvPr id="22531" name="Rectangle 5"/>
          <p:cNvSpPr txBox="1">
            <a:spLocks noChangeArrowheads="1"/>
          </p:cNvSpPr>
          <p:nvPr/>
        </p:nvSpPr>
        <p:spPr bwMode="auto">
          <a:xfrm>
            <a:off x="2808311" y="332656"/>
            <a:ext cx="6012161" cy="836612"/>
          </a:xfrm>
          <a:prstGeom prst="rect">
            <a:avLst/>
          </a:prstGeom>
          <a:noFill/>
          <a:ln w="9525">
            <a:noFill/>
            <a:miter lim="800000"/>
            <a:headEnd/>
            <a:tailEnd/>
          </a:ln>
          <a:effectLst/>
        </p:spPr>
        <p:txBody>
          <a:bodyPr anchor="ctr"/>
          <a:lstStyle/>
          <a:p>
            <a:pPr algn="ctr" eaLnBrk="0" hangingPunct="0"/>
            <a:r>
              <a:rPr lang="es-ES" sz="2800" dirty="0">
                <a:solidFill>
                  <a:schemeClr val="tx2"/>
                </a:solidFill>
                <a:latin typeface="Arial Narrow" pitchFamily="34" charset="0"/>
              </a:rPr>
              <a:t>¿Por qué la democracia moderna sólo puede ser representativa?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628800"/>
            <a:ext cx="8496944" cy="5040560"/>
          </a:xfrm>
        </p:spPr>
        <p:txBody>
          <a:bodyPr>
            <a:normAutofit lnSpcReduction="10000"/>
          </a:bodyPr>
          <a:lstStyle/>
          <a:p>
            <a:pPr marL="0" indent="0" algn="ctr">
              <a:lnSpc>
                <a:spcPct val="90000"/>
              </a:lnSpc>
              <a:buNone/>
              <a:defRPr/>
            </a:pPr>
            <a:r>
              <a:rPr lang="es-ES" sz="2800" b="1" dirty="0" smtClean="0">
                <a:latin typeface="Arial Narrow" pitchFamily="34" charset="0"/>
              </a:rPr>
              <a:t>La representación política.</a:t>
            </a:r>
          </a:p>
          <a:p>
            <a:pPr marL="0" indent="0" algn="just">
              <a:lnSpc>
                <a:spcPct val="90000"/>
              </a:lnSpc>
              <a:buNone/>
              <a:defRPr/>
            </a:pPr>
            <a:endParaRPr lang="es-MX" sz="2800" dirty="0" smtClean="0">
              <a:latin typeface="Arial Narrow" pitchFamily="34" charset="0"/>
            </a:endParaRPr>
          </a:p>
          <a:p>
            <a:pPr algn="just"/>
            <a:r>
              <a:rPr lang="es-ES" sz="2800" dirty="0" smtClean="0">
                <a:latin typeface="Arial Narrow" pitchFamily="34" charset="0"/>
              </a:rPr>
              <a:t>El pueblo elige a representantes, a políticos, que serán los responsables directos de tomar la mayoría de las decisiones.</a:t>
            </a: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r>
              <a:rPr lang="es-ES" sz="2800" dirty="0" smtClean="0">
                <a:latin typeface="Arial Narrow" pitchFamily="34" charset="0"/>
              </a:rPr>
              <a:t>Así, la selección y elección democrática de los representantes y funcionarios se convierte en un momento esencial de la democracia moderna.</a:t>
            </a: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pic>
        <p:nvPicPr>
          <p:cNvPr id="6" name="Picture 2" descr="http://lamoraldelosbuitres.com/wp-content/uploads/2008/10/urna.jpg"/>
          <p:cNvPicPr>
            <a:picLocks noChangeAspect="1" noChangeArrowheads="1"/>
          </p:cNvPicPr>
          <p:nvPr/>
        </p:nvPicPr>
        <p:blipFill>
          <a:blip r:embed="rId2"/>
          <a:srcRect/>
          <a:stretch>
            <a:fillRect/>
          </a:stretch>
        </p:blipFill>
        <p:spPr bwMode="auto">
          <a:xfrm>
            <a:off x="3983796" y="3452341"/>
            <a:ext cx="1609041" cy="17048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628800"/>
            <a:ext cx="8496944" cy="5040560"/>
          </a:xfrm>
        </p:spPr>
        <p:txBody>
          <a:bodyPr>
            <a:normAutofit/>
          </a:bodyPr>
          <a:lstStyle/>
          <a:p>
            <a:pPr marL="0" indent="0" algn="ctr">
              <a:lnSpc>
                <a:spcPct val="90000"/>
              </a:lnSpc>
              <a:buNone/>
              <a:defRPr/>
            </a:pPr>
            <a:r>
              <a:rPr lang="es-ES" sz="2800" b="1" dirty="0" smtClean="0">
                <a:latin typeface="Arial Narrow" pitchFamily="34" charset="0"/>
              </a:rPr>
              <a:t>No sólo son elecciones.</a:t>
            </a:r>
          </a:p>
          <a:p>
            <a:pPr marL="0" indent="0" algn="ctr">
              <a:lnSpc>
                <a:spcPct val="90000"/>
              </a:lnSpc>
              <a:buNone/>
              <a:defRPr/>
            </a:pPr>
            <a:endParaRPr lang="es-MX" sz="2800" dirty="0" smtClean="0">
              <a:latin typeface="Arial Narrow" pitchFamily="34" charset="0"/>
            </a:endParaRPr>
          </a:p>
          <a:p>
            <a:pPr algn="just">
              <a:buNone/>
            </a:pPr>
            <a:r>
              <a:rPr lang="es-ES" sz="2800" dirty="0" smtClean="0"/>
              <a:t>	</a:t>
            </a:r>
            <a:r>
              <a:rPr lang="es-ES" sz="2800" dirty="0" smtClean="0">
                <a:latin typeface="Arial Narrow" pitchFamily="34" charset="0"/>
              </a:rPr>
              <a:t>La democracia no determina solamente quién es el titular original del poder, y de qué forma lo delega en representantes, sino también cómo debe ser su ejercicio. </a:t>
            </a:r>
          </a:p>
          <a:p>
            <a:pPr algn="just">
              <a:buNone/>
            </a:pPr>
            <a:endParaRPr lang="es-ES" sz="2800" dirty="0" smtClean="0">
              <a:latin typeface="Arial Narrow" pitchFamily="34" charset="0"/>
            </a:endParaRPr>
          </a:p>
          <a:p>
            <a:pPr algn="just">
              <a:buNone/>
            </a:pPr>
            <a:r>
              <a:rPr lang="es-ES" sz="2800" dirty="0" smtClean="0">
                <a:latin typeface="Arial Narrow" pitchFamily="34" charset="0"/>
              </a:rPr>
              <a:t>	Para ello existen una serie de principios, mecanismos y marcos institucionales que tienen por finalidad evitar la imposición arbitraria de jerarquías, así como gobiernos autocráticos.</a:t>
            </a: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628800"/>
            <a:ext cx="8496944" cy="5040560"/>
          </a:xfrm>
        </p:spPr>
        <p:txBody>
          <a:bodyPr>
            <a:normAutofit fontScale="92500" lnSpcReduction="10000"/>
          </a:bodyPr>
          <a:lstStyle/>
          <a:p>
            <a:pPr marL="0" indent="0" algn="ctr">
              <a:lnSpc>
                <a:spcPct val="90000"/>
              </a:lnSpc>
              <a:buNone/>
              <a:defRPr/>
            </a:pPr>
            <a:r>
              <a:rPr lang="es-ES" sz="2800" b="1" dirty="0" smtClean="0">
                <a:latin typeface="Arial Narrow" pitchFamily="34" charset="0"/>
              </a:rPr>
              <a:t>Límites al poder.</a:t>
            </a:r>
          </a:p>
          <a:p>
            <a:pPr marL="0" indent="0" algn="ctr">
              <a:lnSpc>
                <a:spcPct val="90000"/>
              </a:lnSpc>
              <a:buNone/>
              <a:defRPr/>
            </a:pPr>
            <a:endParaRPr lang="es-MX" sz="2800" dirty="0" smtClean="0">
              <a:latin typeface="Arial Narrow" pitchFamily="34" charset="0"/>
            </a:endParaRPr>
          </a:p>
          <a:p>
            <a:pPr algn="just"/>
            <a:r>
              <a:rPr lang="es-ES" sz="2800" dirty="0" smtClean="0">
                <a:latin typeface="Arial Narrow" pitchFamily="34" charset="0"/>
              </a:rPr>
              <a:t>La democracia limita el ejercicio del poder a través de mecanismos que pueden clasificarse en:</a:t>
            </a:r>
          </a:p>
          <a:p>
            <a:pPr algn="just">
              <a:buNone/>
            </a:pPr>
            <a:endParaRPr lang="es-ES" sz="2800" dirty="0" smtClean="0">
              <a:latin typeface="Arial Narrow" pitchFamily="34" charset="0"/>
            </a:endParaRPr>
          </a:p>
          <a:p>
            <a:pPr marL="514350" indent="-514350" algn="just">
              <a:buAutoNum type="arabicPeriod"/>
            </a:pPr>
            <a:r>
              <a:rPr lang="es-ES" sz="2800" dirty="0" smtClean="0">
                <a:latin typeface="Arial Narrow" pitchFamily="34" charset="0"/>
              </a:rPr>
              <a:t>Verticales: Formas de control de los gobernados sobre los gobernantes: elecciones periódicas, revocación de mandato, transparencia, etc. </a:t>
            </a:r>
          </a:p>
          <a:p>
            <a:pPr marL="514350" indent="-514350" algn="just">
              <a:buAutoNum type="arabicPeriod"/>
            </a:pPr>
            <a:endParaRPr lang="es-ES" sz="2800" dirty="0" smtClean="0">
              <a:latin typeface="Arial Narrow" pitchFamily="34" charset="0"/>
            </a:endParaRPr>
          </a:p>
          <a:p>
            <a:pPr marL="514350" indent="-514350" algn="just">
              <a:buAutoNum type="arabicPeriod"/>
            </a:pPr>
            <a:r>
              <a:rPr lang="es-ES" sz="2800" dirty="0" smtClean="0">
                <a:latin typeface="Arial Narrow" pitchFamily="34" charset="0"/>
              </a:rPr>
              <a:t>Horizontales. Resultado del autocontrol del gobierno en el ejercicio del poder, a través de la división de poderes, la oposición política, entre otras.</a:t>
            </a:r>
            <a:endParaRPr lang="es-MX"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988840"/>
            <a:ext cx="8496944" cy="4464496"/>
          </a:xfrm>
        </p:spPr>
        <p:txBody>
          <a:bodyPr>
            <a:normAutofit/>
          </a:bodyPr>
          <a:lstStyle/>
          <a:p>
            <a:pPr marL="0" indent="0" algn="ctr">
              <a:lnSpc>
                <a:spcPct val="90000"/>
              </a:lnSpc>
              <a:buNone/>
              <a:defRPr/>
            </a:pPr>
            <a:r>
              <a:rPr lang="es-ES" sz="2800" b="1" dirty="0" smtClean="0">
                <a:latin typeface="Arial Narrow" pitchFamily="34" charset="0"/>
              </a:rPr>
              <a:t>Límites al poder: los derechos fundamentales.</a:t>
            </a:r>
          </a:p>
          <a:p>
            <a:pPr marL="0" indent="0" algn="ctr">
              <a:lnSpc>
                <a:spcPct val="90000"/>
              </a:lnSpc>
              <a:buNone/>
              <a:defRPr/>
            </a:pPr>
            <a:endParaRPr lang="es-MX" sz="2800" dirty="0" smtClean="0">
              <a:latin typeface="Arial Narrow" pitchFamily="34" charset="0"/>
            </a:endParaRPr>
          </a:p>
          <a:p>
            <a:pPr algn="just"/>
            <a:r>
              <a:rPr lang="es-ES" sz="2800" dirty="0" smtClean="0">
                <a:latin typeface="Arial Narrow" pitchFamily="34" charset="0"/>
              </a:rPr>
              <a:t>El ciudadano requiere defensas y protección contra el abuso del Estado.</a:t>
            </a:r>
          </a:p>
          <a:p>
            <a:pPr algn="just"/>
            <a:endParaRPr lang="es-ES" sz="2800" dirty="0" smtClean="0">
              <a:latin typeface="Arial Narrow" pitchFamily="34" charset="0"/>
            </a:endParaRPr>
          </a:p>
          <a:p>
            <a:pPr algn="just"/>
            <a:r>
              <a:rPr lang="es-MX" sz="2800" dirty="0" smtClean="0">
                <a:latin typeface="Arial Narrow" pitchFamily="34" charset="0"/>
              </a:rPr>
              <a:t>Cada individuo gozamos del derecho a realizar determinadas actividades sin que nadie:-ni el gobierno, ni organización social alguna, ni algún otro individuo nos lo impida. </a:t>
            </a:r>
          </a:p>
          <a:p>
            <a:pPr algn="just"/>
            <a:endParaRPr lang="es-ES" sz="2800" dirty="0" smtClean="0">
              <a:latin typeface="Garamond" pitchFamily="18"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628800"/>
            <a:ext cx="8496944" cy="4680520"/>
          </a:xfrm>
        </p:spPr>
        <p:txBody>
          <a:bodyPr>
            <a:normAutofit lnSpcReduction="10000"/>
          </a:bodyPr>
          <a:lstStyle/>
          <a:p>
            <a:pPr marL="0" indent="0" algn="ctr">
              <a:lnSpc>
                <a:spcPct val="90000"/>
              </a:lnSpc>
              <a:buNone/>
              <a:defRPr/>
            </a:pPr>
            <a:r>
              <a:rPr lang="es-ES" sz="2800" b="1" dirty="0" smtClean="0">
                <a:latin typeface="Arial Narrow" pitchFamily="34" charset="0"/>
              </a:rPr>
              <a:t>Garantías de la democracia.</a:t>
            </a:r>
          </a:p>
          <a:p>
            <a:pPr marL="0" indent="0" algn="ctr">
              <a:lnSpc>
                <a:spcPct val="90000"/>
              </a:lnSpc>
              <a:buNone/>
              <a:defRPr/>
            </a:pPr>
            <a:endParaRPr lang="es-MX" sz="1800" dirty="0" smtClean="0">
              <a:latin typeface="Arial Narrow" pitchFamily="34" charset="0"/>
            </a:endParaRPr>
          </a:p>
          <a:p>
            <a:pPr algn="just"/>
            <a:r>
              <a:rPr lang="es-MX" sz="2800" dirty="0" smtClean="0">
                <a:latin typeface="Garamond" pitchFamily="18" charset="0"/>
              </a:rPr>
              <a:t>La democracia es el reconocimiento del derecho de los individuos y las colectividades a ser los actores de su historia.</a:t>
            </a:r>
          </a:p>
          <a:p>
            <a:pPr algn="just"/>
            <a:endParaRPr lang="es-MX" sz="2800" dirty="0" smtClean="0">
              <a:latin typeface="Garamond" pitchFamily="18" charset="0"/>
            </a:endParaRPr>
          </a:p>
          <a:p>
            <a:pPr algn="just"/>
            <a:r>
              <a:rPr lang="es-MX" sz="2800" dirty="0" smtClean="0">
                <a:latin typeface="Garamond" pitchFamily="18" charset="0"/>
              </a:rPr>
              <a:t>Un gobierno democrático debe fomentar y asegurar que cada persona pueda obrar libremente, hacer valer sus demandas, intereses y opiniones, en igualdad de garantías, y que éstos sean tomados en cuenta por los representantes. </a:t>
            </a:r>
            <a:endParaRPr lang="es-ES" sz="2800" dirty="0" smtClean="0">
              <a:latin typeface="Garamond" pitchFamily="18"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700808"/>
            <a:ext cx="8496944" cy="4680520"/>
          </a:xfrm>
        </p:spPr>
        <p:txBody>
          <a:bodyPr>
            <a:normAutofit fontScale="92500" lnSpcReduction="10000"/>
          </a:bodyPr>
          <a:lstStyle/>
          <a:p>
            <a:pPr marL="0" indent="0" algn="ctr">
              <a:lnSpc>
                <a:spcPct val="90000"/>
              </a:lnSpc>
              <a:buNone/>
              <a:defRPr/>
            </a:pPr>
            <a:r>
              <a:rPr lang="es-ES" sz="2800" b="1" dirty="0" smtClean="0">
                <a:latin typeface="Arial Narrow" pitchFamily="34" charset="0"/>
              </a:rPr>
              <a:t>Derechos humanos.</a:t>
            </a:r>
          </a:p>
          <a:p>
            <a:pPr marL="0" indent="0" algn="ctr">
              <a:lnSpc>
                <a:spcPct val="90000"/>
              </a:lnSpc>
              <a:buNone/>
              <a:defRPr/>
            </a:pPr>
            <a:endParaRPr lang="es-MX" sz="1800" dirty="0" smtClean="0">
              <a:latin typeface="Arial Narrow" pitchFamily="34" charset="0"/>
            </a:endParaRPr>
          </a:p>
          <a:p>
            <a:pPr algn="just"/>
            <a:r>
              <a:rPr lang="es-MX" sz="2800" dirty="0" smtClean="0">
                <a:latin typeface="Arial Narrow" pitchFamily="34" charset="0"/>
              </a:rPr>
              <a:t>En este contexto es que llegamos al reconocimiento del Derecho de Acceso a la Información.</a:t>
            </a:r>
          </a:p>
          <a:p>
            <a:pPr marL="609600" lvl="0" indent="-609600" algn="just">
              <a:buNone/>
              <a:defRPr/>
            </a:pPr>
            <a:endParaRPr lang="es-MX" sz="2800" dirty="0" smtClean="0">
              <a:latin typeface="Arial Narrow" pitchFamily="34" charset="0"/>
            </a:endParaRPr>
          </a:p>
          <a:p>
            <a:pPr marL="609600" lvl="0" indent="-609600" algn="just">
              <a:buNone/>
              <a:defRPr/>
            </a:pPr>
            <a:r>
              <a:rPr lang="es-MX" sz="2800" dirty="0" smtClean="0">
                <a:latin typeface="Arial Narrow" pitchFamily="34" charset="0"/>
              </a:rPr>
              <a:t>	Como los derechos humanos, tiene su origen en la </a:t>
            </a:r>
            <a:r>
              <a:rPr lang="es-MX" sz="2800" i="1" dirty="0" smtClean="0">
                <a:latin typeface="Arial Narrow" pitchFamily="34" charset="0"/>
              </a:rPr>
              <a:t>Declaración de los Derechos del Hombre y del Ciudadano (1789) , </a:t>
            </a:r>
            <a:r>
              <a:rPr lang="es-MX" sz="2800" dirty="0" smtClean="0">
                <a:latin typeface="Arial Narrow" pitchFamily="34" charset="0"/>
              </a:rPr>
              <a:t>posterior a las revoluciones norteamericana y francesa.</a:t>
            </a:r>
          </a:p>
          <a:p>
            <a:pPr marL="609600" lvl="0" indent="-609600" algn="just">
              <a:buFont typeface="Wingdings" pitchFamily="2" charset="2"/>
              <a:buChar char="v"/>
              <a:defRPr/>
            </a:pPr>
            <a:endParaRPr lang="es-MX" sz="2800" dirty="0" smtClean="0">
              <a:latin typeface="Arial Narrow" pitchFamily="34" charset="0"/>
            </a:endParaRPr>
          </a:p>
          <a:p>
            <a:pPr marL="609600" lvl="0" indent="-609600" algn="just">
              <a:buNone/>
              <a:defRPr/>
            </a:pPr>
            <a:r>
              <a:rPr lang="es-MX" sz="2800" dirty="0" smtClean="0">
                <a:latin typeface="Arial Narrow" pitchFamily="34" charset="0"/>
              </a:rPr>
              <a:t>	En este primer antecedente, la libertad de expresión protege al </a:t>
            </a:r>
            <a:r>
              <a:rPr lang="es-MX" sz="2800" u="sng" dirty="0" smtClean="0">
                <a:latin typeface="Arial Narrow" pitchFamily="34" charset="0"/>
              </a:rPr>
              <a:t>emisor</a:t>
            </a:r>
            <a:r>
              <a:rPr lang="es-MX" sz="2800" dirty="0" smtClean="0">
                <a:latin typeface="Arial Narrow" pitchFamily="34" charset="0"/>
              </a:rPr>
              <a:t> de la información. </a:t>
            </a:r>
          </a:p>
          <a:p>
            <a:pPr algn="just"/>
            <a:endParaRPr lang="es-MX" sz="2800" dirty="0" smtClean="0">
              <a:latin typeface="Garamond" pitchFamily="18" charset="0"/>
            </a:endParaRPr>
          </a:p>
          <a:p>
            <a:pPr algn="just"/>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smtClean="0">
              <a:latin typeface="Arial Narrow" pitchFamily="34" charset="0"/>
            </a:endParaRP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86767"/>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526927"/>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Objetivo</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r>
              <a:rPr lang="es-ES" sz="2400" dirty="0" smtClean="0">
                <a:latin typeface="Arial Narrow" pitchFamily="34" charset="0"/>
                <a:ea typeface="+mj-ea"/>
                <a:cs typeface="+mj-cs"/>
              </a:rPr>
              <a:t>Repasar brevemente los temas que nos permitan ubicar nuestro objeto de estudio:</a:t>
            </a:r>
          </a:p>
          <a:p>
            <a:pPr lvl="0" algn="just">
              <a:lnSpc>
                <a:spcPct val="150000"/>
              </a:lnSpc>
              <a:spcBef>
                <a:spcPct val="0"/>
              </a:spcBef>
              <a:defRPr/>
            </a:pPr>
            <a:endParaRPr lang="es-ES" sz="2400" dirty="0" smtClean="0">
              <a:latin typeface="Arial Narrow" pitchFamily="34" charset="0"/>
              <a:ea typeface="+mj-ea"/>
              <a:cs typeface="+mj-cs"/>
            </a:endParaRPr>
          </a:p>
          <a:p>
            <a:pPr marL="457200" lvl="0" indent="-457200" algn="just">
              <a:lnSpc>
                <a:spcPct val="150000"/>
              </a:lnSpc>
              <a:spcBef>
                <a:spcPct val="0"/>
              </a:spcBef>
              <a:buFont typeface="+mj-lt"/>
              <a:buAutoNum type="arabicPeriod"/>
              <a:defRPr/>
            </a:pPr>
            <a:r>
              <a:rPr lang="es-ES" sz="2400" dirty="0" smtClean="0">
                <a:latin typeface="Arial Narrow" pitchFamily="34" charset="0"/>
                <a:ea typeface="+mj-ea"/>
                <a:cs typeface="+mj-cs"/>
              </a:rPr>
              <a:t>El Estado</a:t>
            </a:r>
            <a:r>
              <a:rPr lang="es-ES" sz="2400" dirty="0" smtClean="0">
                <a:latin typeface="Arial Narrow" pitchFamily="34" charset="0"/>
                <a:ea typeface="+mj-ea"/>
                <a:cs typeface="+mj-cs"/>
              </a:rPr>
              <a:t>.</a:t>
            </a:r>
          </a:p>
          <a:p>
            <a:pPr marL="457200" lvl="0" indent="-457200" algn="just">
              <a:lnSpc>
                <a:spcPct val="150000"/>
              </a:lnSpc>
              <a:spcBef>
                <a:spcPct val="0"/>
              </a:spcBef>
              <a:buFont typeface="+mj-lt"/>
              <a:buAutoNum type="arabicPeriod"/>
              <a:defRPr/>
            </a:pPr>
            <a:r>
              <a:rPr lang="es-ES" sz="2400" dirty="0" smtClean="0">
                <a:latin typeface="Arial Narrow" pitchFamily="34" charset="0"/>
                <a:ea typeface="+mj-ea"/>
                <a:cs typeface="+mj-cs"/>
              </a:rPr>
              <a:t>El Gobierno.</a:t>
            </a:r>
            <a:endParaRPr lang="es-ES" sz="2400" dirty="0" smtClean="0">
              <a:latin typeface="Arial Narrow" pitchFamily="34" charset="0"/>
              <a:ea typeface="+mj-ea"/>
              <a:cs typeface="+mj-cs"/>
            </a:endParaRPr>
          </a:p>
          <a:p>
            <a:pPr marL="457200" lvl="0" indent="-457200" algn="just">
              <a:lnSpc>
                <a:spcPct val="150000"/>
              </a:lnSpc>
              <a:spcBef>
                <a:spcPct val="0"/>
              </a:spcBef>
              <a:buFont typeface="+mj-lt"/>
              <a:buAutoNum type="arabicPeriod"/>
              <a:defRPr/>
            </a:pPr>
            <a:r>
              <a:rPr lang="es-ES" sz="2400" dirty="0" smtClean="0">
                <a:latin typeface="Arial Narrow" pitchFamily="34" charset="0"/>
                <a:ea typeface="+mj-ea"/>
                <a:cs typeface="+mj-cs"/>
              </a:rPr>
              <a:t>La Política.</a:t>
            </a:r>
          </a:p>
          <a:p>
            <a:pPr marL="457200" lvl="0" indent="-457200" algn="just">
              <a:lnSpc>
                <a:spcPct val="150000"/>
              </a:lnSpc>
              <a:spcBef>
                <a:spcPct val="0"/>
              </a:spcBef>
              <a:buFont typeface="+mj-lt"/>
              <a:buAutoNum type="arabicPeriod"/>
              <a:defRPr/>
            </a:pPr>
            <a:r>
              <a:rPr lang="es-ES" sz="2400" dirty="0" smtClean="0">
                <a:latin typeface="Arial Narrow" pitchFamily="34" charset="0"/>
                <a:ea typeface="+mj-ea"/>
                <a:cs typeface="+mj-cs"/>
              </a:rPr>
              <a:t>La democracia.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23528" y="1700808"/>
            <a:ext cx="8496944" cy="4680520"/>
          </a:xfrm>
        </p:spPr>
        <p:txBody>
          <a:bodyPr>
            <a:normAutofit lnSpcReduction="10000"/>
          </a:bodyPr>
          <a:lstStyle/>
          <a:p>
            <a:pPr marL="0" indent="0" algn="ctr">
              <a:lnSpc>
                <a:spcPct val="90000"/>
              </a:lnSpc>
              <a:buNone/>
              <a:defRPr/>
            </a:pPr>
            <a:r>
              <a:rPr lang="es-ES" sz="2800" b="1" dirty="0" smtClean="0">
                <a:latin typeface="Arial Narrow" pitchFamily="34" charset="0"/>
              </a:rPr>
              <a:t>Derecho de acceder a la información.</a:t>
            </a:r>
          </a:p>
          <a:p>
            <a:pPr marL="0" indent="0" algn="ctr">
              <a:lnSpc>
                <a:spcPct val="90000"/>
              </a:lnSpc>
              <a:buNone/>
              <a:defRPr/>
            </a:pPr>
            <a:endParaRPr lang="es-MX" sz="1800" dirty="0" smtClean="0">
              <a:latin typeface="Arial Narrow" pitchFamily="34" charset="0"/>
            </a:endParaRPr>
          </a:p>
          <a:p>
            <a:pPr lvl="0" algn="just"/>
            <a:r>
              <a:rPr lang="es-MX" sz="2800" dirty="0" smtClean="0">
                <a:latin typeface="Arial Narrow" pitchFamily="34" charset="0"/>
              </a:rPr>
              <a:t>Con la proclamación de la Declaración Universal de los Derechos Humanos en 1948, se amplió la protección a los </a:t>
            </a:r>
            <a:r>
              <a:rPr lang="es-MX" sz="2800" u="sng" dirty="0" smtClean="0">
                <a:latin typeface="Arial Narrow" pitchFamily="34" charset="0"/>
              </a:rPr>
              <a:t>receptores</a:t>
            </a:r>
            <a:r>
              <a:rPr lang="es-MX" sz="2800" dirty="0" smtClean="0">
                <a:latin typeface="Arial Narrow" pitchFamily="34" charset="0"/>
              </a:rPr>
              <a:t> de la información.</a:t>
            </a:r>
          </a:p>
          <a:p>
            <a:pPr algn="just"/>
            <a:endParaRPr lang="es-MX" sz="2800" dirty="0" smtClean="0">
              <a:latin typeface="Garamond" pitchFamily="18" charset="0"/>
            </a:endParaRPr>
          </a:p>
          <a:p>
            <a:pPr algn="just">
              <a:buNone/>
            </a:pPr>
            <a:r>
              <a:rPr lang="es-MX" sz="2800" i="1" dirty="0" smtClean="0">
                <a:latin typeface="Arial Narrow" pitchFamily="34" charset="0"/>
              </a:rPr>
              <a:t>	“Todo individuo tiene derecho a la libertad de opinión; este derecho incluye el de no ser molestado a causa de sus opiniones, el de </a:t>
            </a:r>
            <a:r>
              <a:rPr lang="es-MX" sz="2800" i="1" u="sng" dirty="0" smtClean="0">
                <a:latin typeface="Arial Narrow" pitchFamily="34" charset="0"/>
              </a:rPr>
              <a:t>investigar y recibir informaciones </a:t>
            </a:r>
            <a:r>
              <a:rPr lang="es-MX" sz="2800" i="1" dirty="0" smtClean="0">
                <a:latin typeface="Arial Narrow" pitchFamily="34" charset="0"/>
              </a:rPr>
              <a:t>y opiniones, y el de difundirlas, sin limitaciones de fronteras, por cualquier medio de expresión”</a:t>
            </a:r>
          </a:p>
          <a:p>
            <a:pPr algn="just">
              <a:buNone/>
            </a:pPr>
            <a:endParaRPr lang="es-ES" sz="2800" dirty="0" smtClean="0">
              <a:latin typeface="Arial Narrow" pitchFamily="34" charset="0"/>
            </a:endParaRPr>
          </a:p>
          <a:p>
            <a:pPr algn="just">
              <a:buNone/>
            </a:pPr>
            <a:endParaRPr lang="es-ES" sz="2800" dirty="0">
              <a:latin typeface="Arial Narrow" pitchFamily="34" charset="0"/>
            </a:endParaRPr>
          </a:p>
        </p:txBody>
      </p:sp>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7" name="Rectangle 6"/>
          <p:cNvSpPr txBox="1">
            <a:spLocks noChangeArrowheads="1"/>
          </p:cNvSpPr>
          <p:nvPr/>
        </p:nvSpPr>
        <p:spPr>
          <a:xfrm>
            <a:off x="639118" y="5157192"/>
            <a:ext cx="8504882" cy="216862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s-E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		</a:t>
            </a: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457200" rtl="0" eaLnBrk="1" fontAlgn="auto" latinLnBrk="0" hangingPunct="1">
              <a:lnSpc>
                <a:spcPct val="90000"/>
              </a:lnSpc>
              <a:spcBef>
                <a:spcPct val="20000"/>
              </a:spcBef>
              <a:spcAft>
                <a:spcPts val="0"/>
              </a:spcAft>
              <a:buClrTx/>
              <a:buSzTx/>
              <a:buFont typeface="Arial"/>
              <a:buNone/>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pic>
        <p:nvPicPr>
          <p:cNvPr id="46082" name="Picture 2" descr="http://grafous.com/wp-content/uploads/2011/09/idea-13732-color_bigger-460x460.jpg"/>
          <p:cNvPicPr>
            <a:picLocks noChangeAspect="1" noChangeArrowheads="1"/>
          </p:cNvPicPr>
          <p:nvPr/>
        </p:nvPicPr>
        <p:blipFill>
          <a:blip r:embed="rId2"/>
          <a:srcRect/>
          <a:stretch>
            <a:fillRect/>
          </a:stretch>
        </p:blipFill>
        <p:spPr bwMode="auto">
          <a:xfrm>
            <a:off x="7487245" y="980728"/>
            <a:ext cx="1405235" cy="14052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99592" y="2492896"/>
            <a:ext cx="7391216" cy="2952328"/>
          </a:xfrm>
          <a:prstGeom prst="rect">
            <a:avLst/>
          </a:prstGeom>
          <a:noFill/>
          <a:ln w="9525">
            <a:noFill/>
            <a:miter lim="800000"/>
            <a:headEnd/>
            <a:tailEnd/>
          </a:ln>
        </p:spPr>
      </p:pic>
      <p:sp>
        <p:nvSpPr>
          <p:cNvPr id="5" name="Rectangle 3"/>
          <p:cNvSpPr txBox="1">
            <a:spLocks noChangeArrowheads="1"/>
          </p:cNvSpPr>
          <p:nvPr/>
        </p:nvSpPr>
        <p:spPr>
          <a:xfrm>
            <a:off x="288032" y="1673424"/>
            <a:ext cx="8783960" cy="5184576"/>
          </a:xfrm>
          <a:prstGeom prst="rect">
            <a:avLst/>
          </a:prstGeom>
        </p:spPr>
        <p:txBody>
          <a:bodyPr vert="horz" lIns="91440" tIns="45720" rIns="91440" bIns="45720" rtlCol="0">
            <a:noAutofit/>
          </a:bodyPr>
          <a:lstStyle/>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r>
              <a:rPr lang="es-MX" sz="2400" dirty="0" smtClean="0">
                <a:latin typeface="Arial Narrow" pitchFamily="34" charset="0"/>
              </a:rPr>
              <a:t>En su concepción contemporánea, la libertad de expresión comprende tres libertades interrelacionadas:</a:t>
            </a: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0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r>
              <a:rPr lang="es-MX" sz="2400" dirty="0" smtClean="0">
                <a:latin typeface="Arial Narrow" pitchFamily="34" charset="0"/>
              </a:rPr>
              <a:t>La protección alcanza a quienes expresan o difunden sus ideas, como a quienes las reciben y también a quienes desean investigar.</a:t>
            </a: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772816"/>
            <a:ext cx="8783960" cy="4104456"/>
          </a:xfrm>
          <a:prstGeom prst="rect">
            <a:avLst/>
          </a:prstGeom>
        </p:spPr>
        <p:txBody>
          <a:bodyPr vert="horz" lIns="91440" tIns="45720" rIns="91440" bIns="45720" rtlCol="0">
            <a:noAutofit/>
          </a:bodyPr>
          <a:lstStyle/>
          <a:p>
            <a:pPr algn="just"/>
            <a:r>
              <a:rPr lang="es-ES" sz="2400" dirty="0" smtClean="0">
                <a:latin typeface="Arial Narrow" pitchFamily="34" charset="0"/>
              </a:rPr>
              <a:t>El derecho a la información comprende así, tres facultades interrelacionadas, las de: </a:t>
            </a:r>
          </a:p>
          <a:p>
            <a:pPr marL="514350" indent="-514350" algn="ctr">
              <a:buAutoNum type="arabicPeriod"/>
            </a:pPr>
            <a:r>
              <a:rPr lang="es-ES" sz="2400" dirty="0" smtClean="0">
                <a:latin typeface="Arial Narrow" pitchFamily="34" charset="0"/>
              </a:rPr>
              <a:t>Buscar, </a:t>
            </a:r>
          </a:p>
          <a:p>
            <a:pPr marL="514350" indent="-514350" algn="ctr">
              <a:buAutoNum type="arabicPeriod"/>
            </a:pPr>
            <a:r>
              <a:rPr lang="es-ES" sz="2400" dirty="0" smtClean="0">
                <a:latin typeface="Arial Narrow" pitchFamily="34" charset="0"/>
              </a:rPr>
              <a:t>Recibir, o </a:t>
            </a:r>
          </a:p>
          <a:p>
            <a:pPr marL="514350" indent="-514350" algn="ctr">
              <a:buAutoNum type="arabicPeriod"/>
            </a:pPr>
            <a:r>
              <a:rPr lang="es-ES" sz="2400" dirty="0" smtClean="0">
                <a:latin typeface="Arial Narrow" pitchFamily="34" charset="0"/>
              </a:rPr>
              <a:t>Difundir…</a:t>
            </a:r>
          </a:p>
          <a:p>
            <a:pPr marL="514350" indent="-514350" algn="just"/>
            <a:endParaRPr lang="es-ES" sz="2400" dirty="0" smtClean="0">
              <a:latin typeface="Arial Narrow" pitchFamily="34" charset="0"/>
            </a:endParaRPr>
          </a:p>
          <a:p>
            <a:pPr marL="514350" indent="-514350" algn="ctr"/>
            <a:r>
              <a:rPr lang="es-ES" sz="2400" dirty="0" smtClean="0">
                <a:latin typeface="Arial Narrow" pitchFamily="34" charset="0"/>
              </a:rPr>
              <a:t>	… informaciones, opiniones o ideas, de manera oral o escrita, en forma impresa, o por cualquier otro procedimiento</a:t>
            </a: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pic>
        <p:nvPicPr>
          <p:cNvPr id="7" name="Picture 2" descr="http://www.codigosanluis.com/portal/sites/default/files/209-testigo-saber.jpg"/>
          <p:cNvPicPr>
            <a:picLocks noChangeAspect="1" noChangeArrowheads="1"/>
          </p:cNvPicPr>
          <p:nvPr/>
        </p:nvPicPr>
        <p:blipFill>
          <a:blip r:embed="rId2"/>
          <a:srcRect/>
          <a:stretch>
            <a:fillRect/>
          </a:stretch>
        </p:blipFill>
        <p:spPr bwMode="auto">
          <a:xfrm>
            <a:off x="3203848" y="4895300"/>
            <a:ext cx="2137420" cy="177406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772816"/>
            <a:ext cx="8783960" cy="4320480"/>
          </a:xfrm>
          <a:prstGeom prst="rect">
            <a:avLst/>
          </a:prstGeom>
        </p:spPr>
        <p:txBody>
          <a:bodyPr vert="horz" lIns="91440" tIns="45720" rIns="91440" bIns="45720" rtlCol="0">
            <a:noAutofit/>
          </a:bodyPr>
          <a:lstStyle/>
          <a:p>
            <a:pPr algn="just"/>
            <a:r>
              <a:rPr lang="es-ES" sz="2400" b="1" dirty="0" smtClean="0">
                <a:latin typeface="Arial Narrow" pitchFamily="34" charset="0"/>
              </a:rPr>
              <a:t>Derecho de acceder a la información pública.</a:t>
            </a:r>
          </a:p>
          <a:p>
            <a:pPr algn="just"/>
            <a:endParaRPr lang="es-ES" sz="2400" dirty="0" smtClean="0">
              <a:latin typeface="Arial Narrow" pitchFamily="34" charset="0"/>
            </a:endParaRPr>
          </a:p>
          <a:p>
            <a:pPr marL="514350" indent="-514350" algn="ctr"/>
            <a:r>
              <a:rPr lang="es-MX" sz="3200" dirty="0" smtClean="0">
                <a:latin typeface="Arial Narrow" pitchFamily="34" charset="0"/>
                <a:ea typeface="Calibri" pitchFamily="34" charset="0"/>
                <a:cs typeface="Times New Roman" pitchFamily="18" charset="0"/>
              </a:rPr>
              <a:t>Sólo si los ciudadanos cuentan con acceso a la información </a:t>
            </a:r>
            <a:r>
              <a:rPr lang="es-MX" sz="3200" u="sng" dirty="0" smtClean="0">
                <a:latin typeface="Arial Narrow" pitchFamily="34" charset="0"/>
                <a:ea typeface="Calibri" pitchFamily="34" charset="0"/>
                <a:cs typeface="Times New Roman" pitchFamily="18" charset="0"/>
              </a:rPr>
              <a:t>en resguardo del gobierno</a:t>
            </a:r>
            <a:r>
              <a:rPr lang="es-MX" sz="3200" dirty="0" smtClean="0">
                <a:latin typeface="Arial Narrow" pitchFamily="34" charset="0"/>
                <a:ea typeface="Calibri" pitchFamily="34" charset="0"/>
                <a:cs typeface="Times New Roman" pitchFamily="18" charset="0"/>
              </a:rPr>
              <a:t>, es que podemos hablar de ciudadanos plenamente informados y listos a ejercer su derecho a participar como ciudadanos democráticos.</a:t>
            </a:r>
            <a:endParaRPr lang="es-MX" sz="36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pic>
        <p:nvPicPr>
          <p:cNvPr id="8" name="Picture 2" descr="http://1.bp.blogspot.com/-6jRuoZWSuwc/TeJhkDvFmLI/AAAAAAAAAIE/iPEq8aPGkDs/s1600/201012-participacion-ciudadana.jpg"/>
          <p:cNvPicPr>
            <a:picLocks noChangeAspect="1" noChangeArrowheads="1"/>
          </p:cNvPicPr>
          <p:nvPr/>
        </p:nvPicPr>
        <p:blipFill>
          <a:blip r:embed="rId2"/>
          <a:srcRect/>
          <a:stretch>
            <a:fillRect/>
          </a:stretch>
        </p:blipFill>
        <p:spPr bwMode="auto">
          <a:xfrm>
            <a:off x="179512" y="4581128"/>
            <a:ext cx="2068085" cy="20608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772816"/>
            <a:ext cx="8783960" cy="4320480"/>
          </a:xfrm>
          <a:prstGeom prst="rect">
            <a:avLst/>
          </a:prstGeom>
        </p:spPr>
        <p:txBody>
          <a:bodyPr vert="horz" lIns="91440" tIns="45720" rIns="91440" bIns="45720" rtlCol="0">
            <a:noAutofit/>
          </a:bodyPr>
          <a:lstStyle/>
          <a:p>
            <a:pPr algn="just"/>
            <a:r>
              <a:rPr lang="es-ES" sz="2400" b="1" dirty="0" smtClean="0">
                <a:latin typeface="Arial Narrow" pitchFamily="34" charset="0"/>
              </a:rPr>
              <a:t>Derecho de acceder a la información pública.</a:t>
            </a:r>
          </a:p>
          <a:p>
            <a:pPr algn="just"/>
            <a:endParaRPr lang="es-ES" sz="2400" dirty="0" smtClean="0">
              <a:latin typeface="Arial Narrow" pitchFamily="34" charset="0"/>
            </a:endParaRPr>
          </a:p>
          <a:p>
            <a:pPr marL="514350" indent="-514350" algn="ctr"/>
            <a:r>
              <a:rPr lang="es-MX" sz="3200" dirty="0" smtClean="0">
                <a:latin typeface="Arial Narrow" pitchFamily="34" charset="0"/>
                <a:ea typeface="Calibri" pitchFamily="34" charset="0"/>
                <a:cs typeface="Times New Roman" pitchFamily="18" charset="0"/>
              </a:rPr>
              <a:t>Las leyes de acceso a la información contemporáneas  surgen de las viejas batallas por las libertades de expresión, de prensa y por el derecho a participar en la toma de decisiones públicas.</a:t>
            </a: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grpSp>
        <p:nvGrpSpPr>
          <p:cNvPr id="7" name="2 Grupo"/>
          <p:cNvGrpSpPr>
            <a:grpSpLocks/>
          </p:cNvGrpSpPr>
          <p:nvPr/>
        </p:nvGrpSpPr>
        <p:grpSpPr bwMode="auto">
          <a:xfrm>
            <a:off x="179512" y="5281630"/>
            <a:ext cx="8810501" cy="719138"/>
            <a:chOff x="1312863" y="5734050"/>
            <a:chExt cx="8870950" cy="719138"/>
          </a:xfrm>
        </p:grpSpPr>
        <p:sp>
          <p:nvSpPr>
            <p:cNvPr id="9" name="Text Box 6"/>
            <p:cNvSpPr txBox="1">
              <a:spLocks noChangeArrowheads="1"/>
            </p:cNvSpPr>
            <p:nvPr/>
          </p:nvSpPr>
          <p:spPr bwMode="auto">
            <a:xfrm>
              <a:off x="1312863" y="5734050"/>
              <a:ext cx="2317750" cy="719138"/>
            </a:xfrm>
            <a:prstGeom prst="rect">
              <a:avLst/>
            </a:prstGeom>
            <a:solidFill>
              <a:srgbClr val="FF6600"/>
            </a:solidFill>
            <a:ln w="38100" algn="ctr">
              <a:solidFill>
                <a:schemeClr val="tx1"/>
              </a:solidFill>
              <a:miter lim="800000"/>
              <a:headEnd/>
              <a:tailEnd/>
            </a:ln>
          </p:spPr>
          <p:txBody>
            <a:bodyPr wrap="none"/>
            <a:lstStyle>
              <a:lvl1pPr eaLnBrk="0" hangingPunct="0">
                <a:defRPr>
                  <a:solidFill>
                    <a:srgbClr val="000000"/>
                  </a:solidFill>
                  <a:latin typeface="Arial" charset="0"/>
                  <a:sym typeface="Arial" charset="0"/>
                </a:defRPr>
              </a:lvl1pPr>
              <a:lvl2pPr marL="742950" indent="-285750" eaLnBrk="0" hangingPunct="0">
                <a:defRPr>
                  <a:solidFill>
                    <a:srgbClr val="000000"/>
                  </a:solidFill>
                  <a:latin typeface="Arial" charset="0"/>
                  <a:sym typeface="Arial" charset="0"/>
                </a:defRPr>
              </a:lvl2pPr>
              <a:lvl3pPr marL="1143000" indent="-228600" eaLnBrk="0" hangingPunct="0">
                <a:defRPr>
                  <a:solidFill>
                    <a:srgbClr val="000000"/>
                  </a:solidFill>
                  <a:latin typeface="Arial" charset="0"/>
                  <a:sym typeface="Arial" charset="0"/>
                </a:defRPr>
              </a:lvl3pPr>
              <a:lvl4pPr marL="1600200" indent="-228600" eaLnBrk="0" hangingPunct="0">
                <a:defRPr>
                  <a:solidFill>
                    <a:srgbClr val="000000"/>
                  </a:solidFill>
                  <a:latin typeface="Arial" charset="0"/>
                  <a:sym typeface="Arial" charset="0"/>
                </a:defRPr>
              </a:lvl4pPr>
              <a:lvl5pPr marL="2057400" indent="-228600" eaLnBrk="0" hangingPunct="0">
                <a:defRPr>
                  <a:solidFill>
                    <a:srgbClr val="000000"/>
                  </a:solidFill>
                  <a:latin typeface="Arial" charset="0"/>
                  <a:sym typeface="Arial" charset="0"/>
                </a:defRPr>
              </a:lvl5pPr>
              <a:lvl6pPr marL="2514600" indent="-228600" eaLnBrk="0" fontAlgn="base" hangingPunct="0">
                <a:spcBef>
                  <a:spcPct val="0"/>
                </a:spcBef>
                <a:spcAft>
                  <a:spcPct val="0"/>
                </a:spcAft>
                <a:defRPr>
                  <a:solidFill>
                    <a:srgbClr val="000000"/>
                  </a:solidFill>
                  <a:latin typeface="Arial" charset="0"/>
                  <a:sym typeface="Arial" charset="0"/>
                </a:defRPr>
              </a:lvl6pPr>
              <a:lvl7pPr marL="2971800" indent="-228600" eaLnBrk="0" fontAlgn="base" hangingPunct="0">
                <a:spcBef>
                  <a:spcPct val="0"/>
                </a:spcBef>
                <a:spcAft>
                  <a:spcPct val="0"/>
                </a:spcAft>
                <a:defRPr>
                  <a:solidFill>
                    <a:srgbClr val="000000"/>
                  </a:solidFill>
                  <a:latin typeface="Arial" charset="0"/>
                  <a:sym typeface="Arial" charset="0"/>
                </a:defRPr>
              </a:lvl7pPr>
              <a:lvl8pPr marL="3429000" indent="-228600" eaLnBrk="0" fontAlgn="base" hangingPunct="0">
                <a:spcBef>
                  <a:spcPct val="0"/>
                </a:spcBef>
                <a:spcAft>
                  <a:spcPct val="0"/>
                </a:spcAft>
                <a:defRPr>
                  <a:solidFill>
                    <a:srgbClr val="000000"/>
                  </a:solidFill>
                  <a:latin typeface="Arial" charset="0"/>
                  <a:sym typeface="Arial" charset="0"/>
                </a:defRPr>
              </a:lvl8pPr>
              <a:lvl9pPr marL="3886200" indent="-228600" eaLnBrk="0" fontAlgn="base" hangingPunct="0">
                <a:spcBef>
                  <a:spcPct val="0"/>
                </a:spcBef>
                <a:spcAft>
                  <a:spcPct val="0"/>
                </a:spcAft>
                <a:defRPr>
                  <a:solidFill>
                    <a:srgbClr val="000000"/>
                  </a:solidFill>
                  <a:latin typeface="Arial" charset="0"/>
                  <a:sym typeface="Arial" charset="0"/>
                </a:defRPr>
              </a:lvl9pPr>
            </a:lstStyle>
            <a:p>
              <a:pPr algn="ctr" eaLnBrk="1" hangingPunct="1">
                <a:lnSpc>
                  <a:spcPct val="70000"/>
                </a:lnSpc>
                <a:spcBef>
                  <a:spcPct val="50000"/>
                </a:spcBef>
              </a:pPr>
              <a:r>
                <a:rPr lang="es-MX" b="1" dirty="0">
                  <a:solidFill>
                    <a:schemeClr val="tx1"/>
                  </a:solidFill>
                </a:rPr>
                <a:t>Acceso a la   </a:t>
              </a:r>
            </a:p>
            <a:p>
              <a:pPr algn="ctr" eaLnBrk="1" hangingPunct="1">
                <a:lnSpc>
                  <a:spcPct val="70000"/>
                </a:lnSpc>
                <a:spcBef>
                  <a:spcPct val="50000"/>
                </a:spcBef>
              </a:pPr>
              <a:r>
                <a:rPr lang="es-MX" b="1" dirty="0">
                  <a:solidFill>
                    <a:schemeClr val="tx1"/>
                  </a:solidFill>
                </a:rPr>
                <a:t>Información</a:t>
              </a:r>
              <a:endParaRPr lang="es-ES" b="1" dirty="0">
                <a:solidFill>
                  <a:schemeClr val="tx1"/>
                </a:solidFill>
              </a:endParaRPr>
            </a:p>
          </p:txBody>
        </p:sp>
        <p:sp>
          <p:nvSpPr>
            <p:cNvPr id="10" name="Text Box 7"/>
            <p:cNvSpPr txBox="1">
              <a:spLocks noChangeArrowheads="1"/>
            </p:cNvSpPr>
            <p:nvPr/>
          </p:nvSpPr>
          <p:spPr bwMode="auto">
            <a:xfrm>
              <a:off x="4605338" y="5734050"/>
              <a:ext cx="2316162" cy="719138"/>
            </a:xfrm>
            <a:prstGeom prst="rect">
              <a:avLst/>
            </a:prstGeom>
            <a:solidFill>
              <a:srgbClr val="FFFF00"/>
            </a:solidFill>
            <a:ln w="38100">
              <a:solidFill>
                <a:schemeClr val="tx1"/>
              </a:solidFill>
              <a:miter lim="800000"/>
              <a:headEnd/>
              <a:tailEnd/>
            </a:ln>
          </p:spPr>
          <p:txBody>
            <a:bodyPr wrap="none"/>
            <a:lstStyle>
              <a:lvl1pPr eaLnBrk="0" hangingPunct="0">
                <a:defRPr>
                  <a:solidFill>
                    <a:srgbClr val="000000"/>
                  </a:solidFill>
                  <a:latin typeface="Arial" charset="0"/>
                  <a:sym typeface="Arial" charset="0"/>
                </a:defRPr>
              </a:lvl1pPr>
              <a:lvl2pPr marL="742950" indent="-285750" eaLnBrk="0" hangingPunct="0">
                <a:defRPr>
                  <a:solidFill>
                    <a:srgbClr val="000000"/>
                  </a:solidFill>
                  <a:latin typeface="Arial" charset="0"/>
                  <a:sym typeface="Arial" charset="0"/>
                </a:defRPr>
              </a:lvl2pPr>
              <a:lvl3pPr marL="1143000" indent="-228600" eaLnBrk="0" hangingPunct="0">
                <a:defRPr>
                  <a:solidFill>
                    <a:srgbClr val="000000"/>
                  </a:solidFill>
                  <a:latin typeface="Arial" charset="0"/>
                  <a:sym typeface="Arial" charset="0"/>
                </a:defRPr>
              </a:lvl3pPr>
              <a:lvl4pPr marL="1600200" indent="-228600" eaLnBrk="0" hangingPunct="0">
                <a:defRPr>
                  <a:solidFill>
                    <a:srgbClr val="000000"/>
                  </a:solidFill>
                  <a:latin typeface="Arial" charset="0"/>
                  <a:sym typeface="Arial" charset="0"/>
                </a:defRPr>
              </a:lvl4pPr>
              <a:lvl5pPr marL="2057400" indent="-228600" eaLnBrk="0" hangingPunct="0">
                <a:defRPr>
                  <a:solidFill>
                    <a:srgbClr val="000000"/>
                  </a:solidFill>
                  <a:latin typeface="Arial" charset="0"/>
                  <a:sym typeface="Arial" charset="0"/>
                </a:defRPr>
              </a:lvl5pPr>
              <a:lvl6pPr marL="2514600" indent="-228600" eaLnBrk="0" fontAlgn="base" hangingPunct="0">
                <a:spcBef>
                  <a:spcPct val="0"/>
                </a:spcBef>
                <a:spcAft>
                  <a:spcPct val="0"/>
                </a:spcAft>
                <a:defRPr>
                  <a:solidFill>
                    <a:srgbClr val="000000"/>
                  </a:solidFill>
                  <a:latin typeface="Arial" charset="0"/>
                  <a:sym typeface="Arial" charset="0"/>
                </a:defRPr>
              </a:lvl6pPr>
              <a:lvl7pPr marL="2971800" indent="-228600" eaLnBrk="0" fontAlgn="base" hangingPunct="0">
                <a:spcBef>
                  <a:spcPct val="0"/>
                </a:spcBef>
                <a:spcAft>
                  <a:spcPct val="0"/>
                </a:spcAft>
                <a:defRPr>
                  <a:solidFill>
                    <a:srgbClr val="000000"/>
                  </a:solidFill>
                  <a:latin typeface="Arial" charset="0"/>
                  <a:sym typeface="Arial" charset="0"/>
                </a:defRPr>
              </a:lvl7pPr>
              <a:lvl8pPr marL="3429000" indent="-228600" eaLnBrk="0" fontAlgn="base" hangingPunct="0">
                <a:spcBef>
                  <a:spcPct val="0"/>
                </a:spcBef>
                <a:spcAft>
                  <a:spcPct val="0"/>
                </a:spcAft>
                <a:defRPr>
                  <a:solidFill>
                    <a:srgbClr val="000000"/>
                  </a:solidFill>
                  <a:latin typeface="Arial" charset="0"/>
                  <a:sym typeface="Arial" charset="0"/>
                </a:defRPr>
              </a:lvl8pPr>
              <a:lvl9pPr marL="3886200" indent="-228600" eaLnBrk="0" fontAlgn="base" hangingPunct="0">
                <a:spcBef>
                  <a:spcPct val="0"/>
                </a:spcBef>
                <a:spcAft>
                  <a:spcPct val="0"/>
                </a:spcAft>
                <a:defRPr>
                  <a:solidFill>
                    <a:srgbClr val="000000"/>
                  </a:solidFill>
                  <a:latin typeface="Arial" charset="0"/>
                  <a:sym typeface="Arial" charset="0"/>
                </a:defRPr>
              </a:lvl9pPr>
            </a:lstStyle>
            <a:p>
              <a:pPr algn="ctr" eaLnBrk="1" hangingPunct="1">
                <a:spcBef>
                  <a:spcPct val="50000"/>
                </a:spcBef>
              </a:pPr>
              <a:r>
                <a:rPr lang="es-MX" b="1" dirty="0">
                  <a:solidFill>
                    <a:schemeClr val="tx1"/>
                  </a:solidFill>
                </a:rPr>
                <a:t>Vigilancia del Poder</a:t>
              </a:r>
            </a:p>
            <a:p>
              <a:pPr algn="ctr" eaLnBrk="1" hangingPunct="1">
                <a:spcBef>
                  <a:spcPct val="50000"/>
                </a:spcBef>
              </a:pPr>
              <a:endParaRPr lang="es-ES" b="1" dirty="0">
                <a:solidFill>
                  <a:schemeClr val="tx1"/>
                </a:solidFill>
              </a:endParaRPr>
            </a:p>
          </p:txBody>
        </p:sp>
        <p:sp>
          <p:nvSpPr>
            <p:cNvPr id="11" name="Text Box 8"/>
            <p:cNvSpPr txBox="1">
              <a:spLocks noChangeArrowheads="1"/>
            </p:cNvSpPr>
            <p:nvPr/>
          </p:nvSpPr>
          <p:spPr bwMode="auto">
            <a:xfrm>
              <a:off x="7867650" y="5734050"/>
              <a:ext cx="2316163" cy="719138"/>
            </a:xfrm>
            <a:prstGeom prst="rect">
              <a:avLst/>
            </a:prstGeom>
            <a:solidFill>
              <a:srgbClr val="FFFF00"/>
            </a:solidFill>
            <a:ln w="38100">
              <a:solidFill>
                <a:schemeClr val="tx1"/>
              </a:solidFill>
              <a:miter lim="800000"/>
              <a:headEnd/>
              <a:tailEnd/>
            </a:ln>
          </p:spPr>
          <p:txBody>
            <a:bodyPr wrap="none"/>
            <a:lstStyle>
              <a:lvl1pPr eaLnBrk="0" hangingPunct="0">
                <a:defRPr>
                  <a:solidFill>
                    <a:srgbClr val="000000"/>
                  </a:solidFill>
                  <a:latin typeface="Arial" charset="0"/>
                  <a:sym typeface="Arial" charset="0"/>
                </a:defRPr>
              </a:lvl1pPr>
              <a:lvl2pPr marL="742950" indent="-285750" eaLnBrk="0" hangingPunct="0">
                <a:defRPr>
                  <a:solidFill>
                    <a:srgbClr val="000000"/>
                  </a:solidFill>
                  <a:latin typeface="Arial" charset="0"/>
                  <a:sym typeface="Arial" charset="0"/>
                </a:defRPr>
              </a:lvl2pPr>
              <a:lvl3pPr marL="1143000" indent="-228600" eaLnBrk="0" hangingPunct="0">
                <a:defRPr>
                  <a:solidFill>
                    <a:srgbClr val="000000"/>
                  </a:solidFill>
                  <a:latin typeface="Arial" charset="0"/>
                  <a:sym typeface="Arial" charset="0"/>
                </a:defRPr>
              </a:lvl3pPr>
              <a:lvl4pPr marL="1600200" indent="-228600" eaLnBrk="0" hangingPunct="0">
                <a:defRPr>
                  <a:solidFill>
                    <a:srgbClr val="000000"/>
                  </a:solidFill>
                  <a:latin typeface="Arial" charset="0"/>
                  <a:sym typeface="Arial" charset="0"/>
                </a:defRPr>
              </a:lvl4pPr>
              <a:lvl5pPr marL="2057400" indent="-228600" eaLnBrk="0" hangingPunct="0">
                <a:defRPr>
                  <a:solidFill>
                    <a:srgbClr val="000000"/>
                  </a:solidFill>
                  <a:latin typeface="Arial" charset="0"/>
                  <a:sym typeface="Arial" charset="0"/>
                </a:defRPr>
              </a:lvl5pPr>
              <a:lvl6pPr marL="2514600" indent="-228600" eaLnBrk="0" fontAlgn="base" hangingPunct="0">
                <a:spcBef>
                  <a:spcPct val="0"/>
                </a:spcBef>
                <a:spcAft>
                  <a:spcPct val="0"/>
                </a:spcAft>
                <a:defRPr>
                  <a:solidFill>
                    <a:srgbClr val="000000"/>
                  </a:solidFill>
                  <a:latin typeface="Arial" charset="0"/>
                  <a:sym typeface="Arial" charset="0"/>
                </a:defRPr>
              </a:lvl6pPr>
              <a:lvl7pPr marL="2971800" indent="-228600" eaLnBrk="0" fontAlgn="base" hangingPunct="0">
                <a:spcBef>
                  <a:spcPct val="0"/>
                </a:spcBef>
                <a:spcAft>
                  <a:spcPct val="0"/>
                </a:spcAft>
                <a:defRPr>
                  <a:solidFill>
                    <a:srgbClr val="000000"/>
                  </a:solidFill>
                  <a:latin typeface="Arial" charset="0"/>
                  <a:sym typeface="Arial" charset="0"/>
                </a:defRPr>
              </a:lvl7pPr>
              <a:lvl8pPr marL="3429000" indent="-228600" eaLnBrk="0" fontAlgn="base" hangingPunct="0">
                <a:spcBef>
                  <a:spcPct val="0"/>
                </a:spcBef>
                <a:spcAft>
                  <a:spcPct val="0"/>
                </a:spcAft>
                <a:defRPr>
                  <a:solidFill>
                    <a:srgbClr val="000000"/>
                  </a:solidFill>
                  <a:latin typeface="Arial" charset="0"/>
                  <a:sym typeface="Arial" charset="0"/>
                </a:defRPr>
              </a:lvl8pPr>
              <a:lvl9pPr marL="3886200" indent="-228600" eaLnBrk="0" fontAlgn="base" hangingPunct="0">
                <a:spcBef>
                  <a:spcPct val="0"/>
                </a:spcBef>
                <a:spcAft>
                  <a:spcPct val="0"/>
                </a:spcAft>
                <a:defRPr>
                  <a:solidFill>
                    <a:srgbClr val="000000"/>
                  </a:solidFill>
                  <a:latin typeface="Arial" charset="0"/>
                  <a:sym typeface="Arial" charset="0"/>
                </a:defRPr>
              </a:lvl9pPr>
            </a:lstStyle>
            <a:p>
              <a:pPr algn="ctr" eaLnBrk="1" hangingPunct="1">
                <a:spcBef>
                  <a:spcPct val="50000"/>
                </a:spcBef>
              </a:pPr>
              <a:r>
                <a:rPr lang="es-MX" b="1">
                  <a:solidFill>
                    <a:schemeClr val="tx1"/>
                  </a:solidFill>
                </a:rPr>
                <a:t>Avance Democrático</a:t>
              </a:r>
              <a:endParaRPr lang="es-ES" b="1">
                <a:solidFill>
                  <a:schemeClr val="tx1"/>
                </a:solidFill>
              </a:endParaRPr>
            </a:p>
          </p:txBody>
        </p:sp>
        <p:sp>
          <p:nvSpPr>
            <p:cNvPr id="12" name="AutoShape 9"/>
            <p:cNvSpPr>
              <a:spLocks noChangeArrowheads="1"/>
            </p:cNvSpPr>
            <p:nvPr/>
          </p:nvSpPr>
          <p:spPr bwMode="auto">
            <a:xfrm>
              <a:off x="3760788" y="5949950"/>
              <a:ext cx="735012" cy="360363"/>
            </a:xfrm>
            <a:prstGeom prst="rightArrow">
              <a:avLst>
                <a:gd name="adj1" fmla="val 50000"/>
                <a:gd name="adj2" fmla="val 50991"/>
              </a:avLst>
            </a:prstGeom>
            <a:solidFill>
              <a:srgbClr val="FF6600"/>
            </a:solidFill>
            <a:ln w="38100" algn="ctr">
              <a:solidFill>
                <a:schemeClr val="tx1"/>
              </a:solidFill>
              <a:miter lim="800000"/>
              <a:headEnd/>
              <a:tailEnd/>
            </a:ln>
          </p:spPr>
          <p:txBody>
            <a:bodyPr wrap="none" anchor="ctr">
              <a:spAutoFit/>
            </a:bodyPr>
            <a:lstStyle/>
            <a:p>
              <a:endParaRPr lang="es-MX"/>
            </a:p>
          </p:txBody>
        </p:sp>
        <p:sp>
          <p:nvSpPr>
            <p:cNvPr id="13" name="AutoShape 10"/>
            <p:cNvSpPr>
              <a:spLocks noChangeArrowheads="1"/>
            </p:cNvSpPr>
            <p:nvPr/>
          </p:nvSpPr>
          <p:spPr bwMode="auto">
            <a:xfrm>
              <a:off x="7072313" y="5949950"/>
              <a:ext cx="735012" cy="360363"/>
            </a:xfrm>
            <a:prstGeom prst="rightArrow">
              <a:avLst>
                <a:gd name="adj1" fmla="val 50000"/>
                <a:gd name="adj2" fmla="val 50991"/>
              </a:avLst>
            </a:prstGeom>
            <a:solidFill>
              <a:srgbClr val="FF6600"/>
            </a:solidFill>
            <a:ln w="38100" algn="ctr">
              <a:solidFill>
                <a:schemeClr val="tx1"/>
              </a:solidFill>
              <a:miter lim="800000"/>
              <a:headEnd/>
              <a:tailEnd/>
            </a:ln>
          </p:spPr>
          <p:txBody>
            <a:bodyPr wrap="none" anchor="ctr">
              <a:spAutoFit/>
            </a:bodyPr>
            <a:lstStyle/>
            <a:p>
              <a:endParaRPr lang="es-MX"/>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772816"/>
            <a:ext cx="8783960" cy="4608512"/>
          </a:xfrm>
          <a:prstGeom prst="rect">
            <a:avLst/>
          </a:prstGeom>
        </p:spPr>
        <p:txBody>
          <a:bodyPr vert="horz" lIns="91440" tIns="45720" rIns="91440" bIns="45720" rtlCol="0">
            <a:noAutofit/>
          </a:bodyPr>
          <a:lstStyle/>
          <a:p>
            <a:pPr algn="just"/>
            <a:r>
              <a:rPr lang="es-ES" sz="2400" b="1" dirty="0" smtClean="0">
                <a:latin typeface="Arial Narrow" pitchFamily="34" charset="0"/>
              </a:rPr>
              <a:t>Derecho de acceder a la información pública.</a:t>
            </a:r>
          </a:p>
          <a:p>
            <a:pPr algn="just"/>
            <a:endParaRPr lang="es-ES" sz="2400" dirty="0" smtClean="0">
              <a:latin typeface="Arial Narrow" pitchFamily="34" charset="0"/>
            </a:endParaRPr>
          </a:p>
          <a:p>
            <a:pPr algn="just" defTabSz="914400" fontAlgn="base">
              <a:spcBef>
                <a:spcPct val="0"/>
              </a:spcBef>
              <a:spcAft>
                <a:spcPct val="0"/>
              </a:spcAft>
            </a:pPr>
            <a:r>
              <a:rPr lang="es-MX" sz="2800" dirty="0" smtClean="0">
                <a:latin typeface="Arial Narrow" pitchFamily="34" charset="0"/>
                <a:ea typeface="Calibri" pitchFamily="34" charset="0"/>
                <a:cs typeface="Times New Roman" pitchFamily="18" charset="0"/>
              </a:rPr>
              <a:t>El derecho a la información tiene un impacto claramente positivo en al menos tres diferentes esferas de acción social: </a:t>
            </a:r>
          </a:p>
          <a:p>
            <a:pPr algn="just" defTabSz="914400" fontAlgn="base">
              <a:spcBef>
                <a:spcPct val="0"/>
              </a:spcBef>
              <a:spcAft>
                <a:spcPct val="0"/>
              </a:spcAft>
            </a:pPr>
            <a:endParaRPr lang="es-MX" sz="28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AutoNum type="arabicPeriod"/>
            </a:pPr>
            <a:r>
              <a:rPr lang="es-MX" sz="2800" dirty="0" smtClean="0">
                <a:latin typeface="Arial Narrow" pitchFamily="34" charset="0"/>
                <a:ea typeface="Calibri" pitchFamily="34" charset="0"/>
                <a:cs typeface="Times New Roman" pitchFamily="18" charset="0"/>
              </a:rPr>
              <a:t>La política: Despierta políticamente a los ciudadanos.</a:t>
            </a:r>
          </a:p>
          <a:p>
            <a:pPr marL="514350" indent="-514350" algn="just" defTabSz="914400" fontAlgn="base">
              <a:spcBef>
                <a:spcPct val="0"/>
              </a:spcBef>
              <a:spcAft>
                <a:spcPct val="0"/>
              </a:spcAft>
              <a:buAutoNum type="arabicPeriod"/>
            </a:pPr>
            <a:endParaRPr lang="es-MX" sz="28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AutoNum type="arabicPeriod"/>
            </a:pPr>
            <a:r>
              <a:rPr lang="es-MX" sz="2800" dirty="0" smtClean="0">
                <a:latin typeface="Arial Narrow" pitchFamily="34" charset="0"/>
                <a:ea typeface="Calibri" pitchFamily="34" charset="0"/>
                <a:cs typeface="Times New Roman" pitchFamily="18" charset="0"/>
              </a:rPr>
              <a:t>La economía: </a:t>
            </a:r>
            <a:r>
              <a:rPr lang="es-MX" sz="2800" dirty="0" smtClean="0">
                <a:latin typeface="Arial Narrow" pitchFamily="34" charset="0"/>
                <a:ea typeface="Calibri" pitchFamily="34" charset="0"/>
                <a:cs typeface="Times New Roman" pitchFamily="18" charset="0"/>
              </a:rPr>
              <a:t>Climas </a:t>
            </a:r>
            <a:r>
              <a:rPr lang="es-MX" sz="2800" dirty="0" smtClean="0">
                <a:latin typeface="Arial Narrow" pitchFamily="34" charset="0"/>
                <a:ea typeface="Calibri" pitchFamily="34" charset="0"/>
                <a:cs typeface="Times New Roman" pitchFamily="18" charset="0"/>
              </a:rPr>
              <a:t>de inversión más confiables.</a:t>
            </a:r>
          </a:p>
          <a:p>
            <a:pPr marL="514350" indent="-514350" algn="just" defTabSz="914400" fontAlgn="base">
              <a:spcBef>
                <a:spcPct val="0"/>
              </a:spcBef>
              <a:spcAft>
                <a:spcPct val="0"/>
              </a:spcAft>
              <a:buAutoNum type="arabicPeriod"/>
            </a:pPr>
            <a:endParaRPr lang="es-MX" sz="28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AutoNum type="arabicPeriod"/>
            </a:pPr>
            <a:r>
              <a:rPr lang="es-MX" sz="2800" dirty="0" smtClean="0">
                <a:latin typeface="Arial Narrow" pitchFamily="34" charset="0"/>
                <a:ea typeface="Calibri" pitchFamily="34" charset="0"/>
                <a:cs typeface="Times New Roman" pitchFamily="18" charset="0"/>
              </a:rPr>
              <a:t>La administración pública: Mejora los procesos de toma de decisión y genera controles a la corrupción.</a:t>
            </a: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988840"/>
            <a:ext cx="8783960" cy="4608512"/>
          </a:xfrm>
          <a:prstGeom prst="rect">
            <a:avLst/>
          </a:prstGeom>
        </p:spPr>
        <p:txBody>
          <a:bodyPr vert="horz" lIns="91440" tIns="45720" rIns="91440" bIns="45720" rtlCol="0">
            <a:noAutofit/>
          </a:bodyPr>
          <a:lstStyle/>
          <a:p>
            <a:pPr algn="ctr"/>
            <a:r>
              <a:rPr lang="es-ES" sz="2800" b="1" dirty="0" smtClean="0">
                <a:latin typeface="Arial Narrow" pitchFamily="34" charset="0"/>
              </a:rPr>
              <a:t>¿Transparencia y Derecho de acceso son lo mismo? </a:t>
            </a:r>
          </a:p>
          <a:p>
            <a:pPr algn="just"/>
            <a:endParaRPr lang="es-ES" sz="2400" dirty="0" smtClean="0">
              <a:latin typeface="Arial Narrow" pitchFamily="34" charset="0"/>
            </a:endParaRPr>
          </a:p>
          <a:p>
            <a:pPr algn="just" defTabSz="914400" fontAlgn="base">
              <a:spcBef>
                <a:spcPct val="0"/>
              </a:spcBef>
              <a:spcAft>
                <a:spcPct val="0"/>
              </a:spcAft>
              <a:buFont typeface="Arial" pitchFamily="34" charset="0"/>
              <a:buChar char="•"/>
            </a:pPr>
            <a:r>
              <a:rPr lang="es-MX" sz="2800" dirty="0" smtClean="0">
                <a:latin typeface="Arial Narrow" pitchFamily="34" charset="0"/>
                <a:ea typeface="Calibri" pitchFamily="34" charset="0"/>
                <a:cs typeface="Times New Roman" pitchFamily="18" charset="0"/>
              </a:rPr>
              <a:t> Transparencia se refiere a aquella información que por ley, las agencias deben colocar en la vitrina pública. </a:t>
            </a:r>
          </a:p>
          <a:p>
            <a:pPr algn="just" defTabSz="914400" fontAlgn="base">
              <a:spcBef>
                <a:spcPct val="0"/>
              </a:spcBef>
              <a:spcAft>
                <a:spcPct val="0"/>
              </a:spcAft>
            </a:pPr>
            <a:endParaRPr lang="es-MX" sz="2800" dirty="0" smtClean="0">
              <a:latin typeface="Arial Narrow" pitchFamily="34" charset="0"/>
              <a:ea typeface="Calibri" pitchFamily="34" charset="0"/>
              <a:cs typeface="Times New Roman" pitchFamily="18" charset="0"/>
            </a:endParaRPr>
          </a:p>
          <a:p>
            <a:pPr algn="just" defTabSz="914400" fontAlgn="base">
              <a:spcBef>
                <a:spcPct val="0"/>
              </a:spcBef>
              <a:spcAft>
                <a:spcPct val="0"/>
              </a:spcAft>
              <a:buFont typeface="Arial" pitchFamily="34" charset="0"/>
              <a:buChar char="•"/>
            </a:pPr>
            <a:r>
              <a:rPr lang="es-MX" sz="2800" dirty="0" smtClean="0">
                <a:latin typeface="Arial Narrow" pitchFamily="34" charset="0"/>
                <a:ea typeface="Calibri" pitchFamily="34" charset="0"/>
                <a:cs typeface="Times New Roman" pitchFamily="18" charset="0"/>
              </a:rPr>
              <a:t> Acceso a la información es la que </a:t>
            </a:r>
            <a:r>
              <a:rPr lang="es-MX" sz="2800" u="sng" dirty="0" smtClean="0">
                <a:latin typeface="Arial Narrow" pitchFamily="34" charset="0"/>
                <a:ea typeface="Calibri" pitchFamily="34" charset="0"/>
                <a:cs typeface="Times New Roman" pitchFamily="18" charset="0"/>
              </a:rPr>
              <a:t>debe solicitarse.</a:t>
            </a:r>
          </a:p>
          <a:p>
            <a:pPr algn="just" defTabSz="914400" fontAlgn="base">
              <a:spcBef>
                <a:spcPct val="0"/>
              </a:spcBef>
              <a:spcAft>
                <a:spcPct val="0"/>
              </a:spcAft>
              <a:buFont typeface="Arial" pitchFamily="34" charset="0"/>
              <a:buChar char="•"/>
            </a:pPr>
            <a:endParaRPr lang="es-MX" sz="2800" u="sng" dirty="0" smtClean="0">
              <a:latin typeface="Arial Narrow" pitchFamily="34" charset="0"/>
              <a:cs typeface="Times New Roman" pitchFamily="18" charset="0"/>
            </a:endParaRPr>
          </a:p>
          <a:p>
            <a:pPr algn="just" defTabSz="914400" fontAlgn="base">
              <a:spcBef>
                <a:spcPct val="0"/>
              </a:spcBef>
              <a:spcAft>
                <a:spcPct val="0"/>
              </a:spcAft>
              <a:buFont typeface="Arial" pitchFamily="34" charset="0"/>
              <a:buChar char="•"/>
            </a:pPr>
            <a:r>
              <a:rPr lang="es-MX" sz="2800" dirty="0" smtClean="0">
                <a:latin typeface="Arial Narrow" pitchFamily="34" charset="0"/>
                <a:ea typeface="Calibri" pitchFamily="34" charset="0"/>
                <a:cs typeface="Times New Roman" pitchFamily="18" charset="0"/>
              </a:rPr>
              <a:t> La transparencia como </a:t>
            </a:r>
            <a:r>
              <a:rPr lang="es-MX" sz="2800" u="sng" dirty="0" smtClean="0">
                <a:latin typeface="Arial Narrow" pitchFamily="34" charset="0"/>
                <a:ea typeface="Calibri" pitchFamily="34" charset="0"/>
                <a:cs typeface="Times New Roman" pitchFamily="18" charset="0"/>
              </a:rPr>
              <a:t>“política”</a:t>
            </a:r>
            <a:r>
              <a:rPr lang="es-MX" sz="2800" dirty="0" smtClean="0">
                <a:latin typeface="Arial Narrow" pitchFamily="34" charset="0"/>
                <a:ea typeface="Calibri" pitchFamily="34" charset="0"/>
                <a:cs typeface="Times New Roman" pitchFamily="18" charset="0"/>
              </a:rPr>
              <a:t> y el acceso a la información, como </a:t>
            </a:r>
            <a:r>
              <a:rPr lang="es-MX" sz="2800" u="sng" dirty="0" smtClean="0">
                <a:latin typeface="Arial Narrow" pitchFamily="34" charset="0"/>
                <a:ea typeface="Calibri" pitchFamily="34" charset="0"/>
                <a:cs typeface="Times New Roman" pitchFamily="18" charset="0"/>
              </a:rPr>
              <a:t>derecho.</a:t>
            </a: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628800"/>
            <a:ext cx="8783960" cy="4608512"/>
          </a:xfrm>
          <a:prstGeom prst="rect">
            <a:avLst/>
          </a:prstGeom>
        </p:spPr>
        <p:txBody>
          <a:bodyPr vert="horz" lIns="91440" tIns="45720" rIns="91440" bIns="45720" rtlCol="0">
            <a:noAutofit/>
          </a:bodyPr>
          <a:lstStyle/>
          <a:p>
            <a:pPr algn="ctr"/>
            <a:r>
              <a:rPr lang="es-ES" sz="2800" b="1" dirty="0" smtClean="0">
                <a:latin typeface="Arial Narrow" pitchFamily="34" charset="0"/>
              </a:rPr>
              <a:t>¿Transparencia y Derecho de acceso son lo mismo? </a:t>
            </a:r>
          </a:p>
          <a:p>
            <a:pPr algn="just"/>
            <a:endParaRPr lang="es-ES" sz="2400" dirty="0" smtClean="0">
              <a:latin typeface="Arial Narrow" pitchFamily="34" charset="0"/>
            </a:endParaRPr>
          </a:p>
          <a:p>
            <a:pPr algn="just" defTabSz="914400" fontAlgn="base">
              <a:spcBef>
                <a:spcPct val="0"/>
              </a:spcBef>
              <a:spcAft>
                <a:spcPct val="0"/>
              </a:spcAft>
              <a:buFont typeface="Arial" pitchFamily="34" charset="0"/>
              <a:buChar char="•"/>
            </a:pPr>
            <a:r>
              <a:rPr lang="es-MX" sz="2800" dirty="0" smtClean="0">
                <a:latin typeface="Arial Narrow" pitchFamily="34" charset="0"/>
                <a:ea typeface="Calibri" pitchFamily="34" charset="0"/>
                <a:cs typeface="Times New Roman" pitchFamily="18" charset="0"/>
              </a:rPr>
              <a:t> Un gobierno es transparente cuando exhibe u ofrece información sobre su funcionamiento y es sujeto de escrutinio público.</a:t>
            </a:r>
          </a:p>
          <a:p>
            <a:pPr algn="just" defTabSz="914400" fontAlgn="base">
              <a:spcBef>
                <a:spcPct val="0"/>
              </a:spcBef>
              <a:spcAft>
                <a:spcPct val="0"/>
              </a:spcAft>
              <a:buFont typeface="Arial" pitchFamily="34" charset="0"/>
              <a:buChar char="•"/>
            </a:pPr>
            <a:endParaRPr lang="es-MX" sz="2800" dirty="0" smtClean="0">
              <a:latin typeface="Arial Narrow" pitchFamily="34" charset="0"/>
              <a:cs typeface="Times New Roman" pitchFamily="18" charset="0"/>
            </a:endParaRPr>
          </a:p>
          <a:p>
            <a:pPr algn="just" defTabSz="914400" fontAlgn="base">
              <a:spcBef>
                <a:spcPct val="0"/>
              </a:spcBef>
              <a:spcAft>
                <a:spcPct val="0"/>
              </a:spcAft>
              <a:buFont typeface="Arial" pitchFamily="34" charset="0"/>
              <a:buChar char="•"/>
            </a:pPr>
            <a:r>
              <a:rPr lang="es-MX" sz="2800" dirty="0" smtClean="0">
                <a:latin typeface="Arial Narrow" pitchFamily="34" charset="0"/>
                <a:ea typeface="Calibri" pitchFamily="34" charset="0"/>
                <a:cs typeface="Times New Roman" pitchFamily="18" charset="0"/>
              </a:rPr>
              <a:t> El gobierno democrático rinde cuentas cuando explica o justifica sus acciones a los ciudadanos.</a:t>
            </a:r>
          </a:p>
          <a:p>
            <a:pPr algn="just" defTabSz="914400" fontAlgn="base">
              <a:spcBef>
                <a:spcPct val="0"/>
              </a:spcBef>
              <a:spcAft>
                <a:spcPct val="0"/>
              </a:spcAft>
              <a:buFont typeface="Arial" pitchFamily="34" charset="0"/>
              <a:buChar char="•"/>
            </a:pPr>
            <a:endParaRPr lang="es-MX" sz="2800" dirty="0" smtClean="0">
              <a:latin typeface="Arial Narrow" pitchFamily="34" charset="0"/>
              <a:ea typeface="Calibri" pitchFamily="34" charset="0"/>
              <a:cs typeface="Times New Roman" pitchFamily="18" charset="0"/>
            </a:endParaRPr>
          </a:p>
          <a:p>
            <a:pPr algn="just" defTabSz="914400" fontAlgn="base">
              <a:spcBef>
                <a:spcPct val="0"/>
              </a:spcBef>
              <a:spcAft>
                <a:spcPct val="0"/>
              </a:spcAft>
              <a:buFont typeface="Arial" pitchFamily="34" charset="0"/>
              <a:buChar char="•"/>
            </a:pPr>
            <a:r>
              <a:rPr lang="es-MX" sz="2800" dirty="0" smtClean="0">
                <a:latin typeface="Arial Narrow" pitchFamily="34" charset="0"/>
                <a:ea typeface="Calibri" pitchFamily="34" charset="0"/>
                <a:cs typeface="Times New Roman" pitchFamily="18" charset="0"/>
              </a:rPr>
              <a:t> Con la rendición de cuentas el agente (empleado) se justifica entre su principal (jefe), y con la transparencia el jefe puede averiguar si su agente le está mintiendo.</a:t>
            </a:r>
          </a:p>
          <a:p>
            <a:pPr algn="just" defTabSz="914400" fontAlgn="base">
              <a:spcBef>
                <a:spcPct val="0"/>
              </a:spcBef>
              <a:spcAft>
                <a:spcPct val="0"/>
              </a:spcAft>
              <a:buFont typeface="Arial" pitchFamily="34" charset="0"/>
              <a:buChar char="•"/>
            </a:pPr>
            <a:endParaRPr lang="es-MX" sz="2800" dirty="0" smtClean="0">
              <a:latin typeface="Arial Narrow" pitchFamily="34" charset="0"/>
              <a:ea typeface="Calibri" pitchFamily="34" charset="0"/>
              <a:cs typeface="Times New Roman" pitchFamily="18" charset="0"/>
            </a:endParaRPr>
          </a:p>
          <a:p>
            <a:pPr algn="just" defTabSz="914400" fontAlgn="base">
              <a:spcBef>
                <a:spcPct val="0"/>
              </a:spcBef>
              <a:spcAft>
                <a:spcPct val="0"/>
              </a:spcAft>
              <a:buFont typeface="Arial" pitchFamily="34" charset="0"/>
              <a:buChar cha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628800"/>
            <a:ext cx="8783960" cy="4608512"/>
          </a:xfrm>
          <a:prstGeom prst="rect">
            <a:avLst/>
          </a:prstGeom>
        </p:spPr>
        <p:txBody>
          <a:bodyPr vert="horz" lIns="91440" tIns="45720" rIns="91440" bIns="45720" rtlCol="0">
            <a:noAutofit/>
          </a:bodyPr>
          <a:lstStyle/>
          <a:p>
            <a:pPr algn="ctr"/>
            <a:r>
              <a:rPr lang="es-ES" sz="2800" b="1" dirty="0" smtClean="0">
                <a:latin typeface="Arial Narrow" pitchFamily="34" charset="0"/>
              </a:rPr>
              <a:t>y sus beneficios. </a:t>
            </a:r>
          </a:p>
          <a:p>
            <a:pPr algn="just"/>
            <a:endParaRPr lang="es-ES" sz="2400" dirty="0" smtClean="0">
              <a:latin typeface="Arial Narrow" pitchFamily="34" charset="0"/>
            </a:endParaRPr>
          </a:p>
          <a:p>
            <a:pPr algn="just" defTabSz="914400" fontAlgn="base">
              <a:spcBef>
                <a:spcPct val="0"/>
              </a:spcBef>
              <a:spcAft>
                <a:spcPct val="0"/>
              </a:spcAft>
              <a:buFont typeface="Arial" pitchFamily="34" charset="0"/>
              <a:buChar char="•"/>
            </a:pPr>
            <a:endParaRPr lang="es-MX" sz="28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Font typeface="+mj-lt"/>
              <a:buAutoNum type="arabicPeriod"/>
            </a:pPr>
            <a:r>
              <a:rPr lang="es-MX" sz="2500" dirty="0" smtClean="0">
                <a:latin typeface="Arial Narrow" pitchFamily="34" charset="0"/>
                <a:ea typeface="Calibri" pitchFamily="34" charset="0"/>
                <a:cs typeface="Times New Roman" pitchFamily="18" charset="0"/>
              </a:rPr>
              <a:t>Contiene a los funcionarios dentro de su obligación.</a:t>
            </a:r>
          </a:p>
          <a:p>
            <a:pPr marL="514350" indent="-514350" algn="just" defTabSz="914400" fontAlgn="base">
              <a:spcBef>
                <a:spcPct val="0"/>
              </a:spcBef>
              <a:spcAft>
                <a:spcPct val="0"/>
              </a:spcAft>
              <a:buFont typeface="+mj-lt"/>
              <a:buAutoNum type="arabicPeriod"/>
            </a:pPr>
            <a:endParaRPr lang="es-MX" sz="25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Font typeface="+mj-lt"/>
              <a:buAutoNum type="arabicPeriod"/>
            </a:pPr>
            <a:r>
              <a:rPr lang="es-MX" sz="2500" dirty="0" smtClean="0">
                <a:latin typeface="Arial Narrow" pitchFamily="34" charset="0"/>
                <a:ea typeface="Calibri" pitchFamily="34" charset="0"/>
                <a:cs typeface="Times New Roman" pitchFamily="18" charset="0"/>
              </a:rPr>
              <a:t>Fortalece la confianza de la ciudadanía y favorece del consentimiento en las decisiones de gobierno.</a:t>
            </a:r>
          </a:p>
          <a:p>
            <a:pPr marL="514350" indent="-514350" algn="just" defTabSz="914400" fontAlgn="base">
              <a:spcBef>
                <a:spcPct val="0"/>
              </a:spcBef>
              <a:spcAft>
                <a:spcPct val="0"/>
              </a:spcAft>
              <a:buFont typeface="+mj-lt"/>
              <a:buAutoNum type="arabicPeriod"/>
            </a:pPr>
            <a:endParaRPr lang="es-MX" sz="25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Font typeface="+mj-lt"/>
              <a:buAutoNum type="arabicPeriod"/>
            </a:pPr>
            <a:r>
              <a:rPr lang="es-MX" sz="2500" dirty="0" smtClean="0">
                <a:latin typeface="Arial Narrow" pitchFamily="34" charset="0"/>
                <a:ea typeface="Calibri" pitchFamily="34" charset="0"/>
                <a:cs typeface="Times New Roman" pitchFamily="18" charset="0"/>
              </a:rPr>
              <a:t>Proporciona a los electores la facultad de obrar con conocimiento de causa.</a:t>
            </a:r>
          </a:p>
          <a:p>
            <a:pPr marL="514350" indent="-514350" algn="just" defTabSz="914400" fontAlgn="base">
              <a:spcBef>
                <a:spcPct val="0"/>
              </a:spcBef>
              <a:spcAft>
                <a:spcPct val="0"/>
              </a:spcAft>
              <a:buFont typeface="+mj-lt"/>
              <a:buAutoNum type="arabicPeriod"/>
            </a:pPr>
            <a:endParaRPr lang="es-MX" sz="25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Font typeface="+mj-lt"/>
              <a:buAutoNum type="arabicPeriod"/>
            </a:pPr>
            <a:r>
              <a:rPr lang="es-MX" sz="2500" dirty="0" smtClean="0">
                <a:latin typeface="Arial Narrow" pitchFamily="34" charset="0"/>
                <a:ea typeface="Calibri" pitchFamily="34" charset="0"/>
                <a:cs typeface="Times New Roman" pitchFamily="18" charset="0"/>
              </a:rPr>
              <a:t>Proporciona al gobierno la facultad de aprovecharse de las luces del público.</a:t>
            </a:r>
            <a:endParaRPr lang="es-MX" sz="25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pic>
        <p:nvPicPr>
          <p:cNvPr id="57346" name="Picture 2" descr="http://jaliscocomovamos.org/wp-content/uploads/2015/04/1428341088politica-de-transparencia.png"/>
          <p:cNvPicPr>
            <a:picLocks noChangeAspect="1" noChangeArrowheads="1"/>
          </p:cNvPicPr>
          <p:nvPr/>
        </p:nvPicPr>
        <p:blipFill>
          <a:blip r:embed="rId2"/>
          <a:srcRect/>
          <a:stretch>
            <a:fillRect/>
          </a:stretch>
        </p:blipFill>
        <p:spPr bwMode="auto">
          <a:xfrm>
            <a:off x="1403648" y="1628800"/>
            <a:ext cx="1872208" cy="9494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340768"/>
            <a:ext cx="8783960" cy="4608512"/>
          </a:xfrm>
          <a:prstGeom prst="rect">
            <a:avLst/>
          </a:prstGeom>
        </p:spPr>
        <p:txBody>
          <a:bodyPr vert="horz" lIns="91440" tIns="45720" rIns="91440" bIns="45720" rtlCol="0">
            <a:noAutofit/>
          </a:bodyPr>
          <a:lstStyle/>
          <a:p>
            <a:pPr algn="ctr"/>
            <a:r>
              <a:rPr lang="es-ES" sz="2800" b="1" dirty="0" smtClean="0">
                <a:latin typeface="Arial Narrow" pitchFamily="34" charset="0"/>
              </a:rPr>
              <a:t>Conclusiones. </a:t>
            </a:r>
          </a:p>
          <a:p>
            <a:pPr algn="just"/>
            <a:endParaRPr lang="es-ES" sz="2400" dirty="0" smtClean="0">
              <a:latin typeface="Arial Narrow" pitchFamily="34" charset="0"/>
            </a:endParaRPr>
          </a:p>
          <a:p>
            <a:pPr algn="just" defTabSz="914400" fontAlgn="base">
              <a:spcBef>
                <a:spcPct val="0"/>
              </a:spcBef>
              <a:spcAft>
                <a:spcPct val="0"/>
              </a:spcAft>
            </a:pPr>
            <a:endParaRPr lang="es-MX" sz="28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Font typeface="+mj-lt"/>
              <a:buAutoNum type="arabicPeriod"/>
            </a:pPr>
            <a:r>
              <a:rPr lang="es-MX" sz="3200" dirty="0" smtClean="0">
                <a:latin typeface="Arial Narrow" pitchFamily="34" charset="0"/>
                <a:ea typeface="Calibri" pitchFamily="34" charset="0"/>
                <a:cs typeface="Times New Roman" pitchFamily="18" charset="0"/>
              </a:rPr>
              <a:t>La transparencia gubernamental permite la evaluación ciudadana del gobierno. </a:t>
            </a:r>
          </a:p>
          <a:p>
            <a:pPr marL="514350" indent="-514350" algn="just" defTabSz="914400" fontAlgn="base">
              <a:spcBef>
                <a:spcPct val="0"/>
              </a:spcBef>
              <a:spcAft>
                <a:spcPct val="0"/>
              </a:spcAft>
              <a:buFont typeface="+mj-lt"/>
              <a:buAutoNum type="arabicPeriod"/>
            </a:pPr>
            <a:endParaRPr lang="es-MX" sz="3200" dirty="0" smtClean="0">
              <a:latin typeface="Arial Narrow" pitchFamily="34" charset="0"/>
              <a:ea typeface="Calibri" pitchFamily="34" charset="0"/>
              <a:cs typeface="Times New Roman" pitchFamily="18" charset="0"/>
            </a:endParaRPr>
          </a:p>
          <a:p>
            <a:pPr marL="514350" indent="-514350" algn="just" defTabSz="914400" fontAlgn="base">
              <a:spcBef>
                <a:spcPct val="0"/>
              </a:spcBef>
              <a:spcAft>
                <a:spcPct val="0"/>
              </a:spcAft>
              <a:buFont typeface="+mj-lt"/>
              <a:buAutoNum type="arabicPeriod"/>
            </a:pPr>
            <a:r>
              <a:rPr lang="es-MX" sz="3200" dirty="0" smtClean="0">
                <a:latin typeface="Arial Narrow" pitchFamily="34" charset="0"/>
                <a:ea typeface="Calibri" pitchFamily="34" charset="0"/>
                <a:cs typeface="Times New Roman" pitchFamily="18" charset="0"/>
              </a:rPr>
              <a:t>La vigilancia ciudadana le permite a este último, controlarse y coordinarse mejor, y que los funcionarios públicos eviten desviar sus acciones de la encomienda original. </a:t>
            </a: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buFont typeface="Wingdings" pitchFamily="2" charset="2"/>
              <a:buChar char="v"/>
              <a:tabLst/>
              <a:defRPr/>
            </a:pPr>
            <a:endParaRPr lang="es-MX" sz="2800" dirty="0" smtClean="0">
              <a:latin typeface="Arial Narrow" pitchFamily="34" charset="0"/>
            </a:endParaRPr>
          </a:p>
          <a:p>
            <a:pPr marL="609600" marR="0" lvl="0" indent="-609600" algn="just" defTabSz="457200" rtl="0" eaLnBrk="1" fontAlgn="auto" latinLnBrk="0" hangingPunct="1">
              <a:spcBef>
                <a:spcPct val="20000"/>
              </a:spcBef>
              <a:spcAft>
                <a:spcPts val="0"/>
              </a:spcAft>
              <a:buClrTx/>
              <a:buSzTx/>
              <a:tabLst/>
              <a:defRPr/>
            </a:pPr>
            <a:endParaRPr lang="es-MX" sz="2800" dirty="0" smtClean="0">
              <a:latin typeface="Arial Narrow" pitchFamily="34" charset="0"/>
            </a:endParaRPr>
          </a:p>
        </p:txBody>
      </p:sp>
      <p:sp>
        <p:nvSpPr>
          <p:cNvPr id="6"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86767"/>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526927"/>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El Estado</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endParaRPr lang="es-ES" sz="2400" dirty="0" smtClean="0">
              <a:latin typeface="Arial Narrow" pitchFamily="34" charset="0"/>
              <a:ea typeface="+mj-ea"/>
              <a:cs typeface="+mj-cs"/>
            </a:endParaRPr>
          </a:p>
        </p:txBody>
      </p:sp>
      <p:pic>
        <p:nvPicPr>
          <p:cNvPr id="1026" name="Picture 2" descr="http://rjosephhoffmann.files.wordpress.com/2009/12/hobbes-leviathan.jpg"/>
          <p:cNvPicPr>
            <a:picLocks noChangeAspect="1" noChangeArrowheads="1"/>
          </p:cNvPicPr>
          <p:nvPr/>
        </p:nvPicPr>
        <p:blipFill>
          <a:blip r:embed="rId2"/>
          <a:srcRect/>
          <a:stretch>
            <a:fillRect/>
          </a:stretch>
        </p:blipFill>
        <p:spPr bwMode="auto">
          <a:xfrm>
            <a:off x="6445091" y="2406129"/>
            <a:ext cx="2375381" cy="3717032"/>
          </a:xfrm>
          <a:prstGeom prst="rect">
            <a:avLst/>
          </a:prstGeom>
          <a:noFill/>
        </p:spPr>
      </p:pic>
      <p:sp>
        <p:nvSpPr>
          <p:cNvPr id="7" name="1 Título"/>
          <p:cNvSpPr txBox="1">
            <a:spLocks/>
          </p:cNvSpPr>
          <p:nvPr/>
        </p:nvSpPr>
        <p:spPr>
          <a:xfrm>
            <a:off x="323528" y="2285256"/>
            <a:ext cx="5688632" cy="4240088"/>
          </a:xfrm>
          <a:prstGeom prst="rect">
            <a:avLst/>
          </a:prstGeom>
        </p:spPr>
        <p:txBody>
          <a:bodyPr vert="horz" lIns="91440" tIns="45720" rIns="91440" bIns="45720" rtlCol="0" anchor="ctr">
            <a:normAutofit fontScale="97500" lnSpcReduction="10000"/>
          </a:bodyPr>
          <a:lstStyle/>
          <a:p>
            <a:pPr lvl="0" algn="just">
              <a:lnSpc>
                <a:spcPct val="150000"/>
              </a:lnSpc>
              <a:spcBef>
                <a:spcPct val="0"/>
              </a:spcBef>
              <a:defRPr/>
            </a:pPr>
            <a:r>
              <a:rPr lang="es-MX" sz="2400" dirty="0" smtClean="0">
                <a:latin typeface="Arial Narrow" pitchFamily="34" charset="0"/>
                <a:ea typeface="+mj-ea"/>
                <a:cs typeface="+mj-cs"/>
              </a:rPr>
              <a:t>Marco o escenario en donde se presentan las relaciones que implica el poder político.</a:t>
            </a:r>
          </a:p>
          <a:p>
            <a:pPr lvl="0" algn="just">
              <a:lnSpc>
                <a:spcPct val="150000"/>
              </a:lnSpc>
              <a:spcBef>
                <a:spcPct val="0"/>
              </a:spcBef>
              <a:defRPr/>
            </a:pPr>
            <a:endParaRPr lang="es-MX" sz="2400" dirty="0" smtClean="0">
              <a:latin typeface="Arial Narrow" pitchFamily="34" charset="0"/>
              <a:ea typeface="+mj-ea"/>
              <a:cs typeface="+mj-cs"/>
            </a:endParaRPr>
          </a:p>
          <a:p>
            <a:pPr algn="just">
              <a:lnSpc>
                <a:spcPct val="150000"/>
              </a:lnSpc>
              <a:spcBef>
                <a:spcPct val="0"/>
              </a:spcBef>
              <a:defRPr/>
            </a:pPr>
            <a:r>
              <a:rPr lang="es-MX" sz="2400" dirty="0" smtClean="0">
                <a:latin typeface="Arial Narrow" pitchFamily="34" charset="0"/>
                <a:ea typeface="+mj-ea"/>
                <a:cs typeface="+mj-cs"/>
              </a:rPr>
              <a:t>Nace de la disolución de la comunidad primitiva basada en vínculos de parentesco y de la formación de comunidades amplias por razones de sobrevivencia interna (la sustentación) y externa (la defensa) (</a:t>
            </a:r>
            <a:r>
              <a:rPr lang="es-MX" sz="2400" dirty="0" err="1" smtClean="0">
                <a:latin typeface="Arial Narrow" pitchFamily="34" charset="0"/>
                <a:ea typeface="+mj-ea"/>
                <a:cs typeface="+mj-cs"/>
              </a:rPr>
              <a:t>Bobbio</a:t>
            </a:r>
            <a:r>
              <a:rPr lang="es-MX" sz="2400" dirty="0" smtClean="0">
                <a:latin typeface="Arial Narrow" pitchFamily="34" charset="0"/>
                <a:ea typeface="+mj-ea"/>
                <a:cs typeface="+mj-cs"/>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340768"/>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El Estado</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endParaRPr lang="es-ES" sz="2400" dirty="0" smtClean="0">
              <a:latin typeface="Arial Narrow" pitchFamily="34" charset="0"/>
              <a:ea typeface="+mj-ea"/>
              <a:cs typeface="+mj-cs"/>
            </a:endParaRPr>
          </a:p>
        </p:txBody>
      </p:sp>
      <p:sp>
        <p:nvSpPr>
          <p:cNvPr id="7" name="1 Título"/>
          <p:cNvSpPr txBox="1">
            <a:spLocks/>
          </p:cNvSpPr>
          <p:nvPr/>
        </p:nvSpPr>
        <p:spPr>
          <a:xfrm>
            <a:off x="2339752" y="2132856"/>
            <a:ext cx="6480720" cy="4536504"/>
          </a:xfrm>
          <a:prstGeom prst="rect">
            <a:avLst/>
          </a:prstGeom>
        </p:spPr>
        <p:txBody>
          <a:bodyPr vert="horz" lIns="91440" tIns="45720" rIns="91440" bIns="45720" rtlCol="0" anchor="ctr">
            <a:noAutofit/>
          </a:bodyPr>
          <a:lstStyle/>
          <a:p>
            <a:pPr lvl="0" algn="just">
              <a:lnSpc>
                <a:spcPct val="150000"/>
              </a:lnSpc>
              <a:spcBef>
                <a:spcPct val="0"/>
              </a:spcBef>
              <a:defRPr/>
            </a:pPr>
            <a:r>
              <a:rPr lang="es-MX" dirty="0" smtClean="0">
                <a:latin typeface="Arial Narrow" pitchFamily="34" charset="0"/>
                <a:ea typeface="+mj-ea"/>
                <a:cs typeface="+mj-cs"/>
              </a:rPr>
              <a:t>Forma de organización social, como el ordenamiento político de una comunidad.</a:t>
            </a:r>
          </a:p>
          <a:p>
            <a:pPr lvl="0" algn="just">
              <a:lnSpc>
                <a:spcPct val="150000"/>
              </a:lnSpc>
              <a:spcBef>
                <a:spcPct val="0"/>
              </a:spcBef>
              <a:defRPr/>
            </a:pPr>
            <a:endParaRPr lang="es-MX" sz="1200" dirty="0" smtClean="0">
              <a:latin typeface="Arial Narrow" pitchFamily="34" charset="0"/>
              <a:ea typeface="+mj-ea"/>
              <a:cs typeface="+mj-cs"/>
            </a:endParaRPr>
          </a:p>
          <a:p>
            <a:pPr algn="just">
              <a:lnSpc>
                <a:spcPct val="150000"/>
              </a:lnSpc>
              <a:spcBef>
                <a:spcPct val="0"/>
              </a:spcBef>
              <a:defRPr/>
            </a:pPr>
            <a:r>
              <a:rPr lang="es-MX" dirty="0" smtClean="0">
                <a:latin typeface="Arial Narrow" pitchFamily="34" charset="0"/>
                <a:ea typeface="+mj-ea"/>
                <a:cs typeface="+mj-cs"/>
              </a:rPr>
              <a:t>Sus fines:</a:t>
            </a:r>
          </a:p>
          <a:p>
            <a:pPr marL="457200" indent="-457200" algn="just">
              <a:lnSpc>
                <a:spcPct val="150000"/>
              </a:lnSpc>
              <a:spcBef>
                <a:spcPct val="0"/>
              </a:spcBef>
              <a:buFontTx/>
              <a:buAutoNum type="arabicPeriod"/>
              <a:defRPr/>
            </a:pPr>
            <a:r>
              <a:rPr lang="es-MX" dirty="0" smtClean="0">
                <a:latin typeface="Arial Narrow" pitchFamily="34" charset="0"/>
                <a:ea typeface="+mj-ea"/>
                <a:cs typeface="+mj-cs"/>
              </a:rPr>
              <a:t>Poder y monopolio de la fuerza en un determinado territorio. Superación del </a:t>
            </a:r>
            <a:r>
              <a:rPr lang="es-MX" dirty="0" err="1" smtClean="0">
                <a:latin typeface="Arial Narrow" pitchFamily="34" charset="0"/>
                <a:ea typeface="+mj-ea"/>
                <a:cs typeface="+mj-cs"/>
              </a:rPr>
              <a:t>policentrismo</a:t>
            </a:r>
            <a:r>
              <a:rPr lang="es-MX" dirty="0" smtClean="0">
                <a:latin typeface="Arial Narrow" pitchFamily="34" charset="0"/>
                <a:ea typeface="+mj-ea"/>
                <a:cs typeface="+mj-cs"/>
              </a:rPr>
              <a:t> del poder en favor de una concentración del mismo en una instancia parcialmente unitaria y exclusiva</a:t>
            </a:r>
          </a:p>
          <a:p>
            <a:pPr marL="457200" indent="-457200" algn="just">
              <a:lnSpc>
                <a:spcPct val="150000"/>
              </a:lnSpc>
              <a:spcBef>
                <a:spcPct val="0"/>
              </a:spcBef>
              <a:buAutoNum type="arabicPeriod"/>
              <a:defRPr/>
            </a:pPr>
            <a:endParaRPr lang="es-MX" dirty="0" smtClean="0">
              <a:latin typeface="Arial Narrow" pitchFamily="34" charset="0"/>
              <a:ea typeface="+mj-ea"/>
              <a:cs typeface="+mj-cs"/>
            </a:endParaRPr>
          </a:p>
          <a:p>
            <a:pPr marL="457200" indent="-457200" algn="just">
              <a:lnSpc>
                <a:spcPct val="150000"/>
              </a:lnSpc>
              <a:spcBef>
                <a:spcPct val="0"/>
              </a:spcBef>
              <a:buFontTx/>
              <a:buAutoNum type="arabicPeriod"/>
              <a:defRPr/>
            </a:pPr>
            <a:r>
              <a:rPr lang="es-MX" dirty="0" smtClean="0">
                <a:latin typeface="Arial Narrow" pitchFamily="34" charset="0"/>
                <a:ea typeface="+mj-ea"/>
                <a:cs typeface="+mj-cs"/>
              </a:rPr>
              <a:t>Aparato: cuerpo calificado de técnicos (aparato administrativo) que se encargan de la prestación de los servicios públicos, de la gestión de los recursos, etc.</a:t>
            </a:r>
          </a:p>
        </p:txBody>
      </p:sp>
      <p:pic>
        <p:nvPicPr>
          <p:cNvPr id="39938" name="Picture 2" descr="http://estaticos.elmundo.es/assets/multimedia/imagenes/2014/11/17/14162263394528.jpg"/>
          <p:cNvPicPr>
            <a:picLocks noChangeAspect="1" noChangeArrowheads="1"/>
          </p:cNvPicPr>
          <p:nvPr/>
        </p:nvPicPr>
        <p:blipFill>
          <a:blip r:embed="rId2"/>
          <a:srcRect/>
          <a:stretch>
            <a:fillRect/>
          </a:stretch>
        </p:blipFill>
        <p:spPr bwMode="auto">
          <a:xfrm>
            <a:off x="323528" y="2924944"/>
            <a:ext cx="1825246" cy="23322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340768"/>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Teoría del Estado</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endParaRPr lang="es-ES" sz="2400" dirty="0" smtClean="0">
              <a:latin typeface="Arial Narrow" pitchFamily="34" charset="0"/>
              <a:ea typeface="+mj-ea"/>
              <a:cs typeface="+mj-cs"/>
            </a:endParaRPr>
          </a:p>
        </p:txBody>
      </p:sp>
      <p:sp>
        <p:nvSpPr>
          <p:cNvPr id="7" name="1 Título"/>
          <p:cNvSpPr txBox="1">
            <a:spLocks/>
          </p:cNvSpPr>
          <p:nvPr/>
        </p:nvSpPr>
        <p:spPr>
          <a:xfrm>
            <a:off x="4067944" y="2708920"/>
            <a:ext cx="4968552" cy="2880320"/>
          </a:xfrm>
          <a:prstGeom prst="rect">
            <a:avLst/>
          </a:prstGeom>
        </p:spPr>
        <p:txBody>
          <a:bodyPr vert="horz" lIns="91440" tIns="45720" rIns="91440" bIns="45720" rtlCol="0" anchor="ctr">
            <a:noAutofit/>
          </a:bodyPr>
          <a:lstStyle/>
          <a:p>
            <a:pPr lvl="0" algn="just">
              <a:lnSpc>
                <a:spcPct val="150000"/>
              </a:lnSpc>
              <a:spcBef>
                <a:spcPct val="0"/>
              </a:spcBef>
              <a:defRPr/>
            </a:pPr>
            <a:r>
              <a:rPr lang="es-MX" sz="2800" dirty="0" smtClean="0">
                <a:latin typeface="Arial Narrow" pitchFamily="34" charset="0"/>
                <a:ea typeface="+mj-ea"/>
                <a:cs typeface="+mj-cs"/>
              </a:rPr>
              <a:t>Se trata de abstracciones respecto del origen del Estado y la finalidad que persigue.</a:t>
            </a:r>
          </a:p>
        </p:txBody>
      </p:sp>
      <p:sp>
        <p:nvSpPr>
          <p:cNvPr id="40962" name="AutoShape 2"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4" name="AutoShape 4"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6" name="AutoShape 6"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68" name="Picture 8" descr="Thomas Hobbes"/>
          <p:cNvPicPr>
            <a:picLocks noChangeAspect="1" noChangeArrowheads="1"/>
          </p:cNvPicPr>
          <p:nvPr/>
        </p:nvPicPr>
        <p:blipFill>
          <a:blip r:embed="rId2"/>
          <a:srcRect/>
          <a:stretch>
            <a:fillRect/>
          </a:stretch>
        </p:blipFill>
        <p:spPr bwMode="auto">
          <a:xfrm>
            <a:off x="2123728" y="2867983"/>
            <a:ext cx="1656184" cy="2003448"/>
          </a:xfrm>
          <a:prstGeom prst="rect">
            <a:avLst/>
          </a:prstGeom>
          <a:noFill/>
        </p:spPr>
      </p:pic>
      <p:pic>
        <p:nvPicPr>
          <p:cNvPr id="40970" name="Picture 10" descr="http://f.hypotheses.org/wp-content/blogs.dir/997/files/2014/05/rousseau.jpg"/>
          <p:cNvPicPr>
            <a:picLocks noChangeAspect="1" noChangeArrowheads="1"/>
          </p:cNvPicPr>
          <p:nvPr/>
        </p:nvPicPr>
        <p:blipFill>
          <a:blip r:embed="rId3"/>
          <a:srcRect/>
          <a:stretch>
            <a:fillRect/>
          </a:stretch>
        </p:blipFill>
        <p:spPr bwMode="auto">
          <a:xfrm>
            <a:off x="323528" y="3923233"/>
            <a:ext cx="1565486" cy="1883918"/>
          </a:xfrm>
          <a:prstGeom prst="rect">
            <a:avLst/>
          </a:prstGeom>
          <a:noFill/>
        </p:spPr>
      </p:pic>
      <p:sp>
        <p:nvSpPr>
          <p:cNvPr id="40972" name="AutoShape 12"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4" name="AutoShape 14"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76" name="Picture 16" descr="John Locke"/>
          <p:cNvPicPr>
            <a:picLocks noChangeAspect="1" noChangeArrowheads="1"/>
          </p:cNvPicPr>
          <p:nvPr/>
        </p:nvPicPr>
        <p:blipFill>
          <a:blip r:embed="rId4"/>
          <a:srcRect/>
          <a:stretch>
            <a:fillRect/>
          </a:stretch>
        </p:blipFill>
        <p:spPr bwMode="auto">
          <a:xfrm>
            <a:off x="274115" y="1909308"/>
            <a:ext cx="1614900" cy="18077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340768"/>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El Gobierno</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endParaRPr lang="es-ES" sz="2400" dirty="0" smtClean="0">
              <a:latin typeface="Arial Narrow" pitchFamily="34" charset="0"/>
              <a:ea typeface="+mj-ea"/>
              <a:cs typeface="+mj-cs"/>
            </a:endParaRPr>
          </a:p>
        </p:txBody>
      </p:sp>
      <p:sp>
        <p:nvSpPr>
          <p:cNvPr id="7" name="1 Título"/>
          <p:cNvSpPr txBox="1">
            <a:spLocks/>
          </p:cNvSpPr>
          <p:nvPr/>
        </p:nvSpPr>
        <p:spPr>
          <a:xfrm>
            <a:off x="2267744" y="2204864"/>
            <a:ext cx="6552728" cy="4320480"/>
          </a:xfrm>
          <a:prstGeom prst="rect">
            <a:avLst/>
          </a:prstGeom>
        </p:spPr>
        <p:txBody>
          <a:bodyPr vert="horz" lIns="91440" tIns="45720" rIns="91440" bIns="45720" rtlCol="0" anchor="ctr">
            <a:noAutofit/>
          </a:bodyPr>
          <a:lstStyle/>
          <a:p>
            <a:pPr lvl="0" algn="just">
              <a:spcBef>
                <a:spcPct val="0"/>
              </a:spcBef>
              <a:defRPr/>
            </a:pPr>
            <a:r>
              <a:rPr lang="es-MX" sz="2800" i="1" dirty="0" err="1" smtClean="0">
                <a:latin typeface="Arial Narrow" pitchFamily="34" charset="0"/>
                <a:ea typeface="+mj-ea"/>
                <a:cs typeface="+mj-cs"/>
              </a:rPr>
              <a:t>Kubernao</a:t>
            </a:r>
            <a:r>
              <a:rPr lang="es-MX" sz="2800" dirty="0" smtClean="0">
                <a:latin typeface="Arial Narrow" pitchFamily="34" charset="0"/>
                <a:ea typeface="+mj-ea"/>
                <a:cs typeface="+mj-cs"/>
              </a:rPr>
              <a:t>, que se utilizaba en el ámbito marino para referirse al manejo, ruta, guía u orientación de un navío.</a:t>
            </a:r>
          </a:p>
          <a:p>
            <a:pPr lvl="0" algn="just">
              <a:spcBef>
                <a:spcPct val="0"/>
              </a:spcBef>
              <a:defRPr/>
            </a:pPr>
            <a:endParaRPr lang="es-MX" sz="2800" dirty="0" smtClean="0">
              <a:latin typeface="Arial Narrow" pitchFamily="34" charset="0"/>
              <a:ea typeface="+mj-ea"/>
              <a:cs typeface="+mj-cs"/>
            </a:endParaRPr>
          </a:p>
          <a:p>
            <a:pPr lvl="0" algn="just">
              <a:spcBef>
                <a:spcPct val="0"/>
              </a:spcBef>
              <a:defRPr/>
            </a:pPr>
            <a:r>
              <a:rPr lang="es-MX" sz="2800" dirty="0" smtClean="0">
                <a:latin typeface="Arial Narrow" pitchFamily="34" charset="0"/>
                <a:ea typeface="+mj-ea"/>
                <a:cs typeface="+mj-cs"/>
              </a:rPr>
              <a:t>“Expresión institucional de la autoridad del poder político materializado, organizado y estructurado en órganos e instituciones de gobierno. </a:t>
            </a:r>
          </a:p>
          <a:p>
            <a:pPr lvl="0" algn="just">
              <a:spcBef>
                <a:spcPct val="0"/>
              </a:spcBef>
              <a:defRPr/>
            </a:pPr>
            <a:endParaRPr lang="es-MX" sz="2800" dirty="0" smtClean="0">
              <a:latin typeface="Arial Narrow" pitchFamily="34" charset="0"/>
              <a:ea typeface="+mj-ea"/>
              <a:cs typeface="+mj-cs"/>
            </a:endParaRPr>
          </a:p>
        </p:txBody>
      </p:sp>
      <p:sp>
        <p:nvSpPr>
          <p:cNvPr id="40962" name="AutoShape 2"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4" name="AutoShape 4"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6" name="AutoShape 6"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2" name="AutoShape 12"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4" name="AutoShape 14"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1986" name="Picture 2" descr="http://www.artehistoria.com/v2/jpg/LUN11269.jpg"/>
          <p:cNvPicPr>
            <a:picLocks noChangeAspect="1" noChangeArrowheads="1"/>
          </p:cNvPicPr>
          <p:nvPr/>
        </p:nvPicPr>
        <p:blipFill>
          <a:blip r:embed="rId2"/>
          <a:srcRect/>
          <a:stretch>
            <a:fillRect/>
          </a:stretch>
        </p:blipFill>
        <p:spPr bwMode="auto">
          <a:xfrm>
            <a:off x="323528" y="3212976"/>
            <a:ext cx="1538226" cy="162631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268760"/>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El Gobierno</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endParaRPr lang="es-ES" sz="2400" dirty="0" smtClean="0">
              <a:latin typeface="Arial Narrow" pitchFamily="34" charset="0"/>
              <a:ea typeface="+mj-ea"/>
              <a:cs typeface="+mj-cs"/>
            </a:endParaRPr>
          </a:p>
        </p:txBody>
      </p:sp>
      <p:sp>
        <p:nvSpPr>
          <p:cNvPr id="7" name="1 Título"/>
          <p:cNvSpPr txBox="1">
            <a:spLocks/>
          </p:cNvSpPr>
          <p:nvPr/>
        </p:nvSpPr>
        <p:spPr>
          <a:xfrm>
            <a:off x="3131840" y="1484784"/>
            <a:ext cx="5781836" cy="3960440"/>
          </a:xfrm>
          <a:prstGeom prst="rect">
            <a:avLst/>
          </a:prstGeom>
        </p:spPr>
        <p:txBody>
          <a:bodyPr vert="horz" lIns="91440" tIns="45720" rIns="91440" bIns="45720" rtlCol="0" anchor="ctr">
            <a:noAutofit/>
          </a:bodyPr>
          <a:lstStyle/>
          <a:p>
            <a:pPr lvl="0" algn="just">
              <a:spcBef>
                <a:spcPct val="0"/>
              </a:spcBef>
              <a:defRPr/>
            </a:pPr>
            <a:r>
              <a:rPr lang="es-MX" sz="2400" dirty="0" smtClean="0">
                <a:latin typeface="Arial Narrow" pitchFamily="34" charset="0"/>
                <a:ea typeface="+mj-ea"/>
                <a:cs typeface="+mj-cs"/>
              </a:rPr>
              <a:t>El origen de los gobiernos en la historia de la sociedad ha tenido grandes variaciones, desde el procedimiento hereditario, el derecho divino, hasta las elecciones.</a:t>
            </a:r>
          </a:p>
          <a:p>
            <a:pPr lvl="0" algn="just">
              <a:spcBef>
                <a:spcPct val="0"/>
              </a:spcBef>
              <a:defRPr/>
            </a:pPr>
            <a:endParaRPr lang="es-MX" sz="2400" dirty="0" smtClean="0">
              <a:latin typeface="Arial Narrow" pitchFamily="34" charset="0"/>
              <a:ea typeface="+mj-ea"/>
              <a:cs typeface="+mj-cs"/>
            </a:endParaRPr>
          </a:p>
          <a:p>
            <a:pPr algn="just">
              <a:spcBef>
                <a:spcPct val="0"/>
              </a:spcBef>
              <a:defRPr/>
            </a:pPr>
            <a:r>
              <a:rPr lang="es-MX" sz="2400" dirty="0" smtClean="0">
                <a:latin typeface="Arial Narrow" pitchFamily="34" charset="0"/>
                <a:ea typeface="+mj-ea"/>
                <a:cs typeface="+mj-cs"/>
              </a:rPr>
              <a:t>Aristóteles los clasificó así: monarquía (gobierno de uno), aristocracia (de pocos) y democracia (de muchos).</a:t>
            </a:r>
            <a:endParaRPr lang="es-MX" sz="2800" dirty="0" smtClean="0">
              <a:latin typeface="Arial Narrow" pitchFamily="34" charset="0"/>
              <a:ea typeface="+mj-ea"/>
              <a:cs typeface="+mj-cs"/>
            </a:endParaRPr>
          </a:p>
        </p:txBody>
      </p:sp>
      <p:sp>
        <p:nvSpPr>
          <p:cNvPr id="40962" name="AutoShape 2"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4" name="AutoShape 4"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6" name="AutoShape 6"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2" name="AutoShape 12"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4" name="AutoShape 14"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3010" name="Picture 2" descr="http://trabis.com.mx/trabis1/imagenestrabis1/mapa%20del%20sitio/gobierno.png"/>
          <p:cNvPicPr>
            <a:picLocks noChangeAspect="1" noChangeArrowheads="1"/>
          </p:cNvPicPr>
          <p:nvPr/>
        </p:nvPicPr>
        <p:blipFill>
          <a:blip r:embed="rId2"/>
          <a:srcRect/>
          <a:stretch>
            <a:fillRect/>
          </a:stretch>
        </p:blipFill>
        <p:spPr bwMode="auto">
          <a:xfrm>
            <a:off x="460375" y="2132856"/>
            <a:ext cx="2327124" cy="2327126"/>
          </a:xfrm>
          <a:prstGeom prst="rect">
            <a:avLst/>
          </a:prstGeom>
          <a:noFill/>
        </p:spPr>
      </p:pic>
      <p:sp>
        <p:nvSpPr>
          <p:cNvPr id="13" name="1 Título"/>
          <p:cNvSpPr txBox="1">
            <a:spLocks/>
          </p:cNvSpPr>
          <p:nvPr/>
        </p:nvSpPr>
        <p:spPr>
          <a:xfrm>
            <a:off x="155575" y="4221088"/>
            <a:ext cx="8664897" cy="3024336"/>
          </a:xfrm>
          <a:prstGeom prst="rect">
            <a:avLst/>
          </a:prstGeom>
        </p:spPr>
        <p:txBody>
          <a:bodyPr vert="horz" lIns="91440" tIns="45720" rIns="91440" bIns="45720" rtlCol="0" anchor="ctr">
            <a:noAutofit/>
          </a:bodyPr>
          <a:lstStyle/>
          <a:p>
            <a:pPr algn="just">
              <a:spcBef>
                <a:spcPct val="0"/>
              </a:spcBef>
              <a:defRPr/>
            </a:pPr>
            <a:endParaRPr lang="es-MX" sz="2800" dirty="0" smtClean="0">
              <a:latin typeface="Arial Narrow" pitchFamily="34" charset="0"/>
              <a:ea typeface="+mj-ea"/>
              <a:cs typeface="+mj-cs"/>
            </a:endParaRPr>
          </a:p>
          <a:p>
            <a:pPr algn="just">
              <a:spcBef>
                <a:spcPct val="0"/>
              </a:spcBef>
              <a:defRPr/>
            </a:pPr>
            <a:r>
              <a:rPr lang="es-MX" sz="2500" dirty="0" smtClean="0">
                <a:latin typeface="Arial Narrow" pitchFamily="34" charset="0"/>
                <a:ea typeface="+mj-ea"/>
                <a:cs typeface="+mj-cs"/>
              </a:rPr>
              <a:t>En la clasificación moderna el criterio diferenciador es la justificación que se tenga para el acceso al poder público, mientras en las monarquías se debe a una razón divina o de sangre, en las repúblicas se trata del voto popular</a:t>
            </a:r>
            <a:r>
              <a:rPr lang="es-MX" sz="2400" dirty="0" smtClean="0">
                <a:latin typeface="Arial Narrow" pitchFamily="34" charset="0"/>
                <a:ea typeface="+mj-ea"/>
                <a:cs typeface="+mj-cs"/>
              </a:rPr>
              <a:t>.</a:t>
            </a:r>
            <a:endParaRPr lang="es-MX" sz="2800" dirty="0" smtClean="0">
              <a:latin typeface="Arial Narrow" pitchFamily="34"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
        <p:nvSpPr>
          <p:cNvPr id="3" name="1 Título"/>
          <p:cNvSpPr txBox="1">
            <a:spLocks/>
          </p:cNvSpPr>
          <p:nvPr/>
        </p:nvSpPr>
        <p:spPr>
          <a:xfrm>
            <a:off x="-36512" y="1268760"/>
            <a:ext cx="9108504" cy="60592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900" b="1" dirty="0" smtClean="0">
                <a:latin typeface="Arial Narrow" pitchFamily="34" charset="0"/>
                <a:ea typeface="+mj-ea"/>
                <a:cs typeface="+mj-cs"/>
              </a:rPr>
              <a:t>La Política</a:t>
            </a:r>
            <a:r>
              <a:rPr lang="es-ES" sz="2800" b="1" dirty="0" smtClean="0">
                <a:latin typeface="Arial Narrow" pitchFamily="34" charset="0"/>
                <a:ea typeface="+mj-ea"/>
                <a:cs typeface="+mj-cs"/>
              </a:rPr>
              <a:t>.</a:t>
            </a:r>
          </a:p>
        </p:txBody>
      </p:sp>
      <p:sp>
        <p:nvSpPr>
          <p:cNvPr id="4" name="1 Título"/>
          <p:cNvSpPr txBox="1">
            <a:spLocks/>
          </p:cNvSpPr>
          <p:nvPr/>
        </p:nvSpPr>
        <p:spPr>
          <a:xfrm>
            <a:off x="323528" y="2132856"/>
            <a:ext cx="8496944" cy="3990305"/>
          </a:xfrm>
          <a:prstGeom prst="rect">
            <a:avLst/>
          </a:prstGeom>
        </p:spPr>
        <p:txBody>
          <a:bodyPr vert="horz" lIns="91440" tIns="45720" rIns="91440" bIns="45720" rtlCol="0" anchor="ctr">
            <a:normAutofit fontScale="97500"/>
          </a:bodyPr>
          <a:lstStyle/>
          <a:p>
            <a:pPr lvl="0" algn="just">
              <a:lnSpc>
                <a:spcPct val="150000"/>
              </a:lnSpc>
              <a:spcBef>
                <a:spcPct val="0"/>
              </a:spcBef>
              <a:defRPr/>
            </a:pPr>
            <a:endParaRPr lang="es-ES" sz="2400" dirty="0" smtClean="0">
              <a:latin typeface="Arial Narrow" pitchFamily="34" charset="0"/>
              <a:ea typeface="+mj-ea"/>
              <a:cs typeface="+mj-cs"/>
            </a:endParaRPr>
          </a:p>
        </p:txBody>
      </p:sp>
      <p:sp>
        <p:nvSpPr>
          <p:cNvPr id="7" name="1 Título"/>
          <p:cNvSpPr txBox="1">
            <a:spLocks/>
          </p:cNvSpPr>
          <p:nvPr/>
        </p:nvSpPr>
        <p:spPr>
          <a:xfrm>
            <a:off x="144016" y="1484784"/>
            <a:ext cx="6012160" cy="3960440"/>
          </a:xfrm>
          <a:prstGeom prst="rect">
            <a:avLst/>
          </a:prstGeom>
        </p:spPr>
        <p:txBody>
          <a:bodyPr vert="horz" lIns="91440" tIns="45720" rIns="91440" bIns="45720" rtlCol="0" anchor="ctr">
            <a:noAutofit/>
          </a:bodyPr>
          <a:lstStyle/>
          <a:p>
            <a:pPr lvl="0" algn="just">
              <a:spcBef>
                <a:spcPct val="0"/>
              </a:spcBef>
              <a:defRPr/>
            </a:pPr>
            <a:r>
              <a:rPr lang="es-MX" sz="2400" dirty="0" smtClean="0">
                <a:latin typeface="Arial Narrow" pitchFamily="34" charset="0"/>
                <a:ea typeface="+mj-ea"/>
                <a:cs typeface="+mj-cs"/>
              </a:rPr>
              <a:t>Conjunto de actividades que de alguna manera tienen como término de referencia a la polis, es decir al Estado.</a:t>
            </a:r>
          </a:p>
          <a:p>
            <a:pPr lvl="0" algn="just">
              <a:spcBef>
                <a:spcPct val="0"/>
              </a:spcBef>
              <a:defRPr/>
            </a:pPr>
            <a:endParaRPr lang="es-MX" sz="2400" dirty="0" smtClean="0">
              <a:latin typeface="Arial Narrow" pitchFamily="34" charset="0"/>
              <a:ea typeface="+mj-ea"/>
              <a:cs typeface="+mj-cs"/>
            </a:endParaRPr>
          </a:p>
          <a:p>
            <a:pPr algn="just">
              <a:spcBef>
                <a:spcPct val="0"/>
              </a:spcBef>
              <a:defRPr/>
            </a:pPr>
            <a:r>
              <a:rPr lang="es-MX" sz="2800" i="1" dirty="0" err="1" smtClean="0">
                <a:latin typeface="Arial Narrow" pitchFamily="34" charset="0"/>
                <a:ea typeface="+mj-ea"/>
                <a:cs typeface="+mj-cs"/>
              </a:rPr>
              <a:t>Politiké</a:t>
            </a:r>
            <a:r>
              <a:rPr lang="es-MX" sz="2800" i="1" dirty="0" smtClean="0">
                <a:latin typeface="Arial Narrow" pitchFamily="34" charset="0"/>
                <a:ea typeface="+mj-ea"/>
                <a:cs typeface="+mj-cs"/>
              </a:rPr>
              <a:t>: </a:t>
            </a:r>
            <a:r>
              <a:rPr lang="es-MX" sz="2800" dirty="0" smtClean="0">
                <a:latin typeface="Arial Narrow" pitchFamily="34" charset="0"/>
                <a:ea typeface="+mj-ea"/>
                <a:cs typeface="+mj-cs"/>
              </a:rPr>
              <a:t>todo lo que se refiere a la ciudad, y en consecuencia ciudadano, civil, público, y también sociable y social.</a:t>
            </a:r>
          </a:p>
        </p:txBody>
      </p:sp>
      <p:sp>
        <p:nvSpPr>
          <p:cNvPr id="40962" name="AutoShape 2"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4" name="AutoShape 4"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66" name="AutoShape 6" descr="data:image/jpeg;base64,/9j/4AAQSkZJRgABAQAAAQABAAD/2wCEAAkGBxQQDxAQEBAQDw8QEA8PDw8QDw8PDw8QFBUWFhQUFBQYHCggGBolGxQUITEhJSkrLi4uFx8zODMsNygtLisBCgoKDg0OFxAQGiwcHBwsLCwsLCwsLCwsLCwsLCwsLCwsLCwsLCwsLCwsLCwsLCssLDcrLDcsLCwsLCssKys3LP/AABEIAPAAxgMBIgACEQEDEQH/xAAcAAACAwEBAQEAAAAAAAAAAAAAAQIDBAYFBwj/xAA2EAACAgECBAQEBQIGAwAAAAAAAQIRAwQhBRIxQQYTUWEiMnGBkaHB0fAHsSMzQlJU8RQVFv/EABkBAAMBAQEAAAAAAAAAAAAAAAABAgMEBf/EACARAQEAAgICAwEBAAAAAAAAAAABAhEDIRIxBEFRIhP/2gAMAwEAAhEDEQA/APluUpky3KzPNmLSE39CFkZMi5fcelaWXYTluQi+/wDPYhzBoaWWSTKzXo9M5ySStv0FbIelKRPkZ1uk8MJVzN36Ueh/8wn7fmYXmipg4Ly2TWB+h9L0XhGOza/Kj18XhjGl/lkXm/FzifHZadr6lUsTPsOq8MY2vlS27I5ni/hbktxde3Uc5yvG4CSI2e5k4ck2n1Rg1WmSujXHklTcWHmFZFsVm2kp8wWVtgpD0F3MSUilMdk6C+LLEzOpFkZCsLTRBjIQYEJXZDLNmrIzJkLEVOQrQNEWVFm3t9RKRFgkM2jDDmaR2XhvQJNS6ujluHY1zJs+geHo7Jrp6epy8t+lYug0mn2vvffueliwL5mle1GbT4m/iSSS9+56mkjaOfJrh7X4cWy/lF/kGvS4lSNEsPccxXcnhZYUn+x4XE43deh1mqiu/wCx4HE6SM8po/cfOeOYa3W1Hg5Jcyeyv9Dq/ELVP7nE5svJNNd2bcXbLJg1HUps9TXYVJXFV3R5TR24XcY5Q7FYgZadppjUiCGgNamWRZUiyJFNphICGNAQhoymWZryMy5GUIpkiuZdJ7ohNlRSpkkBo0uLmkl6sLdQ3o8G03O0vxZ9F4Pi5aj7bbHPcI0qgkls+7Oq4cqSfV7HDnlutJHQeWo40l1X5s16C0qZicrxr3ZtxzSSf2IzrXjj19OW5J9qOd1fiPHp/mtv26GNeNcM63cSpl0Vnb3NYk/bbp1PD12JU9yX/t45Zrld+3qeXxTiqxxp0pbX7WY5XbWTUc5xzEle/U4Lim0q/Q7Xi2tjJOncn7bficPxCL5m21v6HR8ef0wzSx6h8tdTDn6l+OTRVqH3OvGarPL0oAYjVkCSEmSTEcSRZEhFk4smqaMYBjAzu0NOQyTRqyIzyKEUsrcSxr+bkJIqLLlPZ4Jh79W3R48EdHwWPQy5r0qOo4fBb30pHvaSXw7LqjxtP8qj0Pa0aulX5nDWsbM0/g7tL82aFkvGq/6McslQa/mwcN1ClsRk1w/GHV44xbbg8+TtFdPu+yOayaac5ty08caXZbt/c+keWmrjXuttzzsuhWeX+xR6vYN6PwY/DGiUVc40pOlTOW8eYnHPFR2v4evufR1gilGMekVt6nC/1CxVki/SSZWHsZY/y5bUYZQvmwxkv999DwNWqbSdr+bHVZcnPj+Jpem3U5TXxqbrdHXwZbrDKahRl+DW5VkRPDsLNja/udE9o+mdioGCNGJjQiSCnEkiyJUi2BFNoxoAxAZ2E15OplkzRmM84lFFTiRJN+gnEcWli+ajp+DQpX+Bzmkx/EdPonXKtuxhzVeLotJj9T28GRJL1qzxYT+VetNmqGa57Pojlq4nm1NOV7OupXwvJu5e9HlcU1FOVdTf4Z+KLT63f2IynTTG9x78crbSvr1+hdqtXHFBvZ+3dmSN38PY8XiOopvmaX6MzkdFzkejwbisZ83mycMk5Pki+8NqS/My+O4x8n4mm6TTTPDycQi/np9K23+x5fFpxyr4s0qX+hmmEZZZsWKXNj2u1aPA1XzP6nsPPyR5YrZ9zxs63bOzgmraxzvSenl+Q9RO19CnE6ZKbTOjXbP6Z2wsb6io0ZWAdiGkIJRZdBlKLIomm1YhBjAzJfke5S5dS3KzPJlFCZGT6C5yF/yypFt2i+ZfidBoZW12Oa0k0e3pdRytP+I5+WdrxdIslNfYT1dN+55eTV7Xe/7lvBtNLUZHGPZc0n6Ix8FW6aPIeSV33Oh4foHBqUbprct0XDlGUU19T39BjW8WtmE4/JPnpiw49zwuLaaMtTCM7cFcpJe3Q6DX43gk3TcX8ro8mM4PJzurap2c+WNxtjpmUyibx4ppqOOEa9Ypvocx4h4avLm47bN0kdlhwxmnKOzW33PG47iSg+bvF2PHqwsq4DL/AJC9VtueHkm2zfxLPTcU9v0PN5rZ6PFjqbc+WX0sjHYjOFFmNr12Fk6+xc9n9M7Ac2RbLY06GJMaYDaSLYopUi2MiabTjAMcgIJPMzPNmjKZplwRXIjYN0Qso9rsTN8NSlv19jyeYkpE3CU5m9N6yT/HofW/6ecO8rhrzv59Rkde0Ibf3s+LY5br9z794VTy8L0cMKc+XE1LlV1LmbdkXGROVtRjjSmn7myG0lLt3RZm4TmjB5HFJR3atXXcjplzx369iJBt72LDHJCpRtNdH6Hg8W8IqVywyp+klt+J7GiyUqb6G6Gdbl5YY5TsplZ6fNNX4d1OJc0aVdk/mOZ8QafUuDXl2q63dL6H2rWyXlz718XTt0Zx/FcWzdOvdOjG8Mnpc5LXwrUaSabcotP32Mso0fRON6Zb0ut7djxcXDFki4ySvs66GuPJ12L25RMsTNXEuFz09OdU21F3u/seepG3v0Xlo5MQANFoGhIlQA0WRK0TgTVNWIAwgZUlmYyZJmnOY5s0gitsQ2IshQ7I2FjG01I9fhPH8+mf+Dlnj71F0n9jxRpk2bPb7B4b/qrPbHq0pxezyLZpe67nVcM4rilK8cl5U31tPkk+zPzwpmrS62WNpxk4tehFxofpiqdq306Io4pxnFpYeZnkoJdI3c5eyifEl4+1SwPAslRezklUq9LOa1Grcm5SbbfVvdv7hIWn0rxJ/VHLkcoaWMcGJxcG2lLJK7ttvocnLxvrP+RNr0dNM5mWSytsrxN1kfF3mbZ8a95w2bfuhZ/EuOEaxQcpPvLZI5JsVi/zx2Xk1a/XTzz58krfRdkl7IygBppOzTGRGmAlMYrBCVEkWRKycRVTViYCxsDKwtJahmSRrzmSRpiECI2ItIsVjEBALAABjsigA9pWHMRAQ2bYhAMtmIAAgAAAACGACJogNMDiRNECUSatpxgGMDKmszmORrzGWZeJK2IkyJokCBgBABAAAAAEAAAAAAAEAAAMQwAAAAAENACAzTJogicBVUacYh4gMqaWdmaZqzGWZeIQZFjaEWmkAABAQABAAAAAABgAAACYAMQIYAAAAAAAFgBpInFlaJxFVRqwsCOMDGmtzGWRrzIyyReIipoRJkTRJMAACFCGAAgAAIAAACGAAAAAAAAAAAAAAMSGBmicSCJxFVRoxAPEIyprsxkZqzGWZWIipiJMiaEBDEIgACsZABiAgFgAAAAAAAAAAAAAAAwBDQAIzRKJEnEVU0Y1sIliEZU12YyTNmYyTLxEVMiybIssqQmMAIgGIAAABkQDACIBgBkADAaAAb9DwvJmhknBJxxJOW9OvYm2TuqmNrDRJ42uqa+x23BvCnLgjqclNyXMoNfKvU9bFkU15biptKui6HPl8mS9TbWcW4+YgdJ4m4bGL5oJJ7c0fc5tm+Gczm4zyx0ETiRROBVEX4gHiAxoaMqMsom6aKJQHCjHJEeU1PGRcC/I2ag5S/y/YXlD8gooVGjyw8sNkz0FF3lh5YbGlVCou8sPLDY0poKL/L+ovLDY0poKL1jF5YbGlcYnf+C+H3p3uorNKSk32UexyvCdVHDK5Yo5Lrd9Y/Q7jhfFsGaHlpLDb5pJdHL1o5fkZWzWum/FJtm8Q8XcF/42OV/6U+yQ/Beik1PZuTe+R20kacvhaGSUZ48qSTt+vqevmyY9Ji5ccqtb79Wc1y3NRtJ25XxZpVC7dvfejhZI6vjOaedtr5PU5ueKmzq+P1NMeRRROCJqBOMDe1kljQFsIiM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2" name="AutoShape 12"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0974" name="AutoShape 14" descr="data:image/jpeg;base64,/9j/4AAQSkZJRgABAQAAAQABAAD/2wCEAAkGBxQSEhUUExQUFRUWFxQXFhUUFhQXFRQWFRQWFxUUFBQYHCggGBolHBQUITEhJSkrLi4uFx8zODMsNygtLisBCgoKDg0OGhAQFywcHRwsLCwsLCwsLCwsLCwsLCwsLCwsLCwsLCw3LCwsNzc3LCs3LDcrKysrLCsrLCsrKysrK//AABEIAOMAywMBIgACEQEDEQH/xAAbAAABBQEBAAAAAAAAAAAAAAADAQIEBQYAB//EADkQAAEDAgUCAwcDAgYDAQAAAAEAAhEDIQQFEjFBUWFxgZEGEyIyobHwwdHxB+EUIzNCUnIWYpIV/8QAGQEAAwEBAQAAAAAAAAAAAAAAAQIDBAAF/8QAIhEAAgICAwACAwEAAAAAAAAAAAECESExAxJBIjIEE3FR/9oADAMBAAIRAxEAPwDx8lckCVOE5KFycAhYUcFyVLCAxwCWEoSwgg0NDU8BSMLhS5WtDLx0kqcuRIZRKmlhSdkb/wDPcLxK0FDAQJt+qPTbBvbzlRfK/CiijIOpEbiE+lQ1FbephGVRpc2O9vK6zlfBOo6xEXE/9borksHUguoAITqPQ/nRXmHymwJNzx+qHicOxt90P2DUUbwmBTKwHHmo4bdWTwJQjVxKIEhag2EYUFzVJ0ppErkwUBhIWozmpA1N2BRHcEkIz2oRCNitAoShcEoCoTOlKAuATgELDQsJYSgLkowoT6bJMIuFwbn7C3XhXmX5Vp3udlOXIkMo2SMswWoAC3U/ZWVRtOkADc9Bx4pKNAtBvAtbv+6PhMt1GY9blZe1laIH+JJ+Vkd7+ab/AIw8x5iD6q5xOFIt6xsAoNbBh/yg9yP3mFzaOTOwGYM2db9FJzDDhw+EiYIkbEHg9P7qmfhtO0lBOMcwyBHFueyT3A9FtSqgtcxzQHW58jH7KmzTBkbWO8Kw96K1wIMb9OxCNhma/heLjkfr+6ZPIDKaiRfcKK8fqtVmuVht95WexdC8j+FohJMRojtKKEAbqSxNI6IxrP4XOajOBSEJLGoAAmQpLmJNKNgoi1AhwphYm+6TKQriV4alhdqTgVYikdCUJCnsCVjHBWOV4LUZInsoTGSQFpcvpaWybKXLOlgeKsssPhgIH2+ymNhtgL/UKDRcXbCB9Sr3LsAPmd/crHt5KNjsvywvGp0wOf2Wjw2CaG2FroeDogxaysatQAaRJJHoI3SNnIzuJwut0ATt4ealUcnJGmPPgK6w+D0gdTurOnRsoykyiSozzPZumN9+T4n+EPE+zFE/7QfFaR7OEIqTlIoqMt/45TYLCPAqhzHKn0zqbeONvst5iPoqfGAEfuuXI0wuKow2OxrXDS8Qe+ypsVh/z+60eeZeHtP0PTwWRoVXNJY43E36r0OCXZWiE1RErMgpaY8UbEmbHfcd0Nq0t4EWwrQuLbJrUZrVJsdAS2AnMCc4QkBuusIN4SByI5qYWopgKgJQmgpwWwyIcE8JtMIiUZEvLKcvk7BX9Nhcew2HRUeVD6n7LXYDDTvubnt2WXl2WjomYDCx+eN5V3hqoG/0VaaoHYD6lKcRpuRJPyt7nt+ih1sLZb1cz0kNG5+nkrfKmW1Ou49Vk8M4aiXH87dVLo5oXv0t2G/jwhKkjlFs2LKgJ/OFLpPsqXCkiJCtKd1ku2aOuKCVnSgF6JsYQ6tdrd3NHaQleWcqIdZx/RRMRSJupWZVRDY5c37oWY1BTJB206h5T+wRSOZlcezeeVg8/pQ6RwtpmGasMi4B/wBx2WYzanrplwib+i08Hwl/QSVxKOrU1NDuRZPotsojX2gclW1ClAlb+R0jNBWxjW2RqbQdylCRzVmuytUNqNHCEGIulNcxGw0DeEo8U5cjZ1FBCc0LmlEIC3NmOjmFOASNRKbUo1E/J/mvtv6LcUPl8bn8/N1jMopgnzH59FqqtbjuB4rLyfYotEwVgL8NFh36+XRCY0n4zOozE/7Wnc+YVdg63va+gbM46nn6wFocfgXNpVDzEk/p4bKc3SGiUFXFGDHgPNaf2TyuGazc/c9VS4rL9NOnGxP6LcZWIpgNHG3gs05XEslklt43UTMs4ZSab378eHVPrOcBJ6DlUwimTVq/N/tG8dSB1U4pUNtlNmOdYsyWU3hp2m0jrB2VAzE13uL3a5Jgwfp2Vl7R+09djtLabGggEEjUSCTMnjbjqiYJlSrGmA9wbYWBmCCO6q04xtoeDi2zVey2GqPDX1LARA5JHKp/6qYssNLSYLgRboTt91qspJpgscLgiD4hZ/8AqrlhqUKdYXNJw1d2H+UvHXYm27s85p5dXcJazUE40Xhki0btP1lX2YZrUp0GljGtmzQQHE9Jk2Cz5zF7rvA+IEHSIG5WmPd5wPayilp2fHdaenTGkLK7uJ8Vo8lqS3SeNvAq/wCQvimZON5OcyF2lS6rLIDwsiZegRb+eSYWohQ3FMEE4ISK5D/NlRClK1OhIlW5mMfTCMwwhNKJslaGRbZG74/RXFNx1OO8DVvyASs9l1bS8eIWhoujfmWnzCzTwyiBexbYqEnt53XpGIp66T+8gLzvJToqR1j62W5w2JmnfeJHiLqcsheCN7n3lPs11vHopuVYiBB4RGsAaQNnS5vjy37eqhVGR8Q4WOWMF07NK242CDiKNoIULLsfa6tWVwReD/GymmNRQZhlbXgTRY6LiRzPF/omZZlrzUkkCf8AgLN8Tyr99Brj27KYGtYLQAmTb2doE/DANMep3JhRKlH3lBzHXBBEHkbGfRWGocflkGvYHoQR9N0WqdgTPLsDXBY6k7SdDi3S8SCBsVTZ3SMgQ0b2bFhwpWY0xRxlUH5XOkHxTc1dTYx2mS58XPA6BaI2pKijMpRbcrQ5JS3PZV+FoAnz/ZaLC0tI8Vp/I5MUY4RpjahCBU7I1VqjPNlj2XB1GoNRsIkobx91RHApTSE6PNdp/JTgKEJ4CY1PaVvZjFDUTSmhGYkbGSCYakS4R28lc0TLYO43Hbj9UDJ2AuIPKnPwpkRYhZ5yKxQWiCIPpHqJWiw2KlocO0qJl2Bmm8E3tHjP8eiDlti6mdiSB2IN/qkStAey+wmK1sLeRt2I2PoE7Lq2tp5WYxmNNEiZvYnoRt6qX7KZjrL/APtMf9hdRnxuikWaBw0mysqNQ6VGr0JEjlS8A3r0WXrRaLwTMGwm5t+XQcye9xJaCWsAJA5M7eimE6WkAXNh2HKe1oawD18UwOxlMR7a0KcNJc4gwTG1+ivsPm9LEM+B7XWmJuPEcIdfK6L5Ohknf4RfzXm/tFlVTDl1SjIZJsJkDa3aZVElLA1od/URrW1WQbkSeoHdZynNVzR0ULEYx9R0vJJFr8BXns9h/mdvAA9blbev64ZJufbRYYPCNaNXJ28kZzk6t2Q6rYP5Cyyd5ESA1XKI8SpNRqHwUIjgGtSFnC6bhEcUxxFcyEgMItQKK59+E6OKRrU8NSJ0r0WYw1IIgF0JhRQbqbHRLwZI23F1p8vxId08/wBlk6ZuFo8qZBk7qE1Y2jUU3QJMW2AsJ8FXYXDXngSb9DKmtDfhYTd13dgNgux1cMBAFo/j6JLoGykz5gfqb2/gqi9nsX7msJNjAKn18VNQdzB8LhV9fC6qxaPLxKovrkKwz1PC4sFouFZMgQV53gswdS+GoNtitZleah7d1iksllovapM6vHra6qMfmNbZlLU3lzjp26N6Kyw9bUPz7IdXEaLbk8paCn/pl8wzbFEbADnQb+pVFmmcV3CHMmm3eAJO93ELXZhiTJIa0dSRNuRCxOa5odTgAI4ERfldFO9F1ODWjPlmvU6Ii0cwr/2bpxScero9AFQ6j8R6m61OVs0YdoPN/VaeaXxog6HPhBeZTwU2pChoAAhBcCEWomEQigkVwSsCV7ZTWnqmOOqhRi1SnFAjsirOM5qT2lCTmleozEg4KK0oSdTKm0Oiww3zN9Qr/J6ovPCzNN0X6KdhcXpM8HdRkhzUurH3m/AA9JXZnX1taeBM+IsFSVcQbGdrgojcab2lrh8Qm4PUKfS2ddIRlIk6rCNidu0lPp0dbw9p+IGSOS3qB2URubNYC1zC6eQQrfAU/eP+EaQwW6wTcn6J3FoFl03CtqsuAqlzX4d+0jzla3BYeWEj5mj4h/yjnxUXM8OKgsAT9wsstlYSsi4DOx58A8K/o1NXQ9+llg8wyosuSB53CZhM5rUhFnAc8+aRq9FEjee6bJm52v5rL+1OAojaN+PFVX/kbwST6AqqzHOS839SjGPI2H4oiV3tY4T8uoD6rYuILRpMt4IO44XnGOxesiOJPiVYZPnj6Y07joePBap/jtxT9M8uVdqNa5qC5qjYfOmVDB+E/RS3myzSi08jpgTTQ3bJ9R6CXJaHBuCCUZw+qZVEJjgTkmvwSuMoLm33CKOM8AntTAntXqswoKAlaEgKI0qZRD2uTy+yGEx74S9bGsksxUCDsh18d0UJ9RI1nqnjBeiuRIw7S5wHJK9RyDCaKrHO3Ih304WR9lMqJJcRci08Dqt7l7ZMnhR5JJukcX2FpaKlrT6dPzxTcfk7HGWOLCZMbtk724VhgaOpsGCRsptbDh4EH4ht32ss9J7DdHm+c5KfiDnEOHHHYjsvPMyoEHzgf+y9i9qTqo6+WnQeoBmxVFh8ip0wHvbrqRPxfLTHEDk90kH1ky/a45PMMZl7qQl254HHYqvqE8rc+0uAkF8f5bZgnkzc+tliKm/mt/DJyVsz8ip4BtCc0wUajRm6Ad1dOyVUSnWMhaXKsdrYJ3Fj+6zjhfxCbRxRpn4Vn5uPuqLQlRrXWKaqnDZ402eI7q0pVQbgyCsMoSjtF1JPRzgkLrJ5QKh2SBGOHRCRXkqNPiqIJQNTwhIgXpswjwl96hF6QIUNY6pUJXU2piOPlReEFZBltxKlU41AHZCIuF0X8kNnaPYMpy2aDS2xIAKssHgIOhvFyfqVivYXO3zocRwBJi3K32Wu+PqXQPALHJUwk7C1tMnpMg/ZTqh1MkFRMbSglwNpaPG6h4rMBRpPJuOAOqSjtkerWFQva8WdDXRwf+Q72lU+V0XVQC4ywEyewFieu5t2UTK8bVqB8kAE/MRdurgdVPNchvu6QPc87dBskWWUaaKP+pOZt922iyO8dBx6rzijQkgnbdbL23y0UmNc8/5jy74ZmGtA/UrM7AE7D8C2Qwie8ga5gQPJV4F0erUkkptMXVo4QknZIdxO8KFV3VlVHxHsAqupuhHYZ6ElS8FjXUza45CitCWE0kpKmJF0ajDY4OEj06IuqVmKVUi4U6nmJG91jnwNPBpjyJlq8IQHghMxgd2Rg9T6tbHtGbaZTiU2Vy9EyCwmkp7imBcgDmqQgsKMRZBlInE3B7otdukymabIwGoJExmiZltQgS3dpBHccheseyGOFZpeD/x8RNj9l5JlztJhbf8Ap5jQyoaTrSRHgf4+qhyqzvD0ioJLW9TqP0hZjNpNN7TFnT9bBaulck+P0CyGaNkO6l0j/wCuFCSwdA7Kaf8AlmRaXO/QKfhaXuxB+Z1z2AUnBUgKdthv3IvCTHDTTqVHDZpJ/PJGMaQW7Z5Z7aY41cQTw0AAdhJ+6zeNdwp+Oql7y7qSqvFbrVBCy0BpiUemLhFwlC0ptIfF5/qqtk0PxDvmVaLqfjjv4qHTZaV0cIaeRabU6rTiEfBsndGxTJhK55oKhaK+F0ormFBcE92LVBCdiiDEO6oTDaEjilaCmzgEgKSo7hcdlQSxCU5gTAjsFlzChvKkAWQNMqTRupyeCkQmHZKlZd/qAHaUyk2yR50uB8Cpp2UeguIo6KhHQ/Tr9lY5fiiysx/26oGcQS145aPz7KHQq280JK0Kj2bDZgdBNvln16KuoDW8Rx91AynH66IPOkD6LS5Fhg34nbgT58KCWRWqLDD4YSAbBtz9ys37f5jpolgIBqGPL8lXvtBmgw9IkkajfyuvJczzN1d8uNmyio2zljJSY10ABV0ElScXU1OKfgqUgkwtSwhHZNw9HSwE/liq+i26sf8AEAgxwLDyUTDtj880oUiJmJuR3KjgQyUuLqS8+Kk1KcUh+cJ3igbY7BC3qiu280zBj4Sn6bqT2WjoSoLKBiW3VjVH6Kvrm6eAvINpM37JkqU0QwnuoqdZEeAbjdKUjt1yoS9HAIxKHTF0+qErY6OYpeFKBTbZGpbpJFIkqiuxTLJWou7SFJFHoWg7XTjlv2UPTE/n5sn4Ktpd2UvFUpEhO8Ey89j8WXHR0g/dek4KpA7bnt0XkHszi/dVxPILV6Ji8x93QO0uB+yzSVSDtGY9ss2dVq6QbD8CoMUdDI5KlluqXHn9SqzF1NR8LKsVSFbsr9P1U+q3S0AKPSZLh4yplQanR5J7FG4eh8O3VQ8bVj4QpmIrloDRuotLDHc8op+sZRZBbTVhmNmMHihNbL/NPzR8lreg+5/shJ3JDJYYuGENiEVzYiUlMWTq0mFNvI6BVnbqvLbqXiXWTMLQ1HxVI4QkssZUMMAPKhQpGYVJdA2GyCGBVjonLIwpzVy5OSWyRTXVFy5J6U8H0UalukXJZDonUU8D7JFyitlWVtTdWWDMsMrlytIi9kOmYcPJbHO6hLGCbQPuuXKE/shlorMYYp2VPSH2SLk4o+i25PgjM39Vy5BhWyK35lJdwuXIMstEHB/P+dUzFf6pXLk3oi0S3cJwP56rlyQoyDiFKbam4jokXJ3okVNTdEaFy5X8Je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3" name="1 Título"/>
          <p:cNvSpPr txBox="1">
            <a:spLocks/>
          </p:cNvSpPr>
          <p:nvPr/>
        </p:nvSpPr>
        <p:spPr>
          <a:xfrm>
            <a:off x="371599" y="4437112"/>
            <a:ext cx="8664897" cy="2520280"/>
          </a:xfrm>
          <a:prstGeom prst="rect">
            <a:avLst/>
          </a:prstGeom>
        </p:spPr>
        <p:txBody>
          <a:bodyPr vert="horz" lIns="91440" tIns="45720" rIns="91440" bIns="45720" rtlCol="0" anchor="ctr">
            <a:noAutofit/>
          </a:bodyPr>
          <a:lstStyle/>
          <a:p>
            <a:pPr algn="just">
              <a:spcBef>
                <a:spcPct val="0"/>
              </a:spcBef>
              <a:defRPr/>
            </a:pPr>
            <a:endParaRPr lang="es-MX" sz="2800" dirty="0" smtClean="0">
              <a:latin typeface="Arial Narrow" pitchFamily="34" charset="0"/>
              <a:ea typeface="+mj-ea"/>
              <a:cs typeface="+mj-cs"/>
            </a:endParaRPr>
          </a:p>
          <a:p>
            <a:pPr algn="just">
              <a:spcBef>
                <a:spcPct val="0"/>
              </a:spcBef>
              <a:defRPr/>
            </a:pPr>
            <a:r>
              <a:rPr lang="es-MX" sz="2500" dirty="0" smtClean="0">
                <a:latin typeface="Arial Narrow" pitchFamily="34" charset="0"/>
                <a:ea typeface="+mj-ea"/>
                <a:cs typeface="+mj-cs"/>
              </a:rPr>
              <a:t>Conjunto de interrelaciones que establecen los individuos para definir e influir en las características de la organización desde la que se dictan leyes que rigen sus vidas.</a:t>
            </a:r>
            <a:endParaRPr lang="es-MX" sz="2800" dirty="0" smtClean="0">
              <a:latin typeface="Arial Narrow" pitchFamily="34" charset="0"/>
              <a:ea typeface="+mj-ea"/>
              <a:cs typeface="+mj-cs"/>
            </a:endParaRPr>
          </a:p>
        </p:txBody>
      </p:sp>
      <p:pic>
        <p:nvPicPr>
          <p:cNvPr id="44034" name="Picture 2" descr="https://encrypted-tbn0.gstatic.com/images?q=tbn:ANd9GcRjNwhVO2tRvuQYk4EBzjG0CdV1Jx4WpMI6vmwq1L_x15hk5HtpjQ"/>
          <p:cNvPicPr>
            <a:picLocks noChangeAspect="1" noChangeArrowheads="1"/>
          </p:cNvPicPr>
          <p:nvPr/>
        </p:nvPicPr>
        <p:blipFill>
          <a:blip r:embed="rId2"/>
          <a:srcRect/>
          <a:stretch>
            <a:fillRect/>
          </a:stretch>
        </p:blipFill>
        <p:spPr bwMode="auto">
          <a:xfrm>
            <a:off x="6252458" y="2348880"/>
            <a:ext cx="2819534" cy="205836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34925" y="1512589"/>
            <a:ext cx="9001125" cy="5084763"/>
          </a:xfrm>
        </p:spPr>
        <p:txBody>
          <a:bodyPr/>
          <a:lstStyle/>
          <a:p>
            <a:pPr marL="0" indent="0" algn="ctr">
              <a:lnSpc>
                <a:spcPct val="90000"/>
              </a:lnSpc>
              <a:buNone/>
              <a:defRPr/>
            </a:pPr>
            <a:r>
              <a:rPr lang="es-ES" sz="2800" b="1" dirty="0" smtClean="0">
                <a:latin typeface="Arial Narrow" pitchFamily="34" charset="0"/>
              </a:rPr>
              <a:t>Democracia.		</a:t>
            </a:r>
          </a:p>
          <a:p>
            <a:pPr marL="0" indent="0" algn="just">
              <a:lnSpc>
                <a:spcPct val="90000"/>
              </a:lnSpc>
              <a:buNone/>
              <a:defRPr/>
            </a:pPr>
            <a:r>
              <a:rPr lang="es-MX" sz="2800" kern="1200" dirty="0" smtClean="0">
                <a:solidFill>
                  <a:schemeClr val="tx2"/>
                </a:solidFill>
                <a:latin typeface="Arial Narrow" pitchFamily="34" charset="0"/>
              </a:rPr>
              <a:t>LA </a:t>
            </a:r>
            <a:r>
              <a:rPr lang="es-MX" sz="2800" kern="1200" dirty="0">
                <a:solidFill>
                  <a:schemeClr val="tx2"/>
                </a:solidFill>
                <a:latin typeface="Arial Narrow" pitchFamily="34" charset="0"/>
              </a:rPr>
              <a:t>SOBERANÍA </a:t>
            </a:r>
            <a:r>
              <a:rPr lang="es-MX" sz="2800" kern="1200" dirty="0" smtClean="0">
                <a:solidFill>
                  <a:schemeClr val="tx2"/>
                </a:solidFill>
                <a:latin typeface="Arial Narrow" pitchFamily="34" charset="0"/>
              </a:rPr>
              <a:t>POPULAR.</a:t>
            </a:r>
            <a:endParaRPr lang="es-MX" sz="2800" kern="1200" dirty="0">
              <a:solidFill>
                <a:schemeClr val="tx2"/>
              </a:solidFill>
              <a:latin typeface="Arial Narrow" pitchFamily="34" charset="0"/>
            </a:endParaRPr>
          </a:p>
          <a:p>
            <a:pPr marL="0" indent="0" algn="just" eaLnBrk="1" hangingPunct="1">
              <a:buFontTx/>
              <a:buNone/>
              <a:defRPr/>
            </a:pPr>
            <a:endParaRPr lang="es-ES" sz="3000" kern="1200" dirty="0" smtClean="0">
              <a:latin typeface="Arial Narrow" pitchFamily="34" charset="0"/>
            </a:endParaRPr>
          </a:p>
          <a:p>
            <a:pPr marL="0" indent="0" algn="just" eaLnBrk="1" hangingPunct="1">
              <a:buFontTx/>
              <a:buNone/>
              <a:defRPr/>
            </a:pPr>
            <a:r>
              <a:rPr lang="es-ES" sz="3000" kern="1200" dirty="0" smtClean="0">
                <a:latin typeface="Arial Narrow" pitchFamily="34" charset="0"/>
              </a:rPr>
              <a:t>Democracia </a:t>
            </a:r>
            <a:r>
              <a:rPr lang="es-ES" sz="3000" kern="1200" dirty="0">
                <a:latin typeface="Arial Narrow" pitchFamily="34" charset="0"/>
              </a:rPr>
              <a:t>quiere decir gobierno del pueblo por el pueblo. </a:t>
            </a:r>
            <a:endParaRPr lang="es-ES" sz="3000" kern="1200" dirty="0" smtClean="0">
              <a:latin typeface="Arial Narrow" pitchFamily="34" charset="0"/>
            </a:endParaRPr>
          </a:p>
          <a:p>
            <a:pPr marL="0" indent="0" algn="just" eaLnBrk="1" hangingPunct="1">
              <a:buFontTx/>
              <a:buNone/>
              <a:defRPr/>
            </a:pPr>
            <a:endParaRPr lang="es-ES" sz="3000" kern="1200" dirty="0">
              <a:latin typeface="Arial Narrow" pitchFamily="34" charset="0"/>
            </a:endParaRPr>
          </a:p>
          <a:p>
            <a:pPr marL="0" indent="0" algn="just" eaLnBrk="1" hangingPunct="1">
              <a:buFontTx/>
              <a:buNone/>
              <a:defRPr/>
            </a:pPr>
            <a:r>
              <a:rPr lang="es-ES" sz="3000" kern="1200" dirty="0" smtClean="0">
                <a:latin typeface="Arial Narrow" pitchFamily="34" charset="0"/>
              </a:rPr>
              <a:t>El </a:t>
            </a:r>
            <a:r>
              <a:rPr lang="es-ES" sz="3000" kern="1200" dirty="0">
                <a:latin typeface="Arial Narrow" pitchFamily="34" charset="0"/>
              </a:rPr>
              <a:t>término democracia y sus derivados provienen, en efecto, de las palabras griegas </a:t>
            </a:r>
            <a:r>
              <a:rPr lang="es-ES" sz="3000" i="1" kern="1200" dirty="0">
                <a:latin typeface="Arial Narrow" pitchFamily="34" charset="0"/>
              </a:rPr>
              <a:t>demos</a:t>
            </a:r>
            <a:r>
              <a:rPr lang="es-ES" sz="3000" kern="1200" dirty="0">
                <a:latin typeface="Arial Narrow" pitchFamily="34" charset="0"/>
              </a:rPr>
              <a:t> (pueblo) y </a:t>
            </a:r>
            <a:r>
              <a:rPr lang="es-ES" sz="3000" i="1" kern="1200" dirty="0" err="1">
                <a:latin typeface="Arial Narrow" pitchFamily="34" charset="0"/>
              </a:rPr>
              <a:t>cratos</a:t>
            </a:r>
            <a:r>
              <a:rPr lang="es-ES" sz="3000" kern="1200" dirty="0">
                <a:latin typeface="Arial Narrow" pitchFamily="34" charset="0"/>
              </a:rPr>
              <a:t> (poder o gobierno).</a:t>
            </a:r>
            <a:endParaRPr lang="es-MX" sz="3000" dirty="0">
              <a:latin typeface="Trebuchet MS" pitchFamily="34" charset="0"/>
            </a:endParaRPr>
          </a:p>
        </p:txBody>
      </p:sp>
      <p:pic>
        <p:nvPicPr>
          <p:cNvPr id="15364" name="Picture 5" descr="http://html.rincondelvago.com/000201430.png"/>
          <p:cNvPicPr>
            <a:picLocks noChangeAspect="1" noChangeArrowheads="1"/>
          </p:cNvPicPr>
          <p:nvPr/>
        </p:nvPicPr>
        <p:blipFill>
          <a:blip r:embed="rId2"/>
          <a:srcRect/>
          <a:stretch>
            <a:fillRect/>
          </a:stretch>
        </p:blipFill>
        <p:spPr bwMode="auto">
          <a:xfrm>
            <a:off x="3635896" y="5196636"/>
            <a:ext cx="2626544" cy="1661363"/>
          </a:xfrm>
          <a:prstGeom prst="rect">
            <a:avLst/>
          </a:prstGeom>
          <a:noFill/>
          <a:ln w="9525">
            <a:noFill/>
            <a:miter lim="800000"/>
            <a:headEnd/>
            <a:tailEnd/>
          </a:ln>
        </p:spPr>
      </p:pic>
      <p:sp>
        <p:nvSpPr>
          <p:cNvPr id="5" name="1 Título"/>
          <p:cNvSpPr txBox="1">
            <a:spLocks/>
          </p:cNvSpPr>
          <p:nvPr/>
        </p:nvSpPr>
        <p:spPr>
          <a:xfrm>
            <a:off x="2555776" y="-99392"/>
            <a:ext cx="6516216" cy="14700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dirty="0" smtClean="0">
                <a:latin typeface="Arial Narrow" pitchFamily="34" charset="0"/>
                <a:ea typeface="+mj-ea"/>
                <a:cs typeface="+mj-cs"/>
              </a:rPr>
              <a:t>Derecho de acceso a la información y transparencia en un contexto democrático.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2174</TotalTime>
  <Words>1677</Words>
  <Application>Microsoft Office PowerPoint</Application>
  <PresentationFormat>Presentación en pantalla (4:3)</PresentationFormat>
  <Paragraphs>258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Dugaweb.com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Francisco Garcia</dc:creator>
  <cp:lastModifiedBy>Javier Reyes</cp:lastModifiedBy>
  <cp:revision>97</cp:revision>
  <dcterms:created xsi:type="dcterms:W3CDTF">2013-09-04T19:30:16Z</dcterms:created>
  <dcterms:modified xsi:type="dcterms:W3CDTF">2015-11-20T20:31:58Z</dcterms:modified>
</cp:coreProperties>
</file>