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0" r:id="rId2"/>
    <p:sldId id="438" r:id="rId3"/>
    <p:sldId id="439" r:id="rId4"/>
    <p:sldId id="477" r:id="rId5"/>
    <p:sldId id="440" r:id="rId6"/>
    <p:sldId id="425" r:id="rId7"/>
    <p:sldId id="427" r:id="rId8"/>
    <p:sldId id="462" r:id="rId9"/>
    <p:sldId id="463" r:id="rId10"/>
    <p:sldId id="475" r:id="rId11"/>
    <p:sldId id="476" r:id="rId12"/>
    <p:sldId id="465" r:id="rId13"/>
    <p:sldId id="470" r:id="rId14"/>
    <p:sldId id="447" r:id="rId15"/>
    <p:sldId id="448" r:id="rId16"/>
    <p:sldId id="449" r:id="rId17"/>
    <p:sldId id="450" r:id="rId18"/>
    <p:sldId id="451" r:id="rId19"/>
    <p:sldId id="453" r:id="rId20"/>
    <p:sldId id="471" r:id="rId21"/>
    <p:sldId id="472" r:id="rId22"/>
    <p:sldId id="473" r:id="rId23"/>
    <p:sldId id="352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6C0A"/>
    <a:srgbClr val="77933C"/>
    <a:srgbClr val="604A7B"/>
    <a:srgbClr val="00A1B1"/>
    <a:srgbClr val="CCECE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1023" autoAdjust="0"/>
  </p:normalViewPr>
  <p:slideViewPr>
    <p:cSldViewPr>
      <p:cViewPr varScale="1">
        <p:scale>
          <a:sx n="68" d="100"/>
          <a:sy n="68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C9F5F-A7C6-48CA-B967-4D694F106C55}" type="doc">
      <dgm:prSet loTypeId="urn:microsoft.com/office/officeart/2008/layout/Lin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A348BD66-ED05-4CFC-AFEC-6C44DC776F88}">
      <dgm:prSet phldrT="[Texto]" custT="1"/>
      <dgm:spPr/>
      <dgm:t>
        <a:bodyPr/>
        <a:lstStyle/>
        <a:p>
          <a:pPr algn="ctr"/>
          <a:r>
            <a:rPr lang="es-MX" sz="2600" b="1" dirty="0">
              <a:latin typeface="+mn-lt"/>
            </a:rPr>
            <a:t>Publicación de información</a:t>
          </a:r>
        </a:p>
        <a:p>
          <a:pPr algn="ctr"/>
          <a:endParaRPr lang="es-MX" sz="3000" b="1" dirty="0">
            <a:latin typeface="+mn-lt"/>
          </a:endParaRPr>
        </a:p>
        <a:p>
          <a:pPr algn="ctr"/>
          <a:endParaRPr lang="es-MX" sz="3000" b="1" dirty="0">
            <a:latin typeface="+mn-lt"/>
          </a:endParaRPr>
        </a:p>
        <a:p>
          <a:pPr algn="ctr"/>
          <a:endParaRPr lang="es-MX" sz="3000" b="1" dirty="0">
            <a:latin typeface="+mn-lt"/>
          </a:endParaRPr>
        </a:p>
        <a:p>
          <a:pPr algn="ctr"/>
          <a:r>
            <a:rPr lang="es-MX" sz="1800" dirty="0">
              <a:latin typeface="+mn-lt"/>
            </a:rPr>
            <a:t>Publicar Información,</a:t>
          </a:r>
          <a:br>
            <a:rPr lang="es-MX" sz="1800" dirty="0">
              <a:latin typeface="+mn-lt"/>
            </a:rPr>
          </a:br>
          <a:r>
            <a:rPr lang="es-MX" sz="1800" dirty="0">
              <a:latin typeface="+mn-lt"/>
            </a:rPr>
            <a:t>en el portal de</a:t>
          </a:r>
          <a:br>
            <a:rPr lang="es-MX" sz="1800" dirty="0">
              <a:latin typeface="+mn-lt"/>
            </a:rPr>
          </a:br>
          <a:r>
            <a:rPr lang="es-MX" sz="1800" dirty="0">
              <a:latin typeface="+mn-lt"/>
            </a:rPr>
            <a:t>internet y en</a:t>
          </a:r>
          <a:br>
            <a:rPr lang="es-MX" sz="1800" dirty="0">
              <a:latin typeface="+mn-lt"/>
            </a:rPr>
          </a:br>
          <a:r>
            <a:rPr lang="es-MX" sz="1800" dirty="0">
              <a:latin typeface="+mn-lt"/>
            </a:rPr>
            <a:t>la PNT </a:t>
          </a:r>
          <a:r>
            <a:rPr lang="es-ES" sz="1800" u="sng" dirty="0"/>
            <a:t>www.plataformadetransparencia.org.mx</a:t>
          </a:r>
          <a:endParaRPr lang="es-MX" sz="1800" b="1" dirty="0">
            <a:latin typeface="+mn-lt"/>
          </a:endParaRPr>
        </a:p>
      </dgm:t>
    </dgm:pt>
    <dgm:pt modelId="{ED980640-AEAA-44F8-9830-BC7F24F26C19}" type="parTrans" cxnId="{0E052008-F202-4159-9C40-D124B433C9BA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D53AFB7D-AC7C-47A9-A96E-B7297DD02AA6}" type="sibTrans" cxnId="{0E052008-F202-4159-9C40-D124B433C9BA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4546FC67-2C41-4702-91AE-EE2EBF81A870}">
      <dgm:prSet phldrT="[Texto]" custT="1"/>
      <dgm:spPr/>
      <dgm:t>
        <a:bodyPr anchor="t"/>
        <a:lstStyle/>
        <a:p>
          <a:r>
            <a:rPr lang="es-MX" sz="2000" b="1" kern="1200" dirty="0">
              <a:latin typeface="+mn-lt"/>
              <a:ea typeface="+mn-ea"/>
              <a:cs typeface="+mn-cs"/>
            </a:rPr>
            <a:t>Titular</a:t>
          </a:r>
          <a:r>
            <a:rPr lang="es-MX" sz="2000" kern="1200" dirty="0">
              <a:latin typeface="+mn-lt"/>
            </a:rPr>
            <a:t> </a:t>
          </a:r>
          <a:r>
            <a:rPr lang="es-MX" sz="2000" b="1" kern="1200" dirty="0">
              <a:latin typeface="+mn-lt"/>
            </a:rPr>
            <a:t>UT:</a:t>
          </a:r>
          <a:r>
            <a:rPr lang="es-MX" sz="2000" kern="1200" dirty="0">
              <a:latin typeface="+mn-lt"/>
            </a:rPr>
            <a:t> verificar información. </a:t>
          </a:r>
          <a:r>
            <a:rPr lang="es-MX" sz="2000" b="1" kern="1200" dirty="0">
              <a:latin typeface="+mn-lt"/>
              <a:ea typeface="+mn-ea"/>
              <a:cs typeface="+mn-cs"/>
            </a:rPr>
            <a:t>Á</a:t>
          </a:r>
          <a:r>
            <a:rPr lang="es-MX" sz="2000" b="1" kern="1200" dirty="0">
              <a:latin typeface="+mn-lt"/>
            </a:rPr>
            <a:t>reas generadoras </a:t>
          </a:r>
          <a:r>
            <a:rPr lang="es-MX" sz="2000" b="1" kern="1200" dirty="0">
              <a:latin typeface="+mn-lt"/>
              <a:ea typeface="+mn-ea"/>
              <a:cs typeface="+mn-cs"/>
            </a:rPr>
            <a:t>de la información: </a:t>
          </a:r>
          <a:r>
            <a:rPr lang="es-MX" sz="2000" kern="1200" dirty="0">
              <a:latin typeface="+mn-lt"/>
            </a:rPr>
            <a:t>publicar.</a:t>
          </a:r>
        </a:p>
      </dgm:t>
    </dgm:pt>
    <dgm:pt modelId="{EB4D62EE-27F8-4C7D-82F1-FC7D8039C1F0}" type="parTrans" cxnId="{A17455AD-B920-4555-B98C-FB2D0356F9CB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DC78C4D9-722A-4AEC-8F81-D6E0C02A3C88}" type="sibTrans" cxnId="{A17455AD-B920-4555-B98C-FB2D0356F9CB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4C1B7366-804D-4BC3-B088-AA6E8CAD0255}">
      <dgm:prSet phldrT="[Texto]" custT="1"/>
      <dgm:spPr/>
      <dgm:t>
        <a:bodyPr anchor="ctr"/>
        <a:lstStyle/>
        <a:p>
          <a:r>
            <a:rPr lang="es-MX" sz="2000" dirty="0">
              <a:latin typeface="+mn-lt"/>
            </a:rPr>
            <a:t>¿Qué información?</a:t>
          </a:r>
        </a:p>
        <a:p>
          <a:r>
            <a:rPr lang="es-MX" sz="2000" dirty="0">
              <a:latin typeface="+mn-lt"/>
            </a:rPr>
            <a:t>Artículos 8 y específico.</a:t>
          </a:r>
        </a:p>
        <a:p>
          <a:r>
            <a:rPr lang="es-MX" sz="2000" dirty="0">
              <a:latin typeface="+mn-lt"/>
            </a:rPr>
            <a:t>Lineamientos de publicación.</a:t>
          </a:r>
          <a:br>
            <a:rPr lang="es-MX" sz="2000" dirty="0">
              <a:latin typeface="+mn-lt"/>
            </a:rPr>
          </a:br>
          <a:endParaRPr lang="es-MX" sz="2000" dirty="0">
            <a:latin typeface="+mn-lt"/>
          </a:endParaRPr>
        </a:p>
      </dgm:t>
    </dgm:pt>
    <dgm:pt modelId="{B4594D7F-A7D5-4A4E-99A2-10DA7F942766}" type="parTrans" cxnId="{BC8CD003-5132-470D-BA19-C63497D60C6A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77C2312-C0A8-420C-88A1-8B1CAE17887F}" type="sibTrans" cxnId="{BC8CD003-5132-470D-BA19-C63497D60C6A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AF9A893D-6EDF-4112-BCDF-9073E4AFC50B}">
      <dgm:prSet phldrT="[Texto]" custT="1"/>
      <dgm:spPr>
        <a:ln>
          <a:solidFill>
            <a:schemeClr val="bg1">
              <a:lumMod val="75000"/>
              <a:alpha val="0"/>
            </a:schemeClr>
          </a:solidFill>
        </a:ln>
      </dgm:spPr>
      <dgm:t>
        <a:bodyPr anchor="ctr"/>
        <a:lstStyle/>
        <a:p>
          <a:r>
            <a:rPr lang="es-MX" sz="2000">
              <a:latin typeface="+mn-lt"/>
            </a:rPr>
            <a:t>Universal, Permanente y Actualizada</a:t>
          </a:r>
          <a:endParaRPr lang="es-MX" sz="2000" dirty="0">
            <a:latin typeface="+mn-lt"/>
          </a:endParaRPr>
        </a:p>
      </dgm:t>
    </dgm:pt>
    <dgm:pt modelId="{5B3C1281-CE2B-4EFC-9D2C-B1C3B4295877}" type="parTrans" cxnId="{02A8FF63-0DEF-43F3-B1E2-B799740AB38F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68D28281-EA1D-4C53-A403-C650FA76491D}" type="sibTrans" cxnId="{02A8FF63-0DEF-43F3-B1E2-B799740AB38F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DBCF1DDC-B65A-4053-B7B0-5B08E6AFD395}" type="pres">
      <dgm:prSet presAssocID="{E22C9F5F-A7C6-48CA-B967-4D694F106C5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4DDAF806-BA2E-4834-B48A-22DDB5C5C488}" type="pres">
      <dgm:prSet presAssocID="{A348BD66-ED05-4CFC-AFEC-6C44DC776F88}" presName="thickLine" presStyleLbl="alignNode1" presStyleIdx="0" presStyleCnt="1"/>
      <dgm:spPr/>
    </dgm:pt>
    <dgm:pt modelId="{18F9373F-B1CA-4DA8-AC85-C2009DE82678}" type="pres">
      <dgm:prSet presAssocID="{A348BD66-ED05-4CFC-AFEC-6C44DC776F88}" presName="horz1" presStyleCnt="0"/>
      <dgm:spPr/>
    </dgm:pt>
    <dgm:pt modelId="{84CF14E4-E8C4-4452-AF2B-AEA0CF8A82FF}" type="pres">
      <dgm:prSet presAssocID="{A348BD66-ED05-4CFC-AFEC-6C44DC776F88}" presName="tx1" presStyleLbl="revTx" presStyleIdx="0" presStyleCnt="4" custScaleX="257290"/>
      <dgm:spPr/>
      <dgm:t>
        <a:bodyPr/>
        <a:lstStyle/>
        <a:p>
          <a:endParaRPr lang="es-MX"/>
        </a:p>
      </dgm:t>
    </dgm:pt>
    <dgm:pt modelId="{39D4B877-AFF5-4D4D-9078-E290BD4E062A}" type="pres">
      <dgm:prSet presAssocID="{A348BD66-ED05-4CFC-AFEC-6C44DC776F88}" presName="vert1" presStyleCnt="0"/>
      <dgm:spPr/>
    </dgm:pt>
    <dgm:pt modelId="{F5552D9A-458B-413D-BA52-54689E632542}" type="pres">
      <dgm:prSet presAssocID="{4546FC67-2C41-4702-91AE-EE2EBF81A870}" presName="vertSpace2a" presStyleCnt="0"/>
      <dgm:spPr/>
    </dgm:pt>
    <dgm:pt modelId="{3B191EF9-3EFB-46CE-992A-B0A8A0C94D33}" type="pres">
      <dgm:prSet presAssocID="{4546FC67-2C41-4702-91AE-EE2EBF81A870}" presName="horz2" presStyleCnt="0"/>
      <dgm:spPr/>
    </dgm:pt>
    <dgm:pt modelId="{E8EC3D19-8F7B-4D15-B53C-33FB174E1583}" type="pres">
      <dgm:prSet presAssocID="{4546FC67-2C41-4702-91AE-EE2EBF81A870}" presName="horzSpace2" presStyleCnt="0"/>
      <dgm:spPr/>
    </dgm:pt>
    <dgm:pt modelId="{648B8CA2-D4F6-425C-A695-78762C8A4867}" type="pres">
      <dgm:prSet presAssocID="{4546FC67-2C41-4702-91AE-EE2EBF81A870}" presName="tx2" presStyleLbl="revTx" presStyleIdx="1" presStyleCnt="4" custScaleX="82251" custScaleY="137158"/>
      <dgm:spPr/>
      <dgm:t>
        <a:bodyPr/>
        <a:lstStyle/>
        <a:p>
          <a:endParaRPr lang="es-MX"/>
        </a:p>
      </dgm:t>
    </dgm:pt>
    <dgm:pt modelId="{0460EF2C-906B-4B3F-89B8-58E2E4DAFDC0}" type="pres">
      <dgm:prSet presAssocID="{4546FC67-2C41-4702-91AE-EE2EBF81A870}" presName="vert2" presStyleCnt="0"/>
      <dgm:spPr/>
    </dgm:pt>
    <dgm:pt modelId="{388AE917-E7F2-4C6D-BEC4-57FBADC58B0A}" type="pres">
      <dgm:prSet presAssocID="{4546FC67-2C41-4702-91AE-EE2EBF81A870}" presName="thinLine2b" presStyleLbl="callout" presStyleIdx="0" presStyleCnt="3"/>
      <dgm:spPr>
        <a:ln>
          <a:solidFill>
            <a:schemeClr val="bg1">
              <a:lumMod val="75000"/>
            </a:schemeClr>
          </a:solidFill>
        </a:ln>
      </dgm:spPr>
    </dgm:pt>
    <dgm:pt modelId="{98E11A06-6B1E-4A01-915A-C1B436898D5E}" type="pres">
      <dgm:prSet presAssocID="{4546FC67-2C41-4702-91AE-EE2EBF81A870}" presName="vertSpace2b" presStyleCnt="0"/>
      <dgm:spPr/>
    </dgm:pt>
    <dgm:pt modelId="{D71CB83A-B786-4594-AEBB-87ABA41BA40C}" type="pres">
      <dgm:prSet presAssocID="{4C1B7366-804D-4BC3-B088-AA6E8CAD0255}" presName="horz2" presStyleCnt="0"/>
      <dgm:spPr/>
    </dgm:pt>
    <dgm:pt modelId="{4A6B23A5-C9F3-4846-B011-A315DD668D21}" type="pres">
      <dgm:prSet presAssocID="{4C1B7366-804D-4BC3-B088-AA6E8CAD0255}" presName="horzSpace2" presStyleCnt="0"/>
      <dgm:spPr/>
    </dgm:pt>
    <dgm:pt modelId="{68D380E4-BC94-4A55-BDD3-8C535915FBDE}" type="pres">
      <dgm:prSet presAssocID="{4C1B7366-804D-4BC3-B088-AA6E8CAD0255}" presName="tx2" presStyleLbl="revTx" presStyleIdx="2" presStyleCnt="4" custScaleY="186243"/>
      <dgm:spPr/>
      <dgm:t>
        <a:bodyPr/>
        <a:lstStyle/>
        <a:p>
          <a:endParaRPr lang="es-MX"/>
        </a:p>
      </dgm:t>
    </dgm:pt>
    <dgm:pt modelId="{B8D0A7F3-9BE3-4CBB-8BBC-DB4C401DD011}" type="pres">
      <dgm:prSet presAssocID="{4C1B7366-804D-4BC3-B088-AA6E8CAD0255}" presName="vert2" presStyleCnt="0"/>
      <dgm:spPr/>
    </dgm:pt>
    <dgm:pt modelId="{3BE1A26E-CC03-4E1F-9406-827195198DAE}" type="pres">
      <dgm:prSet presAssocID="{4C1B7366-804D-4BC3-B088-AA6E8CAD0255}" presName="thinLine2b" presStyleLbl="callout" presStyleIdx="1" presStyleCnt="3"/>
      <dgm:spPr>
        <a:ln>
          <a:solidFill>
            <a:schemeClr val="bg1">
              <a:lumMod val="75000"/>
            </a:schemeClr>
          </a:solidFill>
        </a:ln>
      </dgm:spPr>
    </dgm:pt>
    <dgm:pt modelId="{F1A07899-3F1C-420F-8932-119F27FA6DC4}" type="pres">
      <dgm:prSet presAssocID="{4C1B7366-804D-4BC3-B088-AA6E8CAD0255}" presName="vertSpace2b" presStyleCnt="0"/>
      <dgm:spPr/>
    </dgm:pt>
    <dgm:pt modelId="{F10EE78D-E27A-4D21-9550-BB30D00BEE98}" type="pres">
      <dgm:prSet presAssocID="{AF9A893D-6EDF-4112-BCDF-9073E4AFC50B}" presName="horz2" presStyleCnt="0"/>
      <dgm:spPr/>
    </dgm:pt>
    <dgm:pt modelId="{D4DA4944-A1B1-4B58-BB46-33D4E68D53CB}" type="pres">
      <dgm:prSet presAssocID="{AF9A893D-6EDF-4112-BCDF-9073E4AFC50B}" presName="horzSpace2" presStyleCnt="0"/>
      <dgm:spPr/>
    </dgm:pt>
    <dgm:pt modelId="{06837715-E2E5-45A4-897C-E32D320689E5}" type="pres">
      <dgm:prSet presAssocID="{AF9A893D-6EDF-4112-BCDF-9073E4AFC50B}" presName="tx2" presStyleLbl="revTx" presStyleIdx="3" presStyleCnt="4" custScaleY="93297"/>
      <dgm:spPr/>
      <dgm:t>
        <a:bodyPr/>
        <a:lstStyle/>
        <a:p>
          <a:endParaRPr lang="es-MX"/>
        </a:p>
      </dgm:t>
    </dgm:pt>
    <dgm:pt modelId="{AD41D229-DFA7-476E-84F6-B3DCFB61B63D}" type="pres">
      <dgm:prSet presAssocID="{AF9A893D-6EDF-4112-BCDF-9073E4AFC50B}" presName="vert2" presStyleCnt="0"/>
      <dgm:spPr/>
    </dgm:pt>
    <dgm:pt modelId="{0A7C0C45-78E2-4AE1-AE7C-A964DD989551}" type="pres">
      <dgm:prSet presAssocID="{AF9A893D-6EDF-4112-BCDF-9073E4AFC50B}" presName="thinLine2b" presStyleLbl="callout" presStyleIdx="2" presStyleCnt="3"/>
      <dgm:spPr>
        <a:ln>
          <a:solidFill>
            <a:schemeClr val="bg1">
              <a:lumMod val="75000"/>
            </a:schemeClr>
          </a:solidFill>
        </a:ln>
      </dgm:spPr>
    </dgm:pt>
    <dgm:pt modelId="{719C3981-3FB5-49F6-BAFB-CFA859CEEB52}" type="pres">
      <dgm:prSet presAssocID="{AF9A893D-6EDF-4112-BCDF-9073E4AFC50B}" presName="vertSpace2b" presStyleCnt="0"/>
      <dgm:spPr/>
    </dgm:pt>
  </dgm:ptLst>
  <dgm:cxnLst>
    <dgm:cxn modelId="{313C35DB-368C-4619-AB6A-EFCE392BB38C}" type="presOf" srcId="{E22C9F5F-A7C6-48CA-B967-4D694F106C55}" destId="{DBCF1DDC-B65A-4053-B7B0-5B08E6AFD395}" srcOrd="0" destOrd="0" presId="urn:microsoft.com/office/officeart/2008/layout/LinedList"/>
    <dgm:cxn modelId="{BAC3F661-5BBD-49C4-B17D-2B56B3A4236C}" type="presOf" srcId="{4546FC67-2C41-4702-91AE-EE2EBF81A870}" destId="{648B8CA2-D4F6-425C-A695-78762C8A4867}" srcOrd="0" destOrd="0" presId="urn:microsoft.com/office/officeart/2008/layout/LinedList"/>
    <dgm:cxn modelId="{BC8CD003-5132-470D-BA19-C63497D60C6A}" srcId="{A348BD66-ED05-4CFC-AFEC-6C44DC776F88}" destId="{4C1B7366-804D-4BC3-B088-AA6E8CAD0255}" srcOrd="1" destOrd="0" parTransId="{B4594D7F-A7D5-4A4E-99A2-10DA7F942766}" sibTransId="{377C2312-C0A8-420C-88A1-8B1CAE17887F}"/>
    <dgm:cxn modelId="{0E052008-F202-4159-9C40-D124B433C9BA}" srcId="{E22C9F5F-A7C6-48CA-B967-4D694F106C55}" destId="{A348BD66-ED05-4CFC-AFEC-6C44DC776F88}" srcOrd="0" destOrd="0" parTransId="{ED980640-AEAA-44F8-9830-BC7F24F26C19}" sibTransId="{D53AFB7D-AC7C-47A9-A96E-B7297DD02AA6}"/>
    <dgm:cxn modelId="{44227D29-3F28-4CF0-834F-F30CE6A4F6BD}" type="presOf" srcId="{AF9A893D-6EDF-4112-BCDF-9073E4AFC50B}" destId="{06837715-E2E5-45A4-897C-E32D320689E5}" srcOrd="0" destOrd="0" presId="urn:microsoft.com/office/officeart/2008/layout/LinedList"/>
    <dgm:cxn modelId="{02A8FF63-0DEF-43F3-B1E2-B799740AB38F}" srcId="{A348BD66-ED05-4CFC-AFEC-6C44DC776F88}" destId="{AF9A893D-6EDF-4112-BCDF-9073E4AFC50B}" srcOrd="2" destOrd="0" parTransId="{5B3C1281-CE2B-4EFC-9D2C-B1C3B4295877}" sibTransId="{68D28281-EA1D-4C53-A403-C650FA76491D}"/>
    <dgm:cxn modelId="{89983010-11EB-4C22-800E-315BC785F02F}" type="presOf" srcId="{4C1B7366-804D-4BC3-B088-AA6E8CAD0255}" destId="{68D380E4-BC94-4A55-BDD3-8C535915FBDE}" srcOrd="0" destOrd="0" presId="urn:microsoft.com/office/officeart/2008/layout/LinedList"/>
    <dgm:cxn modelId="{9C4E7733-2CD4-4EC7-9048-D5E7FF75C0C9}" type="presOf" srcId="{A348BD66-ED05-4CFC-AFEC-6C44DC776F88}" destId="{84CF14E4-E8C4-4452-AF2B-AEA0CF8A82FF}" srcOrd="0" destOrd="0" presId="urn:microsoft.com/office/officeart/2008/layout/LinedList"/>
    <dgm:cxn modelId="{A17455AD-B920-4555-B98C-FB2D0356F9CB}" srcId="{A348BD66-ED05-4CFC-AFEC-6C44DC776F88}" destId="{4546FC67-2C41-4702-91AE-EE2EBF81A870}" srcOrd="0" destOrd="0" parTransId="{EB4D62EE-27F8-4C7D-82F1-FC7D8039C1F0}" sibTransId="{DC78C4D9-722A-4AEC-8F81-D6E0C02A3C88}"/>
    <dgm:cxn modelId="{41EC1A69-2131-4321-9402-00CC58D70AD6}" type="presParOf" srcId="{DBCF1DDC-B65A-4053-B7B0-5B08E6AFD395}" destId="{4DDAF806-BA2E-4834-B48A-22DDB5C5C488}" srcOrd="0" destOrd="0" presId="urn:microsoft.com/office/officeart/2008/layout/LinedList"/>
    <dgm:cxn modelId="{626102CE-DB77-496F-9B7F-0E01077C5AD2}" type="presParOf" srcId="{DBCF1DDC-B65A-4053-B7B0-5B08E6AFD395}" destId="{18F9373F-B1CA-4DA8-AC85-C2009DE82678}" srcOrd="1" destOrd="0" presId="urn:microsoft.com/office/officeart/2008/layout/LinedList"/>
    <dgm:cxn modelId="{99434F0C-4324-428A-9A63-90C608335A5E}" type="presParOf" srcId="{18F9373F-B1CA-4DA8-AC85-C2009DE82678}" destId="{84CF14E4-E8C4-4452-AF2B-AEA0CF8A82FF}" srcOrd="0" destOrd="0" presId="urn:microsoft.com/office/officeart/2008/layout/LinedList"/>
    <dgm:cxn modelId="{5F723F43-B75A-47D5-9E08-699056E2E411}" type="presParOf" srcId="{18F9373F-B1CA-4DA8-AC85-C2009DE82678}" destId="{39D4B877-AFF5-4D4D-9078-E290BD4E062A}" srcOrd="1" destOrd="0" presId="urn:microsoft.com/office/officeart/2008/layout/LinedList"/>
    <dgm:cxn modelId="{8C03B79B-37BB-4562-9578-20AFB247F2DC}" type="presParOf" srcId="{39D4B877-AFF5-4D4D-9078-E290BD4E062A}" destId="{F5552D9A-458B-413D-BA52-54689E632542}" srcOrd="0" destOrd="0" presId="urn:microsoft.com/office/officeart/2008/layout/LinedList"/>
    <dgm:cxn modelId="{4233CCBB-EF05-4011-AE96-33154278C061}" type="presParOf" srcId="{39D4B877-AFF5-4D4D-9078-E290BD4E062A}" destId="{3B191EF9-3EFB-46CE-992A-B0A8A0C94D33}" srcOrd="1" destOrd="0" presId="urn:microsoft.com/office/officeart/2008/layout/LinedList"/>
    <dgm:cxn modelId="{76900D90-6D03-4A59-A86F-7D48487042C5}" type="presParOf" srcId="{3B191EF9-3EFB-46CE-992A-B0A8A0C94D33}" destId="{E8EC3D19-8F7B-4D15-B53C-33FB174E1583}" srcOrd="0" destOrd="0" presId="urn:microsoft.com/office/officeart/2008/layout/LinedList"/>
    <dgm:cxn modelId="{0422B725-3D8F-489C-B839-BB66C81F13AA}" type="presParOf" srcId="{3B191EF9-3EFB-46CE-992A-B0A8A0C94D33}" destId="{648B8CA2-D4F6-425C-A695-78762C8A4867}" srcOrd="1" destOrd="0" presId="urn:microsoft.com/office/officeart/2008/layout/LinedList"/>
    <dgm:cxn modelId="{8FE8D0D3-F4CB-4063-B317-F31CC23FDD92}" type="presParOf" srcId="{3B191EF9-3EFB-46CE-992A-B0A8A0C94D33}" destId="{0460EF2C-906B-4B3F-89B8-58E2E4DAFDC0}" srcOrd="2" destOrd="0" presId="urn:microsoft.com/office/officeart/2008/layout/LinedList"/>
    <dgm:cxn modelId="{A1213551-B567-4758-AC11-CBB538668505}" type="presParOf" srcId="{39D4B877-AFF5-4D4D-9078-E290BD4E062A}" destId="{388AE917-E7F2-4C6D-BEC4-57FBADC58B0A}" srcOrd="2" destOrd="0" presId="urn:microsoft.com/office/officeart/2008/layout/LinedList"/>
    <dgm:cxn modelId="{8FBB06B4-82AC-4F9B-8B06-5CD24AA905DB}" type="presParOf" srcId="{39D4B877-AFF5-4D4D-9078-E290BD4E062A}" destId="{98E11A06-6B1E-4A01-915A-C1B436898D5E}" srcOrd="3" destOrd="0" presId="urn:microsoft.com/office/officeart/2008/layout/LinedList"/>
    <dgm:cxn modelId="{BA95C6E7-AD8A-46D0-9F8F-F375BAF73935}" type="presParOf" srcId="{39D4B877-AFF5-4D4D-9078-E290BD4E062A}" destId="{D71CB83A-B786-4594-AEBB-87ABA41BA40C}" srcOrd="4" destOrd="0" presId="urn:microsoft.com/office/officeart/2008/layout/LinedList"/>
    <dgm:cxn modelId="{A4E4F1E1-BECA-40B5-B86B-CD6B82B0AE1A}" type="presParOf" srcId="{D71CB83A-B786-4594-AEBB-87ABA41BA40C}" destId="{4A6B23A5-C9F3-4846-B011-A315DD668D21}" srcOrd="0" destOrd="0" presId="urn:microsoft.com/office/officeart/2008/layout/LinedList"/>
    <dgm:cxn modelId="{D77F0DB0-CE07-45F0-A9D9-79D9791A10F8}" type="presParOf" srcId="{D71CB83A-B786-4594-AEBB-87ABA41BA40C}" destId="{68D380E4-BC94-4A55-BDD3-8C535915FBDE}" srcOrd="1" destOrd="0" presId="urn:microsoft.com/office/officeart/2008/layout/LinedList"/>
    <dgm:cxn modelId="{10DF2813-5ED3-4F9E-B46C-3E11D0B7D374}" type="presParOf" srcId="{D71CB83A-B786-4594-AEBB-87ABA41BA40C}" destId="{B8D0A7F3-9BE3-4CBB-8BBC-DB4C401DD011}" srcOrd="2" destOrd="0" presId="urn:microsoft.com/office/officeart/2008/layout/LinedList"/>
    <dgm:cxn modelId="{3FB0CA55-0E86-4686-AF3B-CB8E08246239}" type="presParOf" srcId="{39D4B877-AFF5-4D4D-9078-E290BD4E062A}" destId="{3BE1A26E-CC03-4E1F-9406-827195198DAE}" srcOrd="5" destOrd="0" presId="urn:microsoft.com/office/officeart/2008/layout/LinedList"/>
    <dgm:cxn modelId="{D535807D-05E0-43FE-BE83-7838F3A304B1}" type="presParOf" srcId="{39D4B877-AFF5-4D4D-9078-E290BD4E062A}" destId="{F1A07899-3F1C-420F-8932-119F27FA6DC4}" srcOrd="6" destOrd="0" presId="urn:microsoft.com/office/officeart/2008/layout/LinedList"/>
    <dgm:cxn modelId="{DEED1C0D-142C-4028-8FAE-084CE67333EA}" type="presParOf" srcId="{39D4B877-AFF5-4D4D-9078-E290BD4E062A}" destId="{F10EE78D-E27A-4D21-9550-BB30D00BEE98}" srcOrd="7" destOrd="0" presId="urn:microsoft.com/office/officeart/2008/layout/LinedList"/>
    <dgm:cxn modelId="{09D6929E-92BB-48DB-928C-F1FBF16F017A}" type="presParOf" srcId="{F10EE78D-E27A-4D21-9550-BB30D00BEE98}" destId="{D4DA4944-A1B1-4B58-BB46-33D4E68D53CB}" srcOrd="0" destOrd="0" presId="urn:microsoft.com/office/officeart/2008/layout/LinedList"/>
    <dgm:cxn modelId="{BFE6C793-0C3C-4808-8597-C39F8B64C941}" type="presParOf" srcId="{F10EE78D-E27A-4D21-9550-BB30D00BEE98}" destId="{06837715-E2E5-45A4-897C-E32D320689E5}" srcOrd="1" destOrd="0" presId="urn:microsoft.com/office/officeart/2008/layout/LinedList"/>
    <dgm:cxn modelId="{34DE2B6E-8D26-48F7-8838-7163F797C73F}" type="presParOf" srcId="{F10EE78D-E27A-4D21-9550-BB30D00BEE98}" destId="{AD41D229-DFA7-476E-84F6-B3DCFB61B63D}" srcOrd="2" destOrd="0" presId="urn:microsoft.com/office/officeart/2008/layout/LinedList"/>
    <dgm:cxn modelId="{69933783-3C82-4FB1-8CEA-76C250071833}" type="presParOf" srcId="{39D4B877-AFF5-4D4D-9078-E290BD4E062A}" destId="{0A7C0C45-78E2-4AE1-AE7C-A964DD989551}" srcOrd="8" destOrd="0" presId="urn:microsoft.com/office/officeart/2008/layout/LinedList"/>
    <dgm:cxn modelId="{A4726E2E-F05B-4C3F-A1C2-E9E4841363A0}" type="presParOf" srcId="{39D4B877-AFF5-4D4D-9078-E290BD4E062A}" destId="{719C3981-3FB5-49F6-BAFB-CFA859CEEB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AA6D5-F4C7-4271-BF47-BCD17D4BC4B8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AFA4CAF0-D774-4CE6-935C-ED63A2D7ECF1}">
      <dgm:prSet phldrT="[Texto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s-MX" sz="1200" b="1" dirty="0"/>
            <a:t>RECURSO DE REVISIÓN</a:t>
          </a:r>
        </a:p>
      </dgm:t>
    </dgm:pt>
    <dgm:pt modelId="{DC6F6860-455E-4664-BB94-5504FFACCBBD}" type="parTrans" cxnId="{AE387A09-B176-48FC-9B80-9942E0A06872}">
      <dgm:prSet/>
      <dgm:spPr/>
      <dgm:t>
        <a:bodyPr/>
        <a:lstStyle/>
        <a:p>
          <a:endParaRPr lang="es-MX"/>
        </a:p>
      </dgm:t>
    </dgm:pt>
    <dgm:pt modelId="{3EDE2AB3-6E1C-4D1D-B8C4-611F3C44E955}" type="sibTrans" cxnId="{AE387A09-B176-48FC-9B80-9942E0A06872}">
      <dgm:prSet/>
      <dgm:spPr/>
      <dgm:t>
        <a:bodyPr/>
        <a:lstStyle/>
        <a:p>
          <a:endParaRPr lang="es-MX"/>
        </a:p>
      </dgm:t>
    </dgm:pt>
    <dgm:pt modelId="{5674FCF2-0608-468E-A17C-053CF68A2F17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lIns="144000" tIns="93600" rIns="144000" bIns="93600" anchor="t"/>
        <a:lstStyle/>
        <a:p>
          <a:pPr algn="l"/>
          <a:r>
            <a:rPr lang="es-MX" sz="1200" b="1" dirty="0">
              <a:solidFill>
                <a:schemeClr val="accent6">
                  <a:lumMod val="75000"/>
                </a:schemeClr>
              </a:solidFill>
            </a:rPr>
            <a:t>Medio de impugnación con que cuenta el solicitante de la información para recurrir la resolución o la falta de ésta.</a:t>
          </a:r>
        </a:p>
      </dgm:t>
    </dgm:pt>
    <dgm:pt modelId="{86066A95-0085-40A5-AC83-B73F78FCE903}" type="parTrans" cxnId="{2F19783D-640B-4909-B54D-EE2A8651F6AF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8DEBE96C-A3B0-47AF-8D69-22BA43FBE903}" type="sibTrans" cxnId="{2F19783D-640B-4909-B54D-EE2A8651F6AF}">
      <dgm:prSet/>
      <dgm:spPr/>
      <dgm:t>
        <a:bodyPr/>
        <a:lstStyle/>
        <a:p>
          <a:endParaRPr lang="es-MX"/>
        </a:p>
      </dgm:t>
    </dgm:pt>
    <dgm:pt modelId="{8842210F-B6DE-460A-8A92-42A5DBA64194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lIns="144000" tIns="93600" rIns="72000" bIns="93600" anchor="t"/>
        <a:lstStyle/>
        <a:p>
          <a:pPr algn="l"/>
          <a:r>
            <a:rPr lang="es-MX" sz="1600" b="1" dirty="0">
              <a:solidFill>
                <a:schemeClr val="accent6">
                  <a:lumMod val="75000"/>
                </a:schemeClr>
              </a:solidFill>
            </a:rPr>
            <a:t>Causas</a:t>
          </a:r>
        </a:p>
        <a:p>
          <a:pPr algn="l"/>
          <a:r>
            <a:rPr lang="es-MX" sz="1200" dirty="0">
              <a:solidFill>
                <a:schemeClr val="accent6">
                  <a:lumMod val="75000"/>
                </a:schemeClr>
              </a:solidFill>
            </a:rPr>
            <a:t>- No resuelve en plazo</a:t>
          </a:r>
        </a:p>
        <a:p>
          <a:pPr algn="l"/>
          <a:r>
            <a:rPr lang="es-MX" sz="1200" dirty="0">
              <a:solidFill>
                <a:schemeClr val="accent6">
                  <a:lumMod val="75000"/>
                </a:schemeClr>
              </a:solidFill>
            </a:rPr>
            <a:t>- No notifica en plazo</a:t>
          </a:r>
        </a:p>
        <a:p>
          <a:pPr algn="l"/>
          <a:r>
            <a:rPr lang="es-MX" sz="1200" dirty="0">
              <a:solidFill>
                <a:schemeClr val="accent6">
                  <a:lumMod val="75000"/>
                </a:schemeClr>
              </a:solidFill>
            </a:rPr>
            <a:t>- Niega total o parcial información</a:t>
          </a:r>
        </a:p>
        <a:p>
          <a:pPr algn="l"/>
          <a:r>
            <a:rPr lang="es-MX" sz="1200" dirty="0">
              <a:solidFill>
                <a:schemeClr val="accent6">
                  <a:lumMod val="75000"/>
                </a:schemeClr>
              </a:solidFill>
            </a:rPr>
            <a:t>- Clasifica </a:t>
          </a:r>
          <a:r>
            <a:rPr lang="es-MX" sz="1200">
              <a:solidFill>
                <a:schemeClr val="accent6">
                  <a:lumMod val="75000"/>
                </a:schemeClr>
              </a:solidFill>
            </a:rPr>
            <a:t>indebidamente información</a:t>
          </a:r>
          <a:endParaRPr lang="es-MX" sz="1200" dirty="0">
            <a:solidFill>
              <a:schemeClr val="accent6">
                <a:lumMod val="75000"/>
              </a:schemeClr>
            </a:solidFill>
          </a:endParaRPr>
        </a:p>
        <a:p>
          <a:pPr algn="l"/>
          <a:r>
            <a:rPr lang="es-MX" sz="1200" dirty="0">
              <a:solidFill>
                <a:schemeClr val="accent6">
                  <a:lumMod val="75000"/>
                </a:schemeClr>
              </a:solidFill>
            </a:rPr>
            <a:t>- No permite el acceso completo</a:t>
          </a:r>
        </a:p>
        <a:p>
          <a:pPr algn="l"/>
          <a:r>
            <a:rPr lang="es-MX" sz="1200">
              <a:solidFill>
                <a:schemeClr val="accent6">
                  <a:lumMod val="75000"/>
                </a:schemeClr>
              </a:solidFill>
            </a:rPr>
            <a:t>- Cobro </a:t>
          </a:r>
          <a:r>
            <a:rPr lang="es-MX" sz="1200" dirty="0">
              <a:solidFill>
                <a:schemeClr val="accent6">
                  <a:lumMod val="75000"/>
                </a:schemeClr>
              </a:solidFill>
            </a:rPr>
            <a:t>adicional</a:t>
          </a:r>
        </a:p>
      </dgm:t>
    </dgm:pt>
    <dgm:pt modelId="{7FAC31AC-143B-4656-9853-22DA93F0DB17}" type="parTrans" cxnId="{824A2275-7EFB-44B0-B8AC-717ABE99C96A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842E2B47-D69D-4957-8397-93E822F0FD62}" type="sibTrans" cxnId="{824A2275-7EFB-44B0-B8AC-717ABE99C96A}">
      <dgm:prSet/>
      <dgm:spPr/>
      <dgm:t>
        <a:bodyPr/>
        <a:lstStyle/>
        <a:p>
          <a:endParaRPr lang="es-MX"/>
        </a:p>
      </dgm:t>
    </dgm:pt>
    <dgm:pt modelId="{7BC67E14-A04C-4030-B4EE-854A67D216DD}">
      <dgm:prSet phldrT="[Texto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s-MX" sz="1200" b="1" dirty="0"/>
            <a:t>RECURSO DE TRANSPARENCIA</a:t>
          </a:r>
        </a:p>
      </dgm:t>
    </dgm:pt>
    <dgm:pt modelId="{3AB36012-311E-42C8-B228-B4C3549F2F5B}" type="parTrans" cxnId="{54A75224-44A3-48D4-A905-E3D1EC57A239}">
      <dgm:prSet/>
      <dgm:spPr/>
      <dgm:t>
        <a:bodyPr/>
        <a:lstStyle/>
        <a:p>
          <a:endParaRPr lang="es-MX"/>
        </a:p>
      </dgm:t>
    </dgm:pt>
    <dgm:pt modelId="{C624EEDD-9005-4BD8-BF80-45B331BFB995}" type="sibTrans" cxnId="{54A75224-44A3-48D4-A905-E3D1EC57A239}">
      <dgm:prSet/>
      <dgm:spPr/>
      <dgm:t>
        <a:bodyPr/>
        <a:lstStyle/>
        <a:p>
          <a:endParaRPr lang="es-MX"/>
        </a:p>
      </dgm:t>
    </dgm:pt>
    <dgm:pt modelId="{9C1839BD-8B76-43C6-A8E1-ED08AAE60F2D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lIns="144000" tIns="93600" rIns="72000" bIns="93600" anchor="t"/>
        <a:lstStyle/>
        <a:p>
          <a:pPr algn="l"/>
          <a:r>
            <a:rPr lang="es-MX" sz="1200" b="1" dirty="0">
              <a:solidFill>
                <a:schemeClr val="accent6">
                  <a:lumMod val="75000"/>
                </a:schemeClr>
              </a:solidFill>
            </a:rPr>
            <a:t>Escrito por el cual se denuncia la falta de publicación de información fundamental de un Sujeto Obligado</a:t>
          </a:r>
        </a:p>
      </dgm:t>
    </dgm:pt>
    <dgm:pt modelId="{98F08714-CCB8-4A8E-96F9-6DFC361C4BE0}" type="parTrans" cxnId="{6CB36FC6-5B64-4EEA-9CCB-28559A3CD441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02860FD8-B9C3-4379-8B3D-D86A4FA91893}" type="sibTrans" cxnId="{6CB36FC6-5B64-4EEA-9CCB-28559A3CD441}">
      <dgm:prSet/>
      <dgm:spPr/>
      <dgm:t>
        <a:bodyPr/>
        <a:lstStyle/>
        <a:p>
          <a:endParaRPr lang="es-MX"/>
        </a:p>
      </dgm:t>
    </dgm:pt>
    <dgm:pt modelId="{81D7A5ED-35D0-4F61-9D50-71EDD22688F3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lIns="144000" tIns="93600" rIns="144000" bIns="93600" anchor="t"/>
        <a:lstStyle/>
        <a:p>
          <a:pPr algn="l"/>
          <a:r>
            <a:rPr lang="es-MX" sz="1600" b="1" dirty="0">
              <a:solidFill>
                <a:srgbClr val="E46C0A"/>
              </a:solidFill>
            </a:rPr>
            <a:t>Causas</a:t>
          </a:r>
        </a:p>
        <a:p>
          <a:pPr algn="l"/>
          <a:r>
            <a:rPr lang="es-MX" sz="1200" dirty="0">
              <a:solidFill>
                <a:srgbClr val="E46C0A"/>
              </a:solidFill>
            </a:rPr>
            <a:t>- Denuncia ante el ITEI</a:t>
          </a:r>
        </a:p>
        <a:p>
          <a:pPr algn="l"/>
          <a:r>
            <a:rPr lang="es-MX" sz="1200" dirty="0">
              <a:solidFill>
                <a:srgbClr val="E46C0A"/>
              </a:solidFill>
            </a:rPr>
            <a:t>- Informe del Sujeto </a:t>
          </a:r>
          <a:br>
            <a:rPr lang="es-MX" sz="1200" dirty="0">
              <a:solidFill>
                <a:srgbClr val="E46C0A"/>
              </a:solidFill>
            </a:rPr>
          </a:br>
          <a:r>
            <a:rPr lang="es-MX" sz="1200" dirty="0">
              <a:solidFill>
                <a:srgbClr val="E46C0A"/>
              </a:solidFill>
            </a:rPr>
            <a:t> Obligado</a:t>
          </a:r>
        </a:p>
        <a:p>
          <a:pPr algn="l"/>
          <a:r>
            <a:rPr lang="es-MX" sz="1200" dirty="0">
              <a:solidFill>
                <a:srgbClr val="E46C0A"/>
              </a:solidFill>
            </a:rPr>
            <a:t>- Resolución de recurso</a:t>
          </a:r>
        </a:p>
        <a:p>
          <a:pPr algn="l"/>
          <a:r>
            <a:rPr lang="es-MX" sz="1200" dirty="0">
              <a:solidFill>
                <a:srgbClr val="E46C0A"/>
              </a:solidFill>
            </a:rPr>
            <a:t>- Ejecución de la </a:t>
          </a:r>
          <a:br>
            <a:rPr lang="es-MX" sz="1200" dirty="0">
              <a:solidFill>
                <a:srgbClr val="E46C0A"/>
              </a:solidFill>
            </a:rPr>
          </a:br>
          <a:r>
            <a:rPr lang="es-MX" sz="1200" dirty="0">
              <a:solidFill>
                <a:srgbClr val="E46C0A"/>
              </a:solidFill>
            </a:rPr>
            <a:t>  resolución del recurso</a:t>
          </a:r>
        </a:p>
      </dgm:t>
    </dgm:pt>
    <dgm:pt modelId="{23E45385-7B75-454C-B435-FF22213895D5}" type="parTrans" cxnId="{4487B003-E7DE-48BD-80F8-BF4D74610A4A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D62D0813-CF5C-4C4A-9C58-48EC3FBCEDA3}" type="sibTrans" cxnId="{4487B003-E7DE-48BD-80F8-BF4D74610A4A}">
      <dgm:prSet/>
      <dgm:spPr/>
      <dgm:t>
        <a:bodyPr/>
        <a:lstStyle/>
        <a:p>
          <a:endParaRPr lang="es-MX"/>
        </a:p>
      </dgm:t>
    </dgm:pt>
    <dgm:pt modelId="{378EBB71-FCD2-4367-BB23-5E889CD4D021}">
      <dgm:prSet phldrT="[Texto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s-MX" sz="1200" b="1" dirty="0"/>
            <a:t>RECURSO DE PROTECCIÓN DE DATOS PERSONALES</a:t>
          </a:r>
        </a:p>
      </dgm:t>
    </dgm:pt>
    <dgm:pt modelId="{DB78F830-D3CE-4365-9FD8-4B683B87EE6E}" type="parTrans" cxnId="{9F8CFE96-769A-4A79-B57A-294BC1C1C716}">
      <dgm:prSet/>
      <dgm:spPr/>
      <dgm:t>
        <a:bodyPr/>
        <a:lstStyle/>
        <a:p>
          <a:endParaRPr lang="es-MX"/>
        </a:p>
      </dgm:t>
    </dgm:pt>
    <dgm:pt modelId="{A4B4DD74-2157-46C3-B3A4-5DCD3E84618D}" type="sibTrans" cxnId="{9F8CFE96-769A-4A79-B57A-294BC1C1C716}">
      <dgm:prSet/>
      <dgm:spPr/>
      <dgm:t>
        <a:bodyPr/>
        <a:lstStyle/>
        <a:p>
          <a:endParaRPr lang="es-MX"/>
        </a:p>
      </dgm:t>
    </dgm:pt>
    <dgm:pt modelId="{44D8DBEC-AA44-41E2-8408-04D13C8F739D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lIns="144000" tIns="93600" rIns="144000" bIns="93600" anchor="t"/>
        <a:lstStyle/>
        <a:p>
          <a:pPr algn="l"/>
          <a:r>
            <a:rPr lang="es-MX" sz="1200" b="1" dirty="0">
              <a:solidFill>
                <a:schemeClr val="accent6">
                  <a:lumMod val="75000"/>
                </a:schemeClr>
              </a:solidFill>
            </a:rPr>
            <a:t>Se revisa de oficio la resolución de protección emitida por un Sujeto Obligado</a:t>
          </a:r>
        </a:p>
      </dgm:t>
    </dgm:pt>
    <dgm:pt modelId="{92455376-7062-4F73-B551-6A8F6421D357}" type="parTrans" cxnId="{270ACB0C-B1B2-46AA-A444-21FFE1B96418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BD733A47-7413-4F1D-BEA8-E2534FD77846}" type="sibTrans" cxnId="{270ACB0C-B1B2-46AA-A444-21FFE1B96418}">
      <dgm:prSet/>
      <dgm:spPr/>
      <dgm:t>
        <a:bodyPr/>
        <a:lstStyle/>
        <a:p>
          <a:endParaRPr lang="es-MX"/>
        </a:p>
      </dgm:t>
    </dgm:pt>
    <dgm:pt modelId="{03432061-B305-468D-B7D1-414AE67295BE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lIns="144000" tIns="93600" rIns="144000" bIns="93600"/>
        <a:lstStyle/>
        <a:p>
          <a:pPr algn="ctr"/>
          <a:r>
            <a:rPr lang="es-MX" sz="1200" dirty="0">
              <a:solidFill>
                <a:schemeClr val="accent6">
                  <a:lumMod val="75000"/>
                </a:schemeClr>
              </a:solidFill>
            </a:rPr>
            <a:t>Cuando se declare parcialmente procedente o improcedente la solicitud de protección de información confidencial</a:t>
          </a:r>
        </a:p>
      </dgm:t>
    </dgm:pt>
    <dgm:pt modelId="{00AB8588-8E38-488E-A4DC-D0614BD8AB36}" type="parTrans" cxnId="{A8BEBB1B-83FD-4E22-9478-EAB430A911A2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3BBE6B32-76C7-4D54-A1D1-CCF814C14C3D}" type="sibTrans" cxnId="{A8BEBB1B-83FD-4E22-9478-EAB430A911A2}">
      <dgm:prSet/>
      <dgm:spPr/>
      <dgm:t>
        <a:bodyPr/>
        <a:lstStyle/>
        <a:p>
          <a:endParaRPr lang="es-MX"/>
        </a:p>
      </dgm:t>
    </dgm:pt>
    <dgm:pt modelId="{1E5D9D42-F66A-494B-8A57-82558966086C}" type="pres">
      <dgm:prSet presAssocID="{F1DAA6D5-F4C7-4271-BF47-BCD17D4BC4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11B8853-6060-474F-88FB-C62435D54B4B}" type="pres">
      <dgm:prSet presAssocID="{AFA4CAF0-D774-4CE6-935C-ED63A2D7ECF1}" presName="root" presStyleCnt="0"/>
      <dgm:spPr/>
    </dgm:pt>
    <dgm:pt modelId="{5B350910-0C99-49AE-9A9A-4422953839C9}" type="pres">
      <dgm:prSet presAssocID="{AFA4CAF0-D774-4CE6-935C-ED63A2D7ECF1}" presName="rootComposite" presStyleCnt="0"/>
      <dgm:spPr/>
    </dgm:pt>
    <dgm:pt modelId="{57E36B22-9E49-45B5-91A1-5DEFC4F4C445}" type="pres">
      <dgm:prSet presAssocID="{AFA4CAF0-D774-4CE6-935C-ED63A2D7ECF1}" presName="rootText" presStyleLbl="node1" presStyleIdx="0" presStyleCnt="3" custScaleX="174218" custScaleY="65621" custLinFactNeighborX="-147" custLinFactNeighborY="-20847"/>
      <dgm:spPr/>
      <dgm:t>
        <a:bodyPr/>
        <a:lstStyle/>
        <a:p>
          <a:endParaRPr lang="es-MX"/>
        </a:p>
      </dgm:t>
    </dgm:pt>
    <dgm:pt modelId="{1E2A560B-20F8-445E-BD59-32C6EA907B6A}" type="pres">
      <dgm:prSet presAssocID="{AFA4CAF0-D774-4CE6-935C-ED63A2D7ECF1}" presName="rootConnector" presStyleLbl="node1" presStyleIdx="0" presStyleCnt="3"/>
      <dgm:spPr/>
      <dgm:t>
        <a:bodyPr/>
        <a:lstStyle/>
        <a:p>
          <a:endParaRPr lang="es-MX"/>
        </a:p>
      </dgm:t>
    </dgm:pt>
    <dgm:pt modelId="{850150A5-BAE8-4D7A-B98E-A5CB0A992F80}" type="pres">
      <dgm:prSet presAssocID="{AFA4CAF0-D774-4CE6-935C-ED63A2D7ECF1}" presName="childShape" presStyleCnt="0"/>
      <dgm:spPr/>
    </dgm:pt>
    <dgm:pt modelId="{770862BE-5CDD-431D-BEC0-FD0884FD3495}" type="pres">
      <dgm:prSet presAssocID="{86066A95-0085-40A5-AC83-B73F78FCE903}" presName="Name13" presStyleLbl="parChTrans1D2" presStyleIdx="0" presStyleCnt="6"/>
      <dgm:spPr/>
      <dgm:t>
        <a:bodyPr/>
        <a:lstStyle/>
        <a:p>
          <a:endParaRPr lang="es-MX"/>
        </a:p>
      </dgm:t>
    </dgm:pt>
    <dgm:pt modelId="{DFC77223-AB75-4DB0-B4CA-811B756C65FA}" type="pres">
      <dgm:prSet presAssocID="{5674FCF2-0608-468E-A17C-053CF68A2F17}" presName="childText" presStyleLbl="bgAcc1" presStyleIdx="0" presStyleCnt="6" custScaleX="242914" custScaleY="169580" custLinFactNeighborX="-3657" custLinFactNeighborY="14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B7168-E1F7-4062-BA37-65071274A2A2}" type="pres">
      <dgm:prSet presAssocID="{7FAC31AC-143B-4656-9853-22DA93F0DB17}" presName="Name13" presStyleLbl="parChTrans1D2" presStyleIdx="1" presStyleCnt="6"/>
      <dgm:spPr/>
      <dgm:t>
        <a:bodyPr/>
        <a:lstStyle/>
        <a:p>
          <a:endParaRPr lang="es-MX"/>
        </a:p>
      </dgm:t>
    </dgm:pt>
    <dgm:pt modelId="{EA237D1C-9C0F-41E6-9BE1-8E9A0EF20C02}" type="pres">
      <dgm:prSet presAssocID="{8842210F-B6DE-460A-8A92-42A5DBA64194}" presName="childText" presStyleLbl="bgAcc1" presStyleIdx="1" presStyleCnt="6" custScaleX="244285" custScaleY="300245" custLinFactNeighborX="-5745" custLinFactNeighborY="203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DFB30B-8446-4293-887C-DEC0891F27B0}" type="pres">
      <dgm:prSet presAssocID="{7BC67E14-A04C-4030-B4EE-854A67D216DD}" presName="root" presStyleCnt="0"/>
      <dgm:spPr/>
    </dgm:pt>
    <dgm:pt modelId="{9F9B7BD7-932B-4B9D-B1AC-7FB6C65DF852}" type="pres">
      <dgm:prSet presAssocID="{7BC67E14-A04C-4030-B4EE-854A67D216DD}" presName="rootComposite" presStyleCnt="0"/>
      <dgm:spPr/>
    </dgm:pt>
    <dgm:pt modelId="{4F6821F4-3E31-4013-B0DA-6EBA5282AFC5}" type="pres">
      <dgm:prSet presAssocID="{7BC67E14-A04C-4030-B4EE-854A67D216DD}" presName="rootText" presStyleLbl="node1" presStyleIdx="1" presStyleCnt="3" custScaleX="180178" custScaleY="71024" custLinFactNeighborX="12362" custLinFactNeighborY="-20847"/>
      <dgm:spPr/>
      <dgm:t>
        <a:bodyPr/>
        <a:lstStyle/>
        <a:p>
          <a:endParaRPr lang="es-MX"/>
        </a:p>
      </dgm:t>
    </dgm:pt>
    <dgm:pt modelId="{3E3B79CB-EA96-4BF0-B4B5-007FAA57348A}" type="pres">
      <dgm:prSet presAssocID="{7BC67E14-A04C-4030-B4EE-854A67D216DD}" presName="rootConnector" presStyleLbl="node1" presStyleIdx="1" presStyleCnt="3"/>
      <dgm:spPr/>
      <dgm:t>
        <a:bodyPr/>
        <a:lstStyle/>
        <a:p>
          <a:endParaRPr lang="es-MX"/>
        </a:p>
      </dgm:t>
    </dgm:pt>
    <dgm:pt modelId="{4BD335D7-1626-4DD7-A210-129BCB48CDC6}" type="pres">
      <dgm:prSet presAssocID="{7BC67E14-A04C-4030-B4EE-854A67D216DD}" presName="childShape" presStyleCnt="0"/>
      <dgm:spPr/>
    </dgm:pt>
    <dgm:pt modelId="{FC17D548-4654-490E-B3C0-FBE816867217}" type="pres">
      <dgm:prSet presAssocID="{98F08714-CCB8-4A8E-96F9-6DFC361C4BE0}" presName="Name13" presStyleLbl="parChTrans1D2" presStyleIdx="2" presStyleCnt="6"/>
      <dgm:spPr/>
      <dgm:t>
        <a:bodyPr/>
        <a:lstStyle/>
        <a:p>
          <a:endParaRPr lang="es-MX"/>
        </a:p>
      </dgm:t>
    </dgm:pt>
    <dgm:pt modelId="{BB593CE4-FDF3-4618-83AD-F16F43A0AF3F}" type="pres">
      <dgm:prSet presAssocID="{9C1839BD-8B76-43C6-A8E1-ED08AAE60F2D}" presName="childText" presStyleLbl="bgAcc1" presStyleIdx="2" presStyleCnt="6" custScaleX="178608" custScaleY="171734" custLinFactNeighborX="10634" custLinFactNeighborY="31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D234F8-E867-4F3E-9E43-C5DBA2F79FFA}" type="pres">
      <dgm:prSet presAssocID="{23E45385-7B75-454C-B435-FF22213895D5}" presName="Name13" presStyleLbl="parChTrans1D2" presStyleIdx="3" presStyleCnt="6"/>
      <dgm:spPr/>
      <dgm:t>
        <a:bodyPr/>
        <a:lstStyle/>
        <a:p>
          <a:endParaRPr lang="es-MX"/>
        </a:p>
      </dgm:t>
    </dgm:pt>
    <dgm:pt modelId="{E360988E-CB9B-4FDF-9275-614CB2F8F3AD}" type="pres">
      <dgm:prSet presAssocID="{81D7A5ED-35D0-4F61-9D50-71EDD22688F3}" presName="childText" presStyleLbl="bgAcc1" presStyleIdx="3" presStyleCnt="6" custScaleX="178826" custScaleY="302424" custLinFactNeighborX="11967" custLinFactNeighborY="105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E512C4-8C8F-4969-903E-67E759A554C8}" type="pres">
      <dgm:prSet presAssocID="{378EBB71-FCD2-4367-BB23-5E889CD4D021}" presName="root" presStyleCnt="0"/>
      <dgm:spPr/>
    </dgm:pt>
    <dgm:pt modelId="{87223F5A-0797-4E3C-8748-BD37036B3C2B}" type="pres">
      <dgm:prSet presAssocID="{378EBB71-FCD2-4367-BB23-5E889CD4D021}" presName="rootComposite" presStyleCnt="0"/>
      <dgm:spPr/>
    </dgm:pt>
    <dgm:pt modelId="{78A9EC88-44B9-4523-8B0E-9CFA6F432767}" type="pres">
      <dgm:prSet presAssocID="{378EBB71-FCD2-4367-BB23-5E889CD4D021}" presName="rootText" presStyleLbl="node1" presStyleIdx="2" presStyleCnt="3" custScaleX="163624" custScaleY="70468" custLinFactNeighborX="7881" custLinFactNeighborY="-19236"/>
      <dgm:spPr/>
      <dgm:t>
        <a:bodyPr/>
        <a:lstStyle/>
        <a:p>
          <a:endParaRPr lang="es-MX"/>
        </a:p>
      </dgm:t>
    </dgm:pt>
    <dgm:pt modelId="{25325787-7AED-410F-A63E-0AE1A803792C}" type="pres">
      <dgm:prSet presAssocID="{378EBB71-FCD2-4367-BB23-5E889CD4D021}" presName="rootConnector" presStyleLbl="node1" presStyleIdx="2" presStyleCnt="3"/>
      <dgm:spPr/>
      <dgm:t>
        <a:bodyPr/>
        <a:lstStyle/>
        <a:p>
          <a:endParaRPr lang="es-MX"/>
        </a:p>
      </dgm:t>
    </dgm:pt>
    <dgm:pt modelId="{E23E30BC-0C14-49D4-855A-FC596D498696}" type="pres">
      <dgm:prSet presAssocID="{378EBB71-FCD2-4367-BB23-5E889CD4D021}" presName="childShape" presStyleCnt="0"/>
      <dgm:spPr/>
    </dgm:pt>
    <dgm:pt modelId="{0DF7D2F6-2128-4E59-BC18-72F2BF035DD5}" type="pres">
      <dgm:prSet presAssocID="{92455376-7062-4F73-B551-6A8F6421D357}" presName="Name13" presStyleLbl="parChTrans1D2" presStyleIdx="4" presStyleCnt="6"/>
      <dgm:spPr/>
      <dgm:t>
        <a:bodyPr/>
        <a:lstStyle/>
        <a:p>
          <a:endParaRPr lang="es-MX"/>
        </a:p>
      </dgm:t>
    </dgm:pt>
    <dgm:pt modelId="{897D3D47-9919-4E72-91C2-C30E2DF9A3A8}" type="pres">
      <dgm:prSet presAssocID="{44D8DBEC-AA44-41E2-8408-04D13C8F739D}" presName="childText" presStyleLbl="bgAcc1" presStyleIdx="4" presStyleCnt="6" custScaleX="173291" custScaleY="172796" custLinFactNeighborX="10363" custLinFactNeighborY="41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5C1276-72A3-48AF-88AA-14D6A8251129}" type="pres">
      <dgm:prSet presAssocID="{00AB8588-8E38-488E-A4DC-D0614BD8AB36}" presName="Name13" presStyleLbl="parChTrans1D2" presStyleIdx="5" presStyleCnt="6"/>
      <dgm:spPr/>
      <dgm:t>
        <a:bodyPr/>
        <a:lstStyle/>
        <a:p>
          <a:endParaRPr lang="es-MX"/>
        </a:p>
      </dgm:t>
    </dgm:pt>
    <dgm:pt modelId="{1FEFC567-AE77-434E-94A8-D3914527DA0A}" type="pres">
      <dgm:prSet presAssocID="{03432061-B305-468D-B7D1-414AE67295BE}" presName="childText" presStyleLbl="bgAcc1" presStyleIdx="5" presStyleCnt="6" custScaleX="176634" custScaleY="301548" custLinFactNeighborX="8385" custLinFactNeighborY="109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FBA6E3C-5633-814E-B478-F39E1A80B020}" type="presOf" srcId="{F1DAA6D5-F4C7-4271-BF47-BCD17D4BC4B8}" destId="{1E5D9D42-F66A-494B-8A57-82558966086C}" srcOrd="0" destOrd="0" presId="urn:microsoft.com/office/officeart/2005/8/layout/hierarchy3"/>
    <dgm:cxn modelId="{7918444F-7CDF-0545-9937-B2A2BA6EB953}" type="presOf" srcId="{AFA4CAF0-D774-4CE6-935C-ED63A2D7ECF1}" destId="{57E36B22-9E49-45B5-91A1-5DEFC4F4C445}" srcOrd="0" destOrd="0" presId="urn:microsoft.com/office/officeart/2005/8/layout/hierarchy3"/>
    <dgm:cxn modelId="{36D01101-8AAD-7843-854E-9B1B6880B4B1}" type="presOf" srcId="{03432061-B305-468D-B7D1-414AE67295BE}" destId="{1FEFC567-AE77-434E-94A8-D3914527DA0A}" srcOrd="0" destOrd="0" presId="urn:microsoft.com/office/officeart/2005/8/layout/hierarchy3"/>
    <dgm:cxn modelId="{07D6589C-A032-114D-8370-22AB3CC3F94C}" type="presOf" srcId="{7BC67E14-A04C-4030-B4EE-854A67D216DD}" destId="{3E3B79CB-EA96-4BF0-B4B5-007FAA57348A}" srcOrd="1" destOrd="0" presId="urn:microsoft.com/office/officeart/2005/8/layout/hierarchy3"/>
    <dgm:cxn modelId="{91AA16ED-950C-644E-8BCB-9D6B7D1C6FA2}" type="presOf" srcId="{7FAC31AC-143B-4656-9853-22DA93F0DB17}" destId="{CF0B7168-E1F7-4062-BA37-65071274A2A2}" srcOrd="0" destOrd="0" presId="urn:microsoft.com/office/officeart/2005/8/layout/hierarchy3"/>
    <dgm:cxn modelId="{F57C9B94-46CC-5347-BF4B-8936AC18B16E}" type="presOf" srcId="{378EBB71-FCD2-4367-BB23-5E889CD4D021}" destId="{25325787-7AED-410F-A63E-0AE1A803792C}" srcOrd="1" destOrd="0" presId="urn:microsoft.com/office/officeart/2005/8/layout/hierarchy3"/>
    <dgm:cxn modelId="{D8DD7B96-5768-6244-8C68-3E5445E548E8}" type="presOf" srcId="{00AB8588-8E38-488E-A4DC-D0614BD8AB36}" destId="{EB5C1276-72A3-48AF-88AA-14D6A8251129}" srcOrd="0" destOrd="0" presId="urn:microsoft.com/office/officeart/2005/8/layout/hierarchy3"/>
    <dgm:cxn modelId="{270ACB0C-B1B2-46AA-A444-21FFE1B96418}" srcId="{378EBB71-FCD2-4367-BB23-5E889CD4D021}" destId="{44D8DBEC-AA44-41E2-8408-04D13C8F739D}" srcOrd="0" destOrd="0" parTransId="{92455376-7062-4F73-B551-6A8F6421D357}" sibTransId="{BD733A47-7413-4F1D-BEA8-E2534FD77846}"/>
    <dgm:cxn modelId="{AAC9502C-9F31-1D43-B8E3-6CDC9693980B}" type="presOf" srcId="{AFA4CAF0-D774-4CE6-935C-ED63A2D7ECF1}" destId="{1E2A560B-20F8-445E-BD59-32C6EA907B6A}" srcOrd="1" destOrd="0" presId="urn:microsoft.com/office/officeart/2005/8/layout/hierarchy3"/>
    <dgm:cxn modelId="{6946555A-9E23-D045-A206-224F81A72058}" type="presOf" srcId="{98F08714-CCB8-4A8E-96F9-6DFC361C4BE0}" destId="{FC17D548-4654-490E-B3C0-FBE816867217}" srcOrd="0" destOrd="0" presId="urn:microsoft.com/office/officeart/2005/8/layout/hierarchy3"/>
    <dgm:cxn modelId="{2CE664E8-A11F-6F4C-8599-FA1A11B55AFA}" type="presOf" srcId="{92455376-7062-4F73-B551-6A8F6421D357}" destId="{0DF7D2F6-2128-4E59-BC18-72F2BF035DD5}" srcOrd="0" destOrd="0" presId="urn:microsoft.com/office/officeart/2005/8/layout/hierarchy3"/>
    <dgm:cxn modelId="{AE387A09-B176-48FC-9B80-9942E0A06872}" srcId="{F1DAA6D5-F4C7-4271-BF47-BCD17D4BC4B8}" destId="{AFA4CAF0-D774-4CE6-935C-ED63A2D7ECF1}" srcOrd="0" destOrd="0" parTransId="{DC6F6860-455E-4664-BB94-5504FFACCBBD}" sibTransId="{3EDE2AB3-6E1C-4D1D-B8C4-611F3C44E955}"/>
    <dgm:cxn modelId="{9E5C7EE8-D02A-2F41-89F5-191FE028B58F}" type="presOf" srcId="{8842210F-B6DE-460A-8A92-42A5DBA64194}" destId="{EA237D1C-9C0F-41E6-9BE1-8E9A0EF20C02}" srcOrd="0" destOrd="0" presId="urn:microsoft.com/office/officeart/2005/8/layout/hierarchy3"/>
    <dgm:cxn modelId="{824A2275-7EFB-44B0-B8AC-717ABE99C96A}" srcId="{AFA4CAF0-D774-4CE6-935C-ED63A2D7ECF1}" destId="{8842210F-B6DE-460A-8A92-42A5DBA64194}" srcOrd="1" destOrd="0" parTransId="{7FAC31AC-143B-4656-9853-22DA93F0DB17}" sibTransId="{842E2B47-D69D-4957-8397-93E822F0FD62}"/>
    <dgm:cxn modelId="{081E15D9-0990-CB48-BF83-491FF337B3C5}" type="presOf" srcId="{86066A95-0085-40A5-AC83-B73F78FCE903}" destId="{770862BE-5CDD-431D-BEC0-FD0884FD3495}" srcOrd="0" destOrd="0" presId="urn:microsoft.com/office/officeart/2005/8/layout/hierarchy3"/>
    <dgm:cxn modelId="{51811B2B-2A42-204E-B5D3-5758CB9CE86C}" type="presOf" srcId="{378EBB71-FCD2-4367-BB23-5E889CD4D021}" destId="{78A9EC88-44B9-4523-8B0E-9CFA6F432767}" srcOrd="0" destOrd="0" presId="urn:microsoft.com/office/officeart/2005/8/layout/hierarchy3"/>
    <dgm:cxn modelId="{F25A59E2-266B-274A-A267-D9538B773F27}" type="presOf" srcId="{44D8DBEC-AA44-41E2-8408-04D13C8F739D}" destId="{897D3D47-9919-4E72-91C2-C30E2DF9A3A8}" srcOrd="0" destOrd="0" presId="urn:microsoft.com/office/officeart/2005/8/layout/hierarchy3"/>
    <dgm:cxn modelId="{2D121D71-D296-024F-ABDF-AAF75EE1FB09}" type="presOf" srcId="{7BC67E14-A04C-4030-B4EE-854A67D216DD}" destId="{4F6821F4-3E31-4013-B0DA-6EBA5282AFC5}" srcOrd="0" destOrd="0" presId="urn:microsoft.com/office/officeart/2005/8/layout/hierarchy3"/>
    <dgm:cxn modelId="{9F8CFE96-769A-4A79-B57A-294BC1C1C716}" srcId="{F1DAA6D5-F4C7-4271-BF47-BCD17D4BC4B8}" destId="{378EBB71-FCD2-4367-BB23-5E889CD4D021}" srcOrd="2" destOrd="0" parTransId="{DB78F830-D3CE-4365-9FD8-4B683B87EE6E}" sibTransId="{A4B4DD74-2157-46C3-B3A4-5DCD3E84618D}"/>
    <dgm:cxn modelId="{D8232949-F8B8-D745-A62C-EA627E940900}" type="presOf" srcId="{5674FCF2-0608-468E-A17C-053CF68A2F17}" destId="{DFC77223-AB75-4DB0-B4CA-811B756C65FA}" srcOrd="0" destOrd="0" presId="urn:microsoft.com/office/officeart/2005/8/layout/hierarchy3"/>
    <dgm:cxn modelId="{6CB36FC6-5B64-4EEA-9CCB-28559A3CD441}" srcId="{7BC67E14-A04C-4030-B4EE-854A67D216DD}" destId="{9C1839BD-8B76-43C6-A8E1-ED08AAE60F2D}" srcOrd="0" destOrd="0" parTransId="{98F08714-CCB8-4A8E-96F9-6DFC361C4BE0}" sibTransId="{02860FD8-B9C3-4379-8B3D-D86A4FA91893}"/>
    <dgm:cxn modelId="{453D91D8-6296-5E4F-A5F6-10BAE4285458}" type="presOf" srcId="{81D7A5ED-35D0-4F61-9D50-71EDD22688F3}" destId="{E360988E-CB9B-4FDF-9275-614CB2F8F3AD}" srcOrd="0" destOrd="0" presId="urn:microsoft.com/office/officeart/2005/8/layout/hierarchy3"/>
    <dgm:cxn modelId="{54A75224-44A3-48D4-A905-E3D1EC57A239}" srcId="{F1DAA6D5-F4C7-4271-BF47-BCD17D4BC4B8}" destId="{7BC67E14-A04C-4030-B4EE-854A67D216DD}" srcOrd="1" destOrd="0" parTransId="{3AB36012-311E-42C8-B228-B4C3549F2F5B}" sibTransId="{C624EEDD-9005-4BD8-BF80-45B331BFB995}"/>
    <dgm:cxn modelId="{9781B13E-F917-D342-A3D6-EC2076DCC316}" type="presOf" srcId="{23E45385-7B75-454C-B435-FF22213895D5}" destId="{E8D234F8-E867-4F3E-9E43-C5DBA2F79FFA}" srcOrd="0" destOrd="0" presId="urn:microsoft.com/office/officeart/2005/8/layout/hierarchy3"/>
    <dgm:cxn modelId="{4487B003-E7DE-48BD-80F8-BF4D74610A4A}" srcId="{7BC67E14-A04C-4030-B4EE-854A67D216DD}" destId="{81D7A5ED-35D0-4F61-9D50-71EDD22688F3}" srcOrd="1" destOrd="0" parTransId="{23E45385-7B75-454C-B435-FF22213895D5}" sibTransId="{D62D0813-CF5C-4C4A-9C58-48EC3FBCEDA3}"/>
    <dgm:cxn modelId="{A8BEBB1B-83FD-4E22-9478-EAB430A911A2}" srcId="{378EBB71-FCD2-4367-BB23-5E889CD4D021}" destId="{03432061-B305-468D-B7D1-414AE67295BE}" srcOrd="1" destOrd="0" parTransId="{00AB8588-8E38-488E-A4DC-D0614BD8AB36}" sibTransId="{3BBE6B32-76C7-4D54-A1D1-CCF814C14C3D}"/>
    <dgm:cxn modelId="{9F80E27C-4521-BB47-810D-8C4512F1450D}" type="presOf" srcId="{9C1839BD-8B76-43C6-A8E1-ED08AAE60F2D}" destId="{BB593CE4-FDF3-4618-83AD-F16F43A0AF3F}" srcOrd="0" destOrd="0" presId="urn:microsoft.com/office/officeart/2005/8/layout/hierarchy3"/>
    <dgm:cxn modelId="{2F19783D-640B-4909-B54D-EE2A8651F6AF}" srcId="{AFA4CAF0-D774-4CE6-935C-ED63A2D7ECF1}" destId="{5674FCF2-0608-468E-A17C-053CF68A2F17}" srcOrd="0" destOrd="0" parTransId="{86066A95-0085-40A5-AC83-B73F78FCE903}" sibTransId="{8DEBE96C-A3B0-47AF-8D69-22BA43FBE903}"/>
    <dgm:cxn modelId="{58D8AF34-5D8C-114B-864B-5310341E1B48}" type="presParOf" srcId="{1E5D9D42-F66A-494B-8A57-82558966086C}" destId="{F11B8853-6060-474F-88FB-C62435D54B4B}" srcOrd="0" destOrd="0" presId="urn:microsoft.com/office/officeart/2005/8/layout/hierarchy3"/>
    <dgm:cxn modelId="{2D75894C-E244-484E-8293-B7A306E27A31}" type="presParOf" srcId="{F11B8853-6060-474F-88FB-C62435D54B4B}" destId="{5B350910-0C99-49AE-9A9A-4422953839C9}" srcOrd="0" destOrd="0" presId="urn:microsoft.com/office/officeart/2005/8/layout/hierarchy3"/>
    <dgm:cxn modelId="{00AD1BC8-38BD-7F43-A2F0-EFE2C254C1F3}" type="presParOf" srcId="{5B350910-0C99-49AE-9A9A-4422953839C9}" destId="{57E36B22-9E49-45B5-91A1-5DEFC4F4C445}" srcOrd="0" destOrd="0" presId="urn:microsoft.com/office/officeart/2005/8/layout/hierarchy3"/>
    <dgm:cxn modelId="{AAE8753D-17A1-F94A-B426-1DD109F4FF35}" type="presParOf" srcId="{5B350910-0C99-49AE-9A9A-4422953839C9}" destId="{1E2A560B-20F8-445E-BD59-32C6EA907B6A}" srcOrd="1" destOrd="0" presId="urn:microsoft.com/office/officeart/2005/8/layout/hierarchy3"/>
    <dgm:cxn modelId="{05AD5E5D-26E4-A743-9255-174746B7A632}" type="presParOf" srcId="{F11B8853-6060-474F-88FB-C62435D54B4B}" destId="{850150A5-BAE8-4D7A-B98E-A5CB0A992F80}" srcOrd="1" destOrd="0" presId="urn:microsoft.com/office/officeart/2005/8/layout/hierarchy3"/>
    <dgm:cxn modelId="{4E70AD49-845E-A049-BAF7-B885454BC678}" type="presParOf" srcId="{850150A5-BAE8-4D7A-B98E-A5CB0A992F80}" destId="{770862BE-5CDD-431D-BEC0-FD0884FD3495}" srcOrd="0" destOrd="0" presId="urn:microsoft.com/office/officeart/2005/8/layout/hierarchy3"/>
    <dgm:cxn modelId="{771387BB-A69D-B54B-8D99-16AFF734D049}" type="presParOf" srcId="{850150A5-BAE8-4D7A-B98E-A5CB0A992F80}" destId="{DFC77223-AB75-4DB0-B4CA-811B756C65FA}" srcOrd="1" destOrd="0" presId="urn:microsoft.com/office/officeart/2005/8/layout/hierarchy3"/>
    <dgm:cxn modelId="{F3434896-9D9D-A440-B039-6BBCDFE604E8}" type="presParOf" srcId="{850150A5-BAE8-4D7A-B98E-A5CB0A992F80}" destId="{CF0B7168-E1F7-4062-BA37-65071274A2A2}" srcOrd="2" destOrd="0" presId="urn:microsoft.com/office/officeart/2005/8/layout/hierarchy3"/>
    <dgm:cxn modelId="{CDC5D81D-E6D5-344E-B895-0AD8A9B2B907}" type="presParOf" srcId="{850150A5-BAE8-4D7A-B98E-A5CB0A992F80}" destId="{EA237D1C-9C0F-41E6-9BE1-8E9A0EF20C02}" srcOrd="3" destOrd="0" presId="urn:microsoft.com/office/officeart/2005/8/layout/hierarchy3"/>
    <dgm:cxn modelId="{F05AFB9C-C11D-2840-8037-F4C40A516ADE}" type="presParOf" srcId="{1E5D9D42-F66A-494B-8A57-82558966086C}" destId="{EADFB30B-8446-4293-887C-DEC0891F27B0}" srcOrd="1" destOrd="0" presId="urn:microsoft.com/office/officeart/2005/8/layout/hierarchy3"/>
    <dgm:cxn modelId="{658757E1-08BB-2E48-B667-299971790DE1}" type="presParOf" srcId="{EADFB30B-8446-4293-887C-DEC0891F27B0}" destId="{9F9B7BD7-932B-4B9D-B1AC-7FB6C65DF852}" srcOrd="0" destOrd="0" presId="urn:microsoft.com/office/officeart/2005/8/layout/hierarchy3"/>
    <dgm:cxn modelId="{CE8CC044-00FA-5243-82E5-236A515F7365}" type="presParOf" srcId="{9F9B7BD7-932B-4B9D-B1AC-7FB6C65DF852}" destId="{4F6821F4-3E31-4013-B0DA-6EBA5282AFC5}" srcOrd="0" destOrd="0" presId="urn:microsoft.com/office/officeart/2005/8/layout/hierarchy3"/>
    <dgm:cxn modelId="{19FC97AD-47A6-5D47-8AA9-B017906279FD}" type="presParOf" srcId="{9F9B7BD7-932B-4B9D-B1AC-7FB6C65DF852}" destId="{3E3B79CB-EA96-4BF0-B4B5-007FAA57348A}" srcOrd="1" destOrd="0" presId="urn:microsoft.com/office/officeart/2005/8/layout/hierarchy3"/>
    <dgm:cxn modelId="{10005470-F575-A040-9E88-9F82E41ACDF4}" type="presParOf" srcId="{EADFB30B-8446-4293-887C-DEC0891F27B0}" destId="{4BD335D7-1626-4DD7-A210-129BCB48CDC6}" srcOrd="1" destOrd="0" presId="urn:microsoft.com/office/officeart/2005/8/layout/hierarchy3"/>
    <dgm:cxn modelId="{3838CF58-B5DC-034D-B1B4-45EB33162B77}" type="presParOf" srcId="{4BD335D7-1626-4DD7-A210-129BCB48CDC6}" destId="{FC17D548-4654-490E-B3C0-FBE816867217}" srcOrd="0" destOrd="0" presId="urn:microsoft.com/office/officeart/2005/8/layout/hierarchy3"/>
    <dgm:cxn modelId="{C714B3F0-ED40-AA48-A868-4109958A9E5C}" type="presParOf" srcId="{4BD335D7-1626-4DD7-A210-129BCB48CDC6}" destId="{BB593CE4-FDF3-4618-83AD-F16F43A0AF3F}" srcOrd="1" destOrd="0" presId="urn:microsoft.com/office/officeart/2005/8/layout/hierarchy3"/>
    <dgm:cxn modelId="{2B8019B8-B2AD-404C-AA7B-AAA44457C048}" type="presParOf" srcId="{4BD335D7-1626-4DD7-A210-129BCB48CDC6}" destId="{E8D234F8-E867-4F3E-9E43-C5DBA2F79FFA}" srcOrd="2" destOrd="0" presId="urn:microsoft.com/office/officeart/2005/8/layout/hierarchy3"/>
    <dgm:cxn modelId="{67658BF3-107D-1E42-8336-F12CF3972225}" type="presParOf" srcId="{4BD335D7-1626-4DD7-A210-129BCB48CDC6}" destId="{E360988E-CB9B-4FDF-9275-614CB2F8F3AD}" srcOrd="3" destOrd="0" presId="urn:microsoft.com/office/officeart/2005/8/layout/hierarchy3"/>
    <dgm:cxn modelId="{F5167C3F-525F-A84C-BF70-A59B532C930E}" type="presParOf" srcId="{1E5D9D42-F66A-494B-8A57-82558966086C}" destId="{DAE512C4-8C8F-4969-903E-67E759A554C8}" srcOrd="2" destOrd="0" presId="urn:microsoft.com/office/officeart/2005/8/layout/hierarchy3"/>
    <dgm:cxn modelId="{8FBA5B8E-C98E-CC43-85F4-F5DDC73F02E6}" type="presParOf" srcId="{DAE512C4-8C8F-4969-903E-67E759A554C8}" destId="{87223F5A-0797-4E3C-8748-BD37036B3C2B}" srcOrd="0" destOrd="0" presId="urn:microsoft.com/office/officeart/2005/8/layout/hierarchy3"/>
    <dgm:cxn modelId="{EEFB80C8-6923-6B40-B6B7-517F17CC4C1D}" type="presParOf" srcId="{87223F5A-0797-4E3C-8748-BD37036B3C2B}" destId="{78A9EC88-44B9-4523-8B0E-9CFA6F432767}" srcOrd="0" destOrd="0" presId="urn:microsoft.com/office/officeart/2005/8/layout/hierarchy3"/>
    <dgm:cxn modelId="{6433F03E-9103-7840-8512-3F730DAF7B2F}" type="presParOf" srcId="{87223F5A-0797-4E3C-8748-BD37036B3C2B}" destId="{25325787-7AED-410F-A63E-0AE1A803792C}" srcOrd="1" destOrd="0" presId="urn:microsoft.com/office/officeart/2005/8/layout/hierarchy3"/>
    <dgm:cxn modelId="{BCACB97F-5C5C-284A-9FBF-72A625A1B60B}" type="presParOf" srcId="{DAE512C4-8C8F-4969-903E-67E759A554C8}" destId="{E23E30BC-0C14-49D4-855A-FC596D498696}" srcOrd="1" destOrd="0" presId="urn:microsoft.com/office/officeart/2005/8/layout/hierarchy3"/>
    <dgm:cxn modelId="{CADD920A-7125-7743-9847-794D139C9E0B}" type="presParOf" srcId="{E23E30BC-0C14-49D4-855A-FC596D498696}" destId="{0DF7D2F6-2128-4E59-BC18-72F2BF035DD5}" srcOrd="0" destOrd="0" presId="urn:microsoft.com/office/officeart/2005/8/layout/hierarchy3"/>
    <dgm:cxn modelId="{5E257777-2232-D14F-BF33-062DA3E526F9}" type="presParOf" srcId="{E23E30BC-0C14-49D4-855A-FC596D498696}" destId="{897D3D47-9919-4E72-91C2-C30E2DF9A3A8}" srcOrd="1" destOrd="0" presId="urn:microsoft.com/office/officeart/2005/8/layout/hierarchy3"/>
    <dgm:cxn modelId="{94D3CD4B-8DA1-DF41-BB69-A1B3FB99562C}" type="presParOf" srcId="{E23E30BC-0C14-49D4-855A-FC596D498696}" destId="{EB5C1276-72A3-48AF-88AA-14D6A8251129}" srcOrd="2" destOrd="0" presId="urn:microsoft.com/office/officeart/2005/8/layout/hierarchy3"/>
    <dgm:cxn modelId="{9056D7BC-95F8-594B-BAA1-C02261B99DD0}" type="presParOf" srcId="{E23E30BC-0C14-49D4-855A-FC596D498696}" destId="{1FEFC567-AE77-434E-94A8-D3914527DA0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AF806-BA2E-4834-B48A-22DDB5C5C488}">
      <dsp:nvSpPr>
        <dsp:cNvPr id="0" name=""/>
        <dsp:cNvSpPr/>
      </dsp:nvSpPr>
      <dsp:spPr>
        <a:xfrm>
          <a:off x="0" y="2378"/>
          <a:ext cx="537120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F14E4-E8C4-4452-AF2B-AEA0CF8A82FF}">
      <dsp:nvSpPr>
        <dsp:cNvPr id="0" name=""/>
        <dsp:cNvSpPr/>
      </dsp:nvSpPr>
      <dsp:spPr>
        <a:xfrm>
          <a:off x="0" y="2378"/>
          <a:ext cx="2099926" cy="486606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>
              <a:latin typeface="+mn-lt"/>
            </a:rPr>
            <a:t>Publicación de información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0" b="1" kern="1200" dirty="0">
            <a:latin typeface="+mn-lt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0" b="1" kern="1200" dirty="0">
            <a:latin typeface="+mn-lt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0" b="1" kern="1200" dirty="0">
            <a:latin typeface="+mn-lt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latin typeface="+mn-lt"/>
            </a:rPr>
            <a:t>Publicar Información,</a:t>
          </a:r>
          <a:br>
            <a:rPr lang="es-MX" sz="1800" kern="1200" dirty="0">
              <a:latin typeface="+mn-lt"/>
            </a:rPr>
          </a:br>
          <a:r>
            <a:rPr lang="es-MX" sz="1800" kern="1200" dirty="0">
              <a:latin typeface="+mn-lt"/>
            </a:rPr>
            <a:t>en el portal de</a:t>
          </a:r>
          <a:br>
            <a:rPr lang="es-MX" sz="1800" kern="1200" dirty="0">
              <a:latin typeface="+mn-lt"/>
            </a:rPr>
          </a:br>
          <a:r>
            <a:rPr lang="es-MX" sz="1800" kern="1200" dirty="0">
              <a:latin typeface="+mn-lt"/>
            </a:rPr>
            <a:t>internet y en</a:t>
          </a:r>
          <a:br>
            <a:rPr lang="es-MX" sz="1800" kern="1200" dirty="0">
              <a:latin typeface="+mn-lt"/>
            </a:rPr>
          </a:br>
          <a:r>
            <a:rPr lang="es-MX" sz="1800" kern="1200" dirty="0">
              <a:latin typeface="+mn-lt"/>
            </a:rPr>
            <a:t>la PNT </a:t>
          </a:r>
          <a:r>
            <a:rPr lang="es-ES" sz="1800" u="sng" kern="1200" dirty="0"/>
            <a:t>www.plataformadetransparencia.org.mx</a:t>
          </a:r>
          <a:endParaRPr lang="es-MX" sz="1800" b="1" kern="1200" dirty="0">
            <a:latin typeface="+mn-lt"/>
          </a:endParaRPr>
        </a:p>
      </dsp:txBody>
      <dsp:txXfrm>
        <a:off x="0" y="2378"/>
        <a:ext cx="2099926" cy="4866060"/>
      </dsp:txXfrm>
    </dsp:sp>
    <dsp:sp modelId="{648B8CA2-D4F6-425C-A695-78762C8A4867}">
      <dsp:nvSpPr>
        <dsp:cNvPr id="0" name=""/>
        <dsp:cNvSpPr/>
      </dsp:nvSpPr>
      <dsp:spPr>
        <a:xfrm>
          <a:off x="2161139" y="58036"/>
          <a:ext cx="2634886" cy="15267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+mn-lt"/>
              <a:ea typeface="+mn-ea"/>
              <a:cs typeface="+mn-cs"/>
            </a:rPr>
            <a:t>Titular</a:t>
          </a:r>
          <a:r>
            <a:rPr lang="es-MX" sz="2000" kern="1200" dirty="0">
              <a:latin typeface="+mn-lt"/>
            </a:rPr>
            <a:t> </a:t>
          </a:r>
          <a:r>
            <a:rPr lang="es-MX" sz="2000" b="1" kern="1200" dirty="0">
              <a:latin typeface="+mn-lt"/>
            </a:rPr>
            <a:t>UT:</a:t>
          </a:r>
          <a:r>
            <a:rPr lang="es-MX" sz="2000" kern="1200" dirty="0">
              <a:latin typeface="+mn-lt"/>
            </a:rPr>
            <a:t> verificar información. </a:t>
          </a:r>
          <a:r>
            <a:rPr lang="es-MX" sz="2000" b="1" kern="1200" dirty="0">
              <a:latin typeface="+mn-lt"/>
              <a:ea typeface="+mn-ea"/>
              <a:cs typeface="+mn-cs"/>
            </a:rPr>
            <a:t>Á</a:t>
          </a:r>
          <a:r>
            <a:rPr lang="es-MX" sz="2000" b="1" kern="1200" dirty="0">
              <a:latin typeface="+mn-lt"/>
            </a:rPr>
            <a:t>reas generadoras </a:t>
          </a:r>
          <a:r>
            <a:rPr lang="es-MX" sz="2000" b="1" kern="1200" dirty="0">
              <a:latin typeface="+mn-lt"/>
              <a:ea typeface="+mn-ea"/>
              <a:cs typeface="+mn-cs"/>
            </a:rPr>
            <a:t>de la información: </a:t>
          </a:r>
          <a:r>
            <a:rPr lang="es-MX" sz="2000" kern="1200" dirty="0">
              <a:latin typeface="+mn-lt"/>
            </a:rPr>
            <a:t>publicar.</a:t>
          </a:r>
        </a:p>
      </dsp:txBody>
      <dsp:txXfrm>
        <a:off x="2161139" y="58036"/>
        <a:ext cx="2634886" cy="1526786"/>
      </dsp:txXfrm>
    </dsp:sp>
    <dsp:sp modelId="{388AE917-E7F2-4C6D-BEC4-57FBADC58B0A}">
      <dsp:nvSpPr>
        <dsp:cNvPr id="0" name=""/>
        <dsp:cNvSpPr/>
      </dsp:nvSpPr>
      <dsp:spPr>
        <a:xfrm>
          <a:off x="2099926" y="1584822"/>
          <a:ext cx="32646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380E4-BC94-4A55-BDD3-8C535915FBDE}">
      <dsp:nvSpPr>
        <dsp:cNvPr id="0" name=""/>
        <dsp:cNvSpPr/>
      </dsp:nvSpPr>
      <dsp:spPr>
        <a:xfrm>
          <a:off x="2161139" y="1640480"/>
          <a:ext cx="3203470" cy="207318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+mn-lt"/>
            </a:rPr>
            <a:t>¿Qué información?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+mn-lt"/>
            </a:rPr>
            <a:t>Artículos 8 y específico.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+mn-lt"/>
            </a:rPr>
            <a:t>Lineamientos de publicación.</a:t>
          </a:r>
          <a:br>
            <a:rPr lang="es-MX" sz="2000" kern="1200" dirty="0">
              <a:latin typeface="+mn-lt"/>
            </a:rPr>
          </a:br>
          <a:endParaRPr lang="es-MX" sz="2000" kern="1200" dirty="0">
            <a:latin typeface="+mn-lt"/>
          </a:endParaRPr>
        </a:p>
      </dsp:txBody>
      <dsp:txXfrm>
        <a:off x="2161139" y="1640480"/>
        <a:ext cx="3203470" cy="2073180"/>
      </dsp:txXfrm>
    </dsp:sp>
    <dsp:sp modelId="{3BE1A26E-CC03-4E1F-9406-827195198DAE}">
      <dsp:nvSpPr>
        <dsp:cNvPr id="0" name=""/>
        <dsp:cNvSpPr/>
      </dsp:nvSpPr>
      <dsp:spPr>
        <a:xfrm>
          <a:off x="2099926" y="3713660"/>
          <a:ext cx="32646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37715-E2E5-45A4-897C-E32D320689E5}">
      <dsp:nvSpPr>
        <dsp:cNvPr id="0" name=""/>
        <dsp:cNvSpPr/>
      </dsp:nvSpPr>
      <dsp:spPr>
        <a:xfrm>
          <a:off x="2161139" y="3769318"/>
          <a:ext cx="3203470" cy="1038543"/>
        </a:xfrm>
        <a:prstGeom prst="rect">
          <a:avLst/>
        </a:prstGeom>
        <a:noFill/>
        <a:ln w="9525" cap="flat" cmpd="sng" algn="ctr">
          <a:solidFill>
            <a:schemeClr val="bg1">
              <a:lumMod val="75000"/>
              <a:alpha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>
              <a:latin typeface="+mn-lt"/>
            </a:rPr>
            <a:t>Universal, Permanente y Actualizada</a:t>
          </a:r>
          <a:endParaRPr lang="es-MX" sz="2000" kern="1200" dirty="0">
            <a:latin typeface="+mn-lt"/>
          </a:endParaRPr>
        </a:p>
      </dsp:txBody>
      <dsp:txXfrm>
        <a:off x="2161139" y="3769318"/>
        <a:ext cx="3203470" cy="1038543"/>
      </dsp:txXfrm>
    </dsp:sp>
    <dsp:sp modelId="{0A7C0C45-78E2-4AE1-AE7C-A964DD989551}">
      <dsp:nvSpPr>
        <dsp:cNvPr id="0" name=""/>
        <dsp:cNvSpPr/>
      </dsp:nvSpPr>
      <dsp:spPr>
        <a:xfrm>
          <a:off x="2099926" y="4807862"/>
          <a:ext cx="32646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36B22-9E49-45B5-91A1-5DEFC4F4C445}">
      <dsp:nvSpPr>
        <dsp:cNvPr id="0" name=""/>
        <dsp:cNvSpPr/>
      </dsp:nvSpPr>
      <dsp:spPr>
        <a:xfrm>
          <a:off x="619" y="0"/>
          <a:ext cx="2388222" cy="44977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RECURSO DE REVISIÓN</a:t>
          </a:r>
        </a:p>
      </dsp:txBody>
      <dsp:txXfrm>
        <a:off x="13792" y="13173"/>
        <a:ext cx="2361876" cy="423428"/>
      </dsp:txXfrm>
    </dsp:sp>
    <dsp:sp modelId="{770862BE-5CDD-431D-BEC0-FD0884FD3495}">
      <dsp:nvSpPr>
        <dsp:cNvPr id="0" name=""/>
        <dsp:cNvSpPr/>
      </dsp:nvSpPr>
      <dsp:spPr>
        <a:xfrm>
          <a:off x="239441" y="449774"/>
          <a:ext cx="200732" cy="868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009"/>
              </a:lnTo>
              <a:lnTo>
                <a:pt x="200732" y="868009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77223-AB75-4DB0-B4CA-811B756C65FA}">
      <dsp:nvSpPr>
        <dsp:cNvPr id="0" name=""/>
        <dsp:cNvSpPr/>
      </dsp:nvSpPr>
      <dsp:spPr>
        <a:xfrm>
          <a:off x="440174" y="736622"/>
          <a:ext cx="2663938" cy="116232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93600" rIns="144000" bIns="936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accent6">
                  <a:lumMod val="75000"/>
                </a:schemeClr>
              </a:solidFill>
            </a:rPr>
            <a:t>Medio de impugnación con que cuenta el solicitante de la información para recurrir la resolución o la falta de ésta.</a:t>
          </a:r>
        </a:p>
      </dsp:txBody>
      <dsp:txXfrm>
        <a:off x="474217" y="770665"/>
        <a:ext cx="2595852" cy="1094235"/>
      </dsp:txXfrm>
    </dsp:sp>
    <dsp:sp modelId="{CF0B7168-E1F7-4062-BA37-65071274A2A2}">
      <dsp:nvSpPr>
        <dsp:cNvPr id="0" name=""/>
        <dsp:cNvSpPr/>
      </dsp:nvSpPr>
      <dsp:spPr>
        <a:xfrm>
          <a:off x="239441" y="449774"/>
          <a:ext cx="177834" cy="263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2623"/>
              </a:lnTo>
              <a:lnTo>
                <a:pt x="177834" y="2632623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37D1C-9C0F-41E6-9BE1-8E9A0EF20C02}">
      <dsp:nvSpPr>
        <dsp:cNvPr id="0" name=""/>
        <dsp:cNvSpPr/>
      </dsp:nvSpPr>
      <dsp:spPr>
        <a:xfrm>
          <a:off x="417276" y="2053439"/>
          <a:ext cx="2678973" cy="205791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93600" rIns="72000" bIns="93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accent6">
                  <a:lumMod val="75000"/>
                </a:schemeClr>
              </a:solidFill>
            </a:rPr>
            <a:t>Causas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accent6">
                  <a:lumMod val="75000"/>
                </a:schemeClr>
              </a:solidFill>
            </a:rPr>
            <a:t>- No resuelve en plazo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accent6">
                  <a:lumMod val="75000"/>
                </a:schemeClr>
              </a:solidFill>
            </a:rPr>
            <a:t>- No notifica en plazo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accent6">
                  <a:lumMod val="75000"/>
                </a:schemeClr>
              </a:solidFill>
            </a:rPr>
            <a:t>- Niega total o parcial información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accent6">
                  <a:lumMod val="75000"/>
                </a:schemeClr>
              </a:solidFill>
            </a:rPr>
            <a:t>- Clasifica </a:t>
          </a:r>
          <a:r>
            <a:rPr lang="es-MX" sz="1200" kern="1200">
              <a:solidFill>
                <a:schemeClr val="accent6">
                  <a:lumMod val="75000"/>
                </a:schemeClr>
              </a:solidFill>
            </a:rPr>
            <a:t>indebidamente información</a:t>
          </a:r>
          <a:endParaRPr lang="es-MX" sz="1200" kern="1200" dirty="0">
            <a:solidFill>
              <a:schemeClr val="accent6">
                <a:lumMod val="7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accent6">
                  <a:lumMod val="75000"/>
                </a:schemeClr>
              </a:solidFill>
            </a:rPr>
            <a:t>- No permite el acceso completo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>
              <a:solidFill>
                <a:schemeClr val="accent6">
                  <a:lumMod val="75000"/>
                </a:schemeClr>
              </a:solidFill>
            </a:rPr>
            <a:t>- Cobro </a:t>
          </a:r>
          <a:r>
            <a:rPr lang="es-MX" sz="1200" kern="1200" dirty="0">
              <a:solidFill>
                <a:schemeClr val="accent6">
                  <a:lumMod val="75000"/>
                </a:schemeClr>
              </a:solidFill>
            </a:rPr>
            <a:t>adicional</a:t>
          </a:r>
        </a:p>
      </dsp:txBody>
      <dsp:txXfrm>
        <a:off x="477550" y="2113713"/>
        <a:ext cx="2558425" cy="1937367"/>
      </dsp:txXfrm>
    </dsp:sp>
    <dsp:sp modelId="{4F6821F4-3E31-4013-B0DA-6EBA5282AFC5}">
      <dsp:nvSpPr>
        <dsp:cNvPr id="0" name=""/>
        <dsp:cNvSpPr/>
      </dsp:nvSpPr>
      <dsp:spPr>
        <a:xfrm>
          <a:off x="3177435" y="0"/>
          <a:ext cx="2469923" cy="4868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RECURSO DE TRANSPARENCIA</a:t>
          </a:r>
        </a:p>
      </dsp:txBody>
      <dsp:txXfrm>
        <a:off x="3191693" y="14258"/>
        <a:ext cx="2441407" cy="458291"/>
      </dsp:txXfrm>
    </dsp:sp>
    <dsp:sp modelId="{FC17D548-4654-490E-B3C0-FBE816867217}">
      <dsp:nvSpPr>
        <dsp:cNvPr id="0" name=""/>
        <dsp:cNvSpPr/>
      </dsp:nvSpPr>
      <dsp:spPr>
        <a:xfrm>
          <a:off x="3424428" y="486807"/>
          <a:ext cx="194149" cy="79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144"/>
              </a:lnTo>
              <a:lnTo>
                <a:pt x="194149" y="797144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93CE4-FDF3-4618-83AD-F16F43A0AF3F}">
      <dsp:nvSpPr>
        <dsp:cNvPr id="0" name=""/>
        <dsp:cNvSpPr/>
      </dsp:nvSpPr>
      <dsp:spPr>
        <a:xfrm>
          <a:off x="3618577" y="695408"/>
          <a:ext cx="1958721" cy="117708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93600" rIns="72000" bIns="936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accent6">
                  <a:lumMod val="75000"/>
                </a:schemeClr>
              </a:solidFill>
            </a:rPr>
            <a:t>Escrito por el cual se denuncia la falta de publicación de información fundamental de un Sujeto Obligado</a:t>
          </a:r>
        </a:p>
      </dsp:txBody>
      <dsp:txXfrm>
        <a:off x="3653053" y="729884"/>
        <a:ext cx="1889769" cy="1108133"/>
      </dsp:txXfrm>
    </dsp:sp>
    <dsp:sp modelId="{E8D234F8-E867-4F3E-9E43-C5DBA2F79FFA}">
      <dsp:nvSpPr>
        <dsp:cNvPr id="0" name=""/>
        <dsp:cNvSpPr/>
      </dsp:nvSpPr>
      <dsp:spPr>
        <a:xfrm>
          <a:off x="3424428" y="486807"/>
          <a:ext cx="208768" cy="2588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122"/>
              </a:lnTo>
              <a:lnTo>
                <a:pt x="208768" y="2588122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0988E-CB9B-4FDF-9275-614CB2F8F3AD}">
      <dsp:nvSpPr>
        <dsp:cNvPr id="0" name=""/>
        <dsp:cNvSpPr/>
      </dsp:nvSpPr>
      <dsp:spPr>
        <a:xfrm>
          <a:off x="3633196" y="2038504"/>
          <a:ext cx="1961111" cy="207285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93600" rIns="144000" bIns="93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E46C0A"/>
              </a:solidFill>
            </a:rPr>
            <a:t>Causas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rgbClr val="E46C0A"/>
              </a:solidFill>
            </a:rPr>
            <a:t>- Denuncia ante el ITEI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rgbClr val="E46C0A"/>
              </a:solidFill>
            </a:rPr>
            <a:t>- Informe del Sujeto </a:t>
          </a:r>
          <a:br>
            <a:rPr lang="es-MX" sz="1200" kern="1200" dirty="0">
              <a:solidFill>
                <a:srgbClr val="E46C0A"/>
              </a:solidFill>
            </a:rPr>
          </a:br>
          <a:r>
            <a:rPr lang="es-MX" sz="1200" kern="1200" dirty="0">
              <a:solidFill>
                <a:srgbClr val="E46C0A"/>
              </a:solidFill>
            </a:rPr>
            <a:t> Obligado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rgbClr val="E46C0A"/>
              </a:solidFill>
            </a:rPr>
            <a:t>- Resolución de recurso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rgbClr val="E46C0A"/>
              </a:solidFill>
            </a:rPr>
            <a:t>- Ejecución de la </a:t>
          </a:r>
          <a:br>
            <a:rPr lang="es-MX" sz="1200" kern="1200" dirty="0">
              <a:solidFill>
                <a:srgbClr val="E46C0A"/>
              </a:solidFill>
            </a:rPr>
          </a:br>
          <a:r>
            <a:rPr lang="es-MX" sz="1200" kern="1200" dirty="0">
              <a:solidFill>
                <a:srgbClr val="E46C0A"/>
              </a:solidFill>
            </a:rPr>
            <a:t>  resolución del recurso</a:t>
          </a:r>
        </a:p>
      </dsp:txBody>
      <dsp:txXfrm>
        <a:off x="3690635" y="2095943"/>
        <a:ext cx="1846233" cy="1957972"/>
      </dsp:txXfrm>
    </dsp:sp>
    <dsp:sp modelId="{78A9EC88-44B9-4523-8B0E-9CFA6F432767}">
      <dsp:nvSpPr>
        <dsp:cNvPr id="0" name=""/>
        <dsp:cNvSpPr/>
      </dsp:nvSpPr>
      <dsp:spPr>
        <a:xfrm>
          <a:off x="5928638" y="0"/>
          <a:ext cx="2242997" cy="48299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RECURSO DE PROTECCIÓN DE DATOS PERSONALES</a:t>
          </a:r>
        </a:p>
      </dsp:txBody>
      <dsp:txXfrm>
        <a:off x="5942784" y="14146"/>
        <a:ext cx="2214705" cy="454704"/>
      </dsp:txXfrm>
    </dsp:sp>
    <dsp:sp modelId="{0DF7D2F6-2128-4E59-BC18-72F2BF035DD5}">
      <dsp:nvSpPr>
        <dsp:cNvPr id="0" name=""/>
        <dsp:cNvSpPr/>
      </dsp:nvSpPr>
      <dsp:spPr>
        <a:xfrm>
          <a:off x="6152938" y="482996"/>
          <a:ext cx="155561" cy="807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987"/>
              </a:lnTo>
              <a:lnTo>
                <a:pt x="155561" y="807987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D3D47-9919-4E72-91C2-C30E2DF9A3A8}">
      <dsp:nvSpPr>
        <dsp:cNvPr id="0" name=""/>
        <dsp:cNvSpPr/>
      </dsp:nvSpPr>
      <dsp:spPr>
        <a:xfrm>
          <a:off x="6308499" y="698801"/>
          <a:ext cx="1900411" cy="11843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93600" rIns="144000" bIns="936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accent6">
                  <a:lumMod val="75000"/>
                </a:schemeClr>
              </a:solidFill>
            </a:rPr>
            <a:t>Se revisa de oficio la resolución de protección emitida por un Sujeto Obligado</a:t>
          </a:r>
        </a:p>
      </dsp:txBody>
      <dsp:txXfrm>
        <a:off x="6343188" y="733490"/>
        <a:ext cx="1831033" cy="1114986"/>
      </dsp:txXfrm>
    </dsp:sp>
    <dsp:sp modelId="{EB5C1276-72A3-48AF-88AA-14D6A8251129}">
      <dsp:nvSpPr>
        <dsp:cNvPr id="0" name=""/>
        <dsp:cNvSpPr/>
      </dsp:nvSpPr>
      <dsp:spPr>
        <a:xfrm>
          <a:off x="6152938" y="482996"/>
          <a:ext cx="118899" cy="2594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935"/>
              </a:lnTo>
              <a:lnTo>
                <a:pt x="118899" y="2594935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FC567-AE77-434E-94A8-D3914527DA0A}">
      <dsp:nvSpPr>
        <dsp:cNvPr id="0" name=""/>
        <dsp:cNvSpPr/>
      </dsp:nvSpPr>
      <dsp:spPr>
        <a:xfrm>
          <a:off x="6271837" y="2044508"/>
          <a:ext cx="1937073" cy="206684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93600" rIns="144000" bIns="936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accent6">
                  <a:lumMod val="75000"/>
                </a:schemeClr>
              </a:solidFill>
            </a:rPr>
            <a:t>Cuando se declare parcialmente procedente o improcedente la solicitud de protección de información confidencial</a:t>
          </a:r>
        </a:p>
      </dsp:txBody>
      <dsp:txXfrm>
        <a:off x="6328572" y="2101243"/>
        <a:ext cx="1823603" cy="1953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88402-0890-4A9B-B5DC-F9476C339051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91CE0-3BB1-4F27-82AA-380A704081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804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1CE0-3BB1-4F27-82AA-380A7040810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01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A188B805-B321-4354-9010-D1D6BFC55086}" type="slidenum">
              <a:rPr lang="es-MX" altLang="es-MX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 eaLnBrk="1"/>
              <a:t>4</a:t>
            </a:fld>
            <a:endParaRPr lang="es-MX" altLang="es-MX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40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s-MX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86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A188B805-B321-4354-9010-D1D6BFC55086}" type="slidenum">
              <a:rPr lang="es-MX" altLang="es-MX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 eaLnBrk="1"/>
              <a:t>6</a:t>
            </a:fld>
            <a:endParaRPr lang="es-MX" altLang="es-MX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40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s-MX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03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F2700D7F-996D-4B5A-97BF-11DE803C053A}" type="slidenum">
              <a:rPr lang="es-MX" altLang="es-MX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 eaLnBrk="1"/>
              <a:t>14</a:t>
            </a:fld>
            <a:endParaRPr lang="es-MX" altLang="es-MX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s-MX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F2700D7F-996D-4B5A-97BF-11DE803C053A}" type="slidenum">
              <a:rPr lang="es-MX" altLang="es-MX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 eaLnBrk="1"/>
              <a:t>15</a:t>
            </a:fld>
            <a:endParaRPr lang="es-MX" altLang="es-MX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s-MX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82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8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19" cy="1143480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E4D2F-E18D-4BE0-8867-B37DC356FE90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57972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5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4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3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2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4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7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E8BE-4D8A-4A3C-9FF6-6100A2147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18/03/2020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F879-58D3-4FA1-81AD-DCF96AF4FF5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05064"/>
            <a:ext cx="8712968" cy="2232248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Transparencia Acceso a la Información Pública del Estado de Jalisco y sus Municipios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6507" r="9717"/>
          <a:stretch/>
        </p:blipFill>
        <p:spPr>
          <a:xfrm>
            <a:off x="0" y="4571984"/>
            <a:ext cx="3047977" cy="228601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10800000">
            <a:off x="6096000" y="2"/>
            <a:ext cx="3048000" cy="2286016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6 Rectángulo"/>
          <p:cNvSpPr/>
          <p:nvPr/>
        </p:nvSpPr>
        <p:spPr>
          <a:xfrm rot="10800000">
            <a:off x="0" y="1"/>
            <a:ext cx="6095999" cy="2285983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10 Rectángulo"/>
          <p:cNvSpPr/>
          <p:nvPr/>
        </p:nvSpPr>
        <p:spPr>
          <a:xfrm rot="10800000">
            <a:off x="-1" y="4571984"/>
            <a:ext cx="3047977" cy="2286016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11 Rectángulo"/>
          <p:cNvSpPr/>
          <p:nvPr/>
        </p:nvSpPr>
        <p:spPr>
          <a:xfrm rot="10800000">
            <a:off x="3047978" y="4571984"/>
            <a:ext cx="6096021" cy="2286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3 CuadroTexto"/>
          <p:cNvSpPr txBox="1"/>
          <p:nvPr/>
        </p:nvSpPr>
        <p:spPr>
          <a:xfrm>
            <a:off x="592371" y="3068960"/>
            <a:ext cx="795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Transparencia y acceso a la información</a:t>
            </a:r>
          </a:p>
        </p:txBody>
      </p:sp>
      <p:pic>
        <p:nvPicPr>
          <p:cNvPr id="10" name="24 Imagen" descr="horizontal_nuevo_2016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850" y="5119960"/>
            <a:ext cx="5078276" cy="9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1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 Rectángulo"/>
          <p:cNvSpPr/>
          <p:nvPr/>
        </p:nvSpPr>
        <p:spPr>
          <a:xfrm>
            <a:off x="0" y="548680"/>
            <a:ext cx="9144000" cy="568800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32040" y="6377161"/>
            <a:ext cx="3887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 84 y 85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562400"/>
            <a:ext cx="7632000" cy="39703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FFFFFF"/>
                </a:solidFill>
              </a:rPr>
              <a:t>Acceso a la información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sz="2000" dirty="0">
                <a:solidFill>
                  <a:srgbClr val="FFFFFF"/>
                </a:solidFill>
              </a:rPr>
              <a:t>El ABC de las solicitudes de información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2000" dirty="0">
              <a:solidFill>
                <a:srgbClr val="FFFFFF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s-MX" sz="2000" dirty="0">
                <a:solidFill>
                  <a:srgbClr val="FFFFFF"/>
                </a:solidFill>
              </a:rPr>
              <a:t>Cuando no se declare incompetencia o prevención se presume que fue admitida.</a:t>
            </a:r>
          </a:p>
          <a:p>
            <a:pPr marL="342900" indent="-342900" algn="just">
              <a:buFont typeface="Arial"/>
              <a:buChar char="•"/>
            </a:pPr>
            <a:r>
              <a:rPr lang="es-MX" sz="2000" dirty="0">
                <a:solidFill>
                  <a:srgbClr val="FFFFFF"/>
                </a:solidFill>
              </a:rPr>
              <a:t>A falta de un requisito la unidad debe de prevenirlo dentro de los dos días.</a:t>
            </a:r>
          </a:p>
          <a:p>
            <a:pPr marL="342900" indent="-342900" algn="just">
              <a:buFont typeface="Arial"/>
              <a:buChar char="•"/>
            </a:pPr>
            <a:r>
              <a:rPr lang="es-MX" sz="2000" dirty="0">
                <a:solidFill>
                  <a:srgbClr val="FFFFFF"/>
                </a:solidFill>
              </a:rPr>
              <a:t>En caso de información </a:t>
            </a:r>
            <a:r>
              <a:rPr lang="es-MX" sz="2000" b="1" dirty="0">
                <a:solidFill>
                  <a:srgbClr val="FFFFFF"/>
                </a:solidFill>
              </a:rPr>
              <a:t>ORDINARIA 08 DÍAS HÁBILES.</a:t>
            </a:r>
          </a:p>
          <a:p>
            <a:pPr marL="342900" indent="-342900" algn="just">
              <a:buFont typeface="Arial"/>
              <a:buChar char="•"/>
            </a:pPr>
            <a:r>
              <a:rPr lang="es-MX" sz="2000" dirty="0">
                <a:solidFill>
                  <a:srgbClr val="FFFFFF"/>
                </a:solidFill>
              </a:rPr>
              <a:t>Acceso a </a:t>
            </a:r>
            <a:r>
              <a:rPr lang="es-MX" sz="2000" b="1" dirty="0">
                <a:solidFill>
                  <a:srgbClr val="FFFFFF"/>
                </a:solidFill>
              </a:rPr>
              <a:t>EXPEDIENTES MÉDICOS 04 DÍAS HÁBILES.</a:t>
            </a:r>
          </a:p>
          <a:p>
            <a:pPr marL="342900" indent="-342900" algn="just">
              <a:buFont typeface="Arial"/>
              <a:buChar char="•"/>
            </a:pPr>
            <a:r>
              <a:rPr lang="es-MX" sz="2000" dirty="0">
                <a:solidFill>
                  <a:srgbClr val="FFFFFF"/>
                </a:solidFill>
              </a:rPr>
              <a:t>Si al termino de los plazos no se ha notificado la respuesta el solicitante podrá acudir al </a:t>
            </a:r>
            <a:r>
              <a:rPr lang="es-MX" sz="2000" b="1" dirty="0">
                <a:solidFill>
                  <a:srgbClr val="FFFFFF"/>
                </a:solidFill>
              </a:rPr>
              <a:t>RECURSO DE REVISIÓN. </a:t>
            </a:r>
          </a:p>
          <a:p>
            <a:pPr marL="342900" indent="-342900" algn="just">
              <a:buFont typeface="Arial"/>
              <a:buChar char="•"/>
            </a:pPr>
            <a:r>
              <a:rPr lang="es-MX" sz="2000" dirty="0">
                <a:solidFill>
                  <a:srgbClr val="FFFFFF"/>
                </a:solidFill>
              </a:rPr>
              <a:t>La respuesta debe de ser </a:t>
            </a:r>
            <a:r>
              <a:rPr lang="es-MX" sz="2000" b="1" dirty="0">
                <a:solidFill>
                  <a:srgbClr val="FFFFFF"/>
                </a:solidFill>
              </a:rPr>
              <a:t>FUNDADA Y MOTIVADA.</a:t>
            </a:r>
          </a:p>
        </p:txBody>
      </p:sp>
    </p:spTree>
    <p:extLst>
      <p:ext uri="{BB962C8B-B14F-4D97-AF65-F5344CB8AC3E}">
        <p14:creationId xmlns:p14="http://schemas.microsoft.com/office/powerpoint/2010/main" val="402255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 Rectángulo"/>
          <p:cNvSpPr/>
          <p:nvPr/>
        </p:nvSpPr>
        <p:spPr>
          <a:xfrm>
            <a:off x="0" y="548680"/>
            <a:ext cx="9144000" cy="568800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heurón 2"/>
          <p:cNvSpPr/>
          <p:nvPr/>
        </p:nvSpPr>
        <p:spPr>
          <a:xfrm>
            <a:off x="1907704" y="2420888"/>
            <a:ext cx="6696744" cy="1080120"/>
          </a:xfrm>
          <a:prstGeom prst="chevron">
            <a:avLst>
              <a:gd name="adj" fmla="val 305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Cheurón 14"/>
          <p:cNvSpPr/>
          <p:nvPr/>
        </p:nvSpPr>
        <p:spPr>
          <a:xfrm>
            <a:off x="1907704" y="3681028"/>
            <a:ext cx="6696744" cy="1080120"/>
          </a:xfrm>
          <a:prstGeom prst="chevron">
            <a:avLst>
              <a:gd name="adj" fmla="val 305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1691256" y="3771038"/>
            <a:ext cx="6696744" cy="1080120"/>
          </a:xfrm>
          <a:prstGeom prst="chevron">
            <a:avLst>
              <a:gd name="adj" fmla="val 305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1254" y="6381328"/>
            <a:ext cx="3088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196752"/>
            <a:ext cx="7632000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FFFFFF"/>
                </a:solidFill>
              </a:rPr>
              <a:t>Acceso a la información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sz="2000" dirty="0">
                <a:solidFill>
                  <a:srgbClr val="FFFFFF"/>
                </a:solidFill>
              </a:rPr>
              <a:t>Sentidos de la respuesta</a:t>
            </a:r>
          </a:p>
        </p:txBody>
      </p:sp>
      <p:sp>
        <p:nvSpPr>
          <p:cNvPr id="2" name="Pentágono 1"/>
          <p:cNvSpPr/>
          <p:nvPr/>
        </p:nvSpPr>
        <p:spPr>
          <a:xfrm>
            <a:off x="827584" y="2420888"/>
            <a:ext cx="1944216" cy="1080120"/>
          </a:xfrm>
          <a:prstGeom prst="homePlate">
            <a:avLst>
              <a:gd name="adj" fmla="val 3059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Afirmativa</a:t>
            </a:r>
          </a:p>
        </p:txBody>
      </p:sp>
      <p:sp>
        <p:nvSpPr>
          <p:cNvPr id="8" name="Pentágono 7"/>
          <p:cNvSpPr/>
          <p:nvPr/>
        </p:nvSpPr>
        <p:spPr>
          <a:xfrm>
            <a:off x="827584" y="3681028"/>
            <a:ext cx="1944216" cy="1080120"/>
          </a:xfrm>
          <a:prstGeom prst="homePlate">
            <a:avLst>
              <a:gd name="adj" fmla="val 2831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Parcialmente</a:t>
            </a:r>
          </a:p>
          <a:p>
            <a:pPr algn="ctr"/>
            <a:r>
              <a:rPr lang="es-ES" dirty="0"/>
              <a:t>Afirmativa</a:t>
            </a:r>
          </a:p>
        </p:txBody>
      </p:sp>
      <p:sp>
        <p:nvSpPr>
          <p:cNvPr id="9" name="Pentágono 8"/>
          <p:cNvSpPr/>
          <p:nvPr/>
        </p:nvSpPr>
        <p:spPr>
          <a:xfrm>
            <a:off x="827584" y="4941168"/>
            <a:ext cx="1944216" cy="1080120"/>
          </a:xfrm>
          <a:prstGeom prst="homePlate">
            <a:avLst>
              <a:gd name="adj" fmla="val 2602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Negativa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985044" y="5158063"/>
            <a:ext cx="518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altLang="es-MX" dirty="0">
                <a:solidFill>
                  <a:srgbClr val="FFFFFF"/>
                </a:solidFill>
              </a:rPr>
              <a:t>La información solicitada no pueda otorgarse por se reservada, confidencial o inexistente.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87824" y="3897923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altLang="es-MX" dirty="0">
                <a:solidFill>
                  <a:srgbClr val="FFFFFF"/>
                </a:solidFill>
              </a:rPr>
              <a:t>Parte de la información no puede ser entregada, por ser parte de ella reservada, confidencial o inexistente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87824" y="2637783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altLang="es-MX" dirty="0">
                <a:solidFill>
                  <a:srgbClr val="FFFFFF"/>
                </a:solidFill>
              </a:rPr>
              <a:t>La totalidad de la información solicitada sí puede ser entregada.</a:t>
            </a:r>
            <a:endParaRPr lang="es-MX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1 Rectángulo"/>
          <p:cNvSpPr/>
          <p:nvPr/>
        </p:nvSpPr>
        <p:spPr>
          <a:xfrm>
            <a:off x="0" y="4581128"/>
            <a:ext cx="9144000" cy="1646870"/>
          </a:xfrm>
          <a:prstGeom prst="rect">
            <a:avLst/>
          </a:prstGeom>
          <a:solidFill>
            <a:srgbClr val="E46C0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11 Rectángulo"/>
          <p:cNvSpPr/>
          <p:nvPr/>
        </p:nvSpPr>
        <p:spPr>
          <a:xfrm>
            <a:off x="0" y="548680"/>
            <a:ext cx="9144000" cy="4032448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1254" y="6381328"/>
            <a:ext cx="3088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562400"/>
            <a:ext cx="7632000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FFFFFF"/>
                </a:solidFill>
              </a:rPr>
              <a:t>Acceso a la información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sz="2000" dirty="0">
                <a:solidFill>
                  <a:srgbClr val="FFFFFF"/>
                </a:solidFill>
              </a:rPr>
              <a:t>Medios de acceso</a:t>
            </a:r>
            <a:endParaRPr lang="es-MX" sz="2000" b="1" dirty="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59632" y="2852936"/>
            <a:ext cx="1872208" cy="2952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1620249" y="3147643"/>
            <a:ext cx="1150975" cy="1150975"/>
          </a:xfrm>
          <a:prstGeom prst="ellipse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ángulo 1"/>
          <p:cNvSpPr/>
          <p:nvPr/>
        </p:nvSpPr>
        <p:spPr>
          <a:xfrm>
            <a:off x="1403648" y="4581128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schemeClr val="bg1"/>
                </a:solidFill>
              </a:rPr>
              <a:t>Consulta directa de documentos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635896" y="2852936"/>
            <a:ext cx="1872208" cy="2952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996513" y="3147643"/>
            <a:ext cx="1150975" cy="1150975"/>
          </a:xfrm>
          <a:prstGeom prst="ellipse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ángulo 2"/>
          <p:cNvSpPr/>
          <p:nvPr/>
        </p:nvSpPr>
        <p:spPr>
          <a:xfrm>
            <a:off x="3681028" y="4581128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srgbClr val="FFFFFF"/>
                </a:solidFill>
              </a:rPr>
              <a:t>Reproducción</a:t>
            </a:r>
            <a:br>
              <a:rPr lang="es-MX" dirty="0">
                <a:solidFill>
                  <a:srgbClr val="FFFFFF"/>
                </a:solidFill>
              </a:rPr>
            </a:br>
            <a:r>
              <a:rPr lang="es-MX" dirty="0">
                <a:solidFill>
                  <a:srgbClr val="FFFFFF"/>
                </a:solidFill>
              </a:rPr>
              <a:t>de documentos</a:t>
            </a:r>
          </a:p>
        </p:txBody>
      </p:sp>
      <p:grpSp>
        <p:nvGrpSpPr>
          <p:cNvPr id="19" name="Agrupar 18"/>
          <p:cNvGrpSpPr/>
          <p:nvPr/>
        </p:nvGrpSpPr>
        <p:grpSpPr>
          <a:xfrm>
            <a:off x="6012160" y="2852936"/>
            <a:ext cx="1872208" cy="2952328"/>
            <a:chOff x="6012160" y="2852936"/>
            <a:chExt cx="1872208" cy="2952328"/>
          </a:xfrm>
        </p:grpSpPr>
        <p:sp>
          <p:nvSpPr>
            <p:cNvPr id="16" name="Rectángulo 15"/>
            <p:cNvSpPr/>
            <p:nvPr/>
          </p:nvSpPr>
          <p:spPr>
            <a:xfrm>
              <a:off x="6012160" y="2852936"/>
              <a:ext cx="1872208" cy="29523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/>
            <p:cNvSpPr/>
            <p:nvPr/>
          </p:nvSpPr>
          <p:spPr>
            <a:xfrm>
              <a:off x="6399304" y="3200698"/>
              <a:ext cx="1097920" cy="1097920"/>
            </a:xfrm>
            <a:prstGeom prst="ellipse">
              <a:avLst/>
            </a:pr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ángulo 4"/>
            <p:cNvSpPr/>
            <p:nvPr/>
          </p:nvSpPr>
          <p:spPr>
            <a:xfrm>
              <a:off x="6300192" y="4581128"/>
              <a:ext cx="12961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dirty="0">
                  <a:solidFill>
                    <a:srgbClr val="FFFFFF"/>
                  </a:solidFill>
                </a:rPr>
                <a:t>Elaboración </a:t>
              </a:r>
            </a:p>
            <a:p>
              <a:pPr lvl="0" algn="ctr"/>
              <a:r>
                <a:rPr lang="es-MX" dirty="0">
                  <a:solidFill>
                    <a:srgbClr val="FFFFFF"/>
                  </a:solidFill>
                </a:rPr>
                <a:t>de informe </a:t>
              </a:r>
            </a:p>
            <a:p>
              <a:pPr lvl="0" algn="ctr"/>
              <a:r>
                <a:rPr lang="es-MX" dirty="0">
                  <a:solidFill>
                    <a:srgbClr val="FFFFFF"/>
                  </a:solidFill>
                </a:rPr>
                <a:t>específico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49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 Rectángulo"/>
          <p:cNvSpPr/>
          <p:nvPr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82107" y="6381328"/>
            <a:ext cx="3647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a 117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124744"/>
            <a:ext cx="7632000" cy="5847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FFFFFF"/>
                </a:solidFill>
              </a:rPr>
              <a:t>Medios de impugnación</a:t>
            </a:r>
            <a:endParaRPr lang="es-MX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20" name="Diagrama 19"/>
          <p:cNvGraphicFramePr/>
          <p:nvPr>
            <p:extLst/>
          </p:nvPr>
        </p:nvGraphicFramePr>
        <p:xfrm>
          <a:off x="539552" y="1909933"/>
          <a:ext cx="8208911" cy="411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00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1 Rectángulo"/>
          <p:cNvSpPr/>
          <p:nvPr/>
        </p:nvSpPr>
        <p:spPr>
          <a:xfrm rot="10800000">
            <a:off x="0" y="548680"/>
            <a:ext cx="4581173" cy="566640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21 Rectángulo"/>
          <p:cNvSpPr/>
          <p:nvPr/>
        </p:nvSpPr>
        <p:spPr>
          <a:xfrm rot="10800000">
            <a:off x="4562826" y="550854"/>
            <a:ext cx="4581173" cy="566640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1254" y="6381328"/>
            <a:ext cx="3088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33</a:t>
            </a:r>
          </a:p>
        </p:txBody>
      </p:sp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>
          <a:xfrm>
            <a:off x="278012" y="1412776"/>
            <a:ext cx="4006800" cy="987326"/>
          </a:xfrm>
        </p:spPr>
        <p:txBody>
          <a:bodyPr vert="horz" lIns="68580" tIns="26405" rIns="68580" bIns="34290" rtlCol="0" anchor="ctr">
            <a:noAutofit/>
          </a:bodyPr>
          <a:lstStyle/>
          <a:p>
            <a:r>
              <a:rPr lang="es-MX" altLang="es-MX" sz="3600" b="1" dirty="0">
                <a:solidFill>
                  <a:srgbClr val="FFFFFF"/>
                </a:solidFill>
                <a:cs typeface="Arial" panose="020B0604020202020204" pitchFamily="34" charset="0"/>
              </a:rPr>
              <a:t>¿Qué es el ITEI?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0012" y="1659600"/>
            <a:ext cx="4006800" cy="3713616"/>
          </a:xfrm>
        </p:spPr>
        <p:txBody>
          <a:bodyPr vert="horz" lIns="68580" tIns="9602" rIns="68580" bIns="34290" rtlCol="0">
            <a:no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Naturaleza del ITEI</a:t>
            </a:r>
          </a:p>
          <a:p>
            <a:pPr marL="0" indent="0" algn="just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Instituto de Transparencia, Información Pública y Protección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Datos Personales 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Estado de Jalisco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 un organismo público autónomo con personalidad jurídica y patrimonio propios, con autonomía en sus funciones e independencia en sus decisiones.</a:t>
            </a:r>
          </a:p>
        </p:txBody>
      </p:sp>
      <p:pic>
        <p:nvPicPr>
          <p:cNvPr id="2" name="Imagen 1" descr="ite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52" y="2852936"/>
            <a:ext cx="229092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90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1 Rectángulo"/>
          <p:cNvSpPr/>
          <p:nvPr/>
        </p:nvSpPr>
        <p:spPr>
          <a:xfrm rot="10800000">
            <a:off x="0" y="548680"/>
            <a:ext cx="4581173" cy="566640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21 Rectángulo"/>
          <p:cNvSpPr/>
          <p:nvPr/>
        </p:nvSpPr>
        <p:spPr>
          <a:xfrm rot="10800000">
            <a:off x="4562826" y="550854"/>
            <a:ext cx="4581173" cy="566640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1254" y="6381328"/>
            <a:ext cx="3088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34</a:t>
            </a:r>
          </a:p>
        </p:txBody>
      </p:sp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>
          <a:xfrm>
            <a:off x="287186" y="1412776"/>
            <a:ext cx="4006800" cy="987326"/>
          </a:xfrm>
        </p:spPr>
        <p:txBody>
          <a:bodyPr vert="horz" lIns="68580" tIns="26405" rIns="68580" bIns="34290" rtlCol="0" anchor="ctr">
            <a:noAutofit/>
          </a:bodyPr>
          <a:lstStyle/>
          <a:p>
            <a:r>
              <a:rPr lang="es-MX" altLang="es-MX" sz="3600" b="1" dirty="0">
                <a:solidFill>
                  <a:srgbClr val="FFFFFF"/>
                </a:solidFill>
                <a:cs typeface="Arial" panose="020B0604020202020204" pitchFamily="34" charset="0"/>
              </a:rPr>
              <a:t>¿Qué es el ITEI?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0012" y="1659600"/>
            <a:ext cx="4006800" cy="3713616"/>
          </a:xfrm>
        </p:spPr>
        <p:txBody>
          <a:bodyPr vert="horz" lIns="68580" tIns="9602" rIns="68580" bIns="34290" rtlCol="0">
            <a:noAutofit/>
          </a:bodyPr>
          <a:lstStyle/>
          <a:p>
            <a:pPr marL="0" indent="0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b="1" dirty="0">
                <a:solidFill>
                  <a:srgbClr val="595959"/>
                </a:solidFill>
              </a:rPr>
              <a:t>Integración del ITEI</a:t>
            </a:r>
          </a:p>
          <a:p>
            <a:pPr marL="0" indent="0" algn="ctr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2000" dirty="0">
              <a:solidFill>
                <a:srgbClr val="595959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595959"/>
                </a:solidFill>
              </a:rPr>
              <a:t>El órgano supremo del ITEI es el Pleno y está integrado por:</a:t>
            </a:r>
          </a:p>
          <a:p>
            <a:pPr marL="0" indent="0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2000" dirty="0">
              <a:solidFill>
                <a:srgbClr val="595959"/>
              </a:solidFill>
            </a:endParaRPr>
          </a:p>
          <a:p>
            <a:pPr marL="0" indent="0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595959"/>
                </a:solidFill>
              </a:rPr>
              <a:t> Un Comisionado Presidente</a:t>
            </a:r>
          </a:p>
          <a:p>
            <a:pPr marL="0" indent="0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595959"/>
                </a:solidFill>
              </a:rPr>
              <a:t> Dos Comisionado Ciudadanos</a:t>
            </a:r>
          </a:p>
        </p:txBody>
      </p:sp>
      <p:pic>
        <p:nvPicPr>
          <p:cNvPr id="3" name="Imagen 2" descr="consej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1" y="2636912"/>
            <a:ext cx="2668951" cy="27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09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548680"/>
            <a:ext cx="9144000" cy="5688000"/>
          </a:xfrm>
          <a:prstGeom prst="rect">
            <a:avLst/>
          </a:prstGeom>
          <a:solidFill>
            <a:srgbClr val="3185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1254" y="6381328"/>
            <a:ext cx="3088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561410"/>
            <a:ext cx="7632000" cy="33239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¿Qué es el ITEI?</a:t>
            </a: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400" b="1" dirty="0">
                <a:solidFill>
                  <a:schemeClr val="bg1"/>
                </a:solidFill>
              </a:rPr>
              <a:t>Funciones principales del ITEI</a:t>
            </a:r>
            <a:br>
              <a:rPr lang="es-MX" altLang="es-MX" sz="2400" b="1" dirty="0">
                <a:solidFill>
                  <a:schemeClr val="bg1"/>
                </a:solidFill>
              </a:rPr>
            </a:br>
            <a:endParaRPr lang="es-MX" altLang="es-MX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 typeface="Arial"/>
              <a:buChar char="•"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400" dirty="0">
                <a:solidFill>
                  <a:schemeClr val="bg1"/>
                </a:solidFill>
              </a:rPr>
              <a:t>Promover la transparencia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 typeface="Arial"/>
              <a:buChar char="•"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400" dirty="0">
                <a:solidFill>
                  <a:schemeClr val="bg1"/>
                </a:solidFill>
              </a:rPr>
              <a:t>Garantizar el acceso a la información pública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 typeface="Arial"/>
              <a:buChar char="•"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400" dirty="0">
                <a:solidFill>
                  <a:schemeClr val="bg1"/>
                </a:solidFill>
              </a:rPr>
              <a:t>Proteger la información reservada y confidencial</a:t>
            </a:r>
          </a:p>
        </p:txBody>
      </p:sp>
    </p:spTree>
    <p:extLst>
      <p:ext uri="{BB962C8B-B14F-4D97-AF65-F5344CB8AC3E}">
        <p14:creationId xmlns:p14="http://schemas.microsoft.com/office/powerpoint/2010/main" val="198797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548680"/>
            <a:ext cx="9144000" cy="568800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72413" y="6381328"/>
            <a:ext cx="30572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561410"/>
            <a:ext cx="7632000" cy="30777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Figuras obligatorias</a:t>
            </a:r>
            <a:br>
              <a:rPr lang="es-MX" sz="3200" b="1" dirty="0">
                <a:solidFill>
                  <a:schemeClr val="bg1"/>
                </a:solidFill>
              </a:rPr>
            </a:br>
            <a:r>
              <a:rPr lang="es-MX" sz="3200" b="1" dirty="0">
                <a:solidFill>
                  <a:schemeClr val="bg1"/>
                </a:solidFill>
              </a:rPr>
              <a:t>de los Sujetos Obligados</a:t>
            </a:r>
          </a:p>
          <a:p>
            <a:endParaRPr lang="es-MX" altLang="es-MX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FFFFFF"/>
                </a:solidFill>
              </a:rPr>
              <a:t> Unidad de Transparencia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FFFFFF"/>
                </a:solidFill>
              </a:rPr>
              <a:t> Comité de Transparencia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>
                <a:solidFill>
                  <a:srgbClr val="FFFFFF"/>
                </a:solidFill>
              </a:rPr>
              <a:t> Reglamento Interior de Transparencia</a:t>
            </a:r>
          </a:p>
        </p:txBody>
      </p:sp>
      <p:pic>
        <p:nvPicPr>
          <p:cNvPr id="6" name="Picture 12" descr="spc1-01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664296" cy="17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87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548680"/>
            <a:ext cx="9144000" cy="568800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1254" y="6381328"/>
            <a:ext cx="3088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561410"/>
            <a:ext cx="7632000" cy="36009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Unidad de Transparencia (UT)</a:t>
            </a:r>
          </a:p>
          <a:p>
            <a:endParaRPr lang="es-MX" altLang="es-MX" sz="2000" dirty="0">
              <a:solidFill>
                <a:srgbClr val="FFFFFF"/>
              </a:solidFill>
            </a:endParaRP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200" dirty="0">
                <a:solidFill>
                  <a:srgbClr val="FFFFFF"/>
                </a:solidFill>
              </a:rPr>
              <a:t>Es un órgano interno del sujeto obligado encargado de la atención al público en materia de acceso a la información pública.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2200" dirty="0">
              <a:solidFill>
                <a:srgbClr val="FFFFFF"/>
              </a:solidFill>
            </a:endParaRPr>
          </a:p>
          <a:p>
            <a:pPr algn="just"/>
            <a:r>
              <a:rPr lang="es-ES_tradnl" sz="2200" b="1" dirty="0">
                <a:solidFill>
                  <a:srgbClr val="FFFFFF"/>
                </a:solidFill>
              </a:rPr>
              <a:t>Dependerá directamente del titular del sujeto obligado.</a:t>
            </a:r>
            <a:endParaRPr lang="es-MX" sz="2200" b="1" dirty="0">
              <a:solidFill>
                <a:srgbClr val="FFFFFF"/>
              </a:solidFill>
            </a:endParaRPr>
          </a:p>
          <a:p>
            <a:pPr algn="just"/>
            <a:endParaRPr lang="es-MX" sz="2200" dirty="0">
              <a:solidFill>
                <a:srgbClr val="FFFFFF"/>
              </a:solidFill>
            </a:endParaRPr>
          </a:p>
          <a:p>
            <a:pPr algn="just"/>
            <a:r>
              <a:rPr lang="es-MX" sz="2200" dirty="0">
                <a:solidFill>
                  <a:srgbClr val="FFFFFF"/>
                </a:solidFill>
              </a:rPr>
              <a:t>Solicitar al Comité de Transparencia interpretación o modificación de la clasificación de información pública solicitada.</a:t>
            </a:r>
          </a:p>
        </p:txBody>
      </p:sp>
    </p:spTree>
    <p:extLst>
      <p:ext uri="{BB962C8B-B14F-4D97-AF65-F5344CB8AC3E}">
        <p14:creationId xmlns:p14="http://schemas.microsoft.com/office/powerpoint/2010/main" val="242449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 Rectángulo"/>
          <p:cNvSpPr/>
          <p:nvPr/>
        </p:nvSpPr>
        <p:spPr>
          <a:xfrm>
            <a:off x="0" y="548680"/>
            <a:ext cx="9144000" cy="568800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1254" y="6381328"/>
            <a:ext cx="3088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972016"/>
            <a:ext cx="7632000" cy="481670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Obligaciones del Sujeto Obligado</a:t>
            </a:r>
          </a:p>
          <a:p>
            <a:pPr lvl="0"/>
            <a:endParaRPr lang="es-MX" altLang="es-MX" sz="20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342900" lvl="0" indent="-342900">
              <a:spcAft>
                <a:spcPts val="1800"/>
              </a:spcAft>
              <a:buFont typeface="Arial"/>
              <a:buChar char="•"/>
            </a:pPr>
            <a:r>
              <a:rPr lang="es-MX" altLang="es-MX" sz="2000" dirty="0">
                <a:solidFill>
                  <a:srgbClr val="FFFFFF"/>
                </a:solidFill>
                <a:cs typeface="Arial" panose="020B0604020202020204" pitchFamily="34" charset="0"/>
              </a:rPr>
              <a:t>Orientar y facilitar al público la consulta y acceso a la información</a:t>
            </a:r>
          </a:p>
          <a:p>
            <a:pPr marL="342900" lvl="0" indent="-342900">
              <a:spcAft>
                <a:spcPts val="1800"/>
              </a:spcAft>
              <a:buFont typeface="Arial"/>
              <a:buChar char="•"/>
            </a:pPr>
            <a:r>
              <a:rPr lang="es-MX" altLang="es-MX" sz="2000" dirty="0">
                <a:solidFill>
                  <a:srgbClr val="FFFFFF"/>
                </a:solidFill>
                <a:cs typeface="Arial" panose="020B0604020202020204" pitchFamily="34" charset="0"/>
              </a:rPr>
              <a:t>Proteger la información reservada y confidencial</a:t>
            </a:r>
          </a:p>
          <a:p>
            <a:pPr marL="342900" lvl="0" indent="-342900">
              <a:spcAft>
                <a:spcPts val="1800"/>
              </a:spcAft>
              <a:buFont typeface="Arial"/>
              <a:buChar char="•"/>
            </a:pPr>
            <a:r>
              <a:rPr lang="es-MX" altLang="es-MX" sz="2000" dirty="0">
                <a:solidFill>
                  <a:srgbClr val="FFFFFF"/>
                </a:solidFill>
                <a:cs typeface="Arial" panose="020B0604020202020204" pitchFamily="34" charset="0"/>
              </a:rPr>
              <a:t>Recibir las solicitudes de información y remitir al S.O. competente o al ITEI en su caso</a:t>
            </a:r>
          </a:p>
          <a:p>
            <a:pPr marL="342900" lvl="0" indent="-342900">
              <a:spcAft>
                <a:spcPts val="1800"/>
              </a:spcAft>
              <a:buFont typeface="Arial"/>
              <a:buChar char="•"/>
            </a:pPr>
            <a:r>
              <a:rPr lang="es-MX" altLang="es-MX" sz="2000" dirty="0">
                <a:solidFill>
                  <a:srgbClr val="FFFFFF"/>
                </a:solidFill>
                <a:cs typeface="Arial" panose="020B0604020202020204" pitchFamily="34" charset="0"/>
              </a:rPr>
              <a:t>Implementar un sistema de recepción de solicitudes vía electrónica. </a:t>
            </a:r>
            <a:r>
              <a:rPr lang="es-MX" altLang="es-MX" sz="2000" b="1" dirty="0">
                <a:solidFill>
                  <a:srgbClr val="FFFFFF"/>
                </a:solidFill>
                <a:cs typeface="Arial" panose="020B0604020202020204" pitchFamily="34" charset="0"/>
              </a:rPr>
              <a:t>Los S.O. se incorporarán a la PNT</a:t>
            </a:r>
          </a:p>
          <a:p>
            <a:pPr marL="342900" lvl="0" indent="-342900">
              <a:spcAft>
                <a:spcPts val="1800"/>
              </a:spcAft>
              <a:buFont typeface="Arial"/>
              <a:buChar char="•"/>
            </a:pPr>
            <a:r>
              <a:rPr lang="es-MX" altLang="es-MX" sz="2000" dirty="0">
                <a:solidFill>
                  <a:srgbClr val="FFFFFF"/>
                </a:solidFill>
                <a:cs typeface="Arial" panose="020B0604020202020204" pitchFamily="34" charset="0"/>
              </a:rPr>
              <a:t>Constituir su comité de Transparencia</a:t>
            </a:r>
          </a:p>
          <a:p>
            <a:pPr marL="342900" lvl="0" indent="-342900">
              <a:spcAft>
                <a:spcPts val="1800"/>
              </a:spcAft>
              <a:buFont typeface="Arial"/>
              <a:buChar char="•"/>
            </a:pPr>
            <a:r>
              <a:rPr lang="es-MX" sz="2000" dirty="0">
                <a:solidFill>
                  <a:srgbClr val="FFFFFF"/>
                </a:solidFill>
                <a:cs typeface="Arial" panose="020B0604020202020204" pitchFamily="34" charset="0"/>
              </a:rPr>
              <a:t>Promover acuerdos con instituciones para realizar respuestas en lenguas indígenas y braille</a:t>
            </a:r>
            <a:endParaRPr lang="es-MX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7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48680"/>
            <a:ext cx="9144000" cy="5666402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764704" y="1854000"/>
            <a:ext cx="76145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sz="2400" b="1" dirty="0">
                <a:solidFill>
                  <a:srgbClr val="FFFFFF"/>
                </a:solidFill>
              </a:rPr>
              <a:t>ARTÍCULO 1° DE LA LEY – NATURALEZA E INTERPRETACIÓN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 información materia de este ordenamiento es un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del dominio público 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poder del Estado, cuya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titularidad reside en la sociedad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misma que tendrá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todo momento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facultad de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disponer de ella 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fines que considere.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El ejercicio del derecho de acceso a la información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estará condicionado 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 el solicitante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acredite interés 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 o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justifique su utilización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 podrá condicionarse el mismo.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248141" y="6381328"/>
            <a:ext cx="46140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párrafos 2° y 4°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4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 Rectángulo"/>
          <p:cNvSpPr/>
          <p:nvPr/>
        </p:nvSpPr>
        <p:spPr>
          <a:xfrm>
            <a:off x="4108" y="548680"/>
            <a:ext cx="9144000" cy="6309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756000" y="1124744"/>
            <a:ext cx="7632000" cy="5847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FFFFFF"/>
                </a:solidFill>
              </a:rPr>
              <a:t>Medios de apremio</a:t>
            </a:r>
            <a:endParaRPr lang="es-MX" sz="2000" b="1" dirty="0">
              <a:solidFill>
                <a:srgbClr val="FFFFFF"/>
              </a:solidFill>
            </a:endParaRPr>
          </a:p>
        </p:txBody>
      </p:sp>
      <p:pic>
        <p:nvPicPr>
          <p:cNvPr id="11" name="Imagen 10" descr="468940208.jp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6307" r="11800" b="25048"/>
          <a:stretch/>
        </p:blipFill>
        <p:spPr>
          <a:xfrm>
            <a:off x="6534568" y="2159560"/>
            <a:ext cx="1853856" cy="2817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6 Flecha derecha"/>
          <p:cNvSpPr/>
          <p:nvPr/>
        </p:nvSpPr>
        <p:spPr>
          <a:xfrm>
            <a:off x="6300192" y="4319800"/>
            <a:ext cx="1799880" cy="909400"/>
          </a:xfrm>
          <a:prstGeom prst="rightArrow">
            <a:avLst>
              <a:gd name="adj1" fmla="val 66269"/>
              <a:gd name="adj2" fmla="val 50000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Tercer incumplimiento</a:t>
            </a:r>
            <a:endParaRPr lang="es-ES" sz="1400" dirty="0"/>
          </a:p>
        </p:txBody>
      </p:sp>
      <p:pic>
        <p:nvPicPr>
          <p:cNvPr id="10" name="Imagen 9" descr="519749771.jp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4" r="21904" b="31515"/>
          <a:stretch/>
        </p:blipFill>
        <p:spPr>
          <a:xfrm>
            <a:off x="3711730" y="2167547"/>
            <a:ext cx="1843294" cy="280951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6 Flecha derecha"/>
          <p:cNvSpPr/>
          <p:nvPr/>
        </p:nvSpPr>
        <p:spPr>
          <a:xfrm>
            <a:off x="3485979" y="4319800"/>
            <a:ext cx="1799880" cy="909400"/>
          </a:xfrm>
          <a:prstGeom prst="rightArrow">
            <a:avLst>
              <a:gd name="adj1" fmla="val 66269"/>
              <a:gd name="adj2" fmla="val 50000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Segundo</a:t>
            </a:r>
          </a:p>
          <a:p>
            <a:pPr algn="ctr"/>
            <a:r>
              <a:rPr lang="es-MX" sz="1400" dirty="0"/>
              <a:t>incumplimiento</a:t>
            </a:r>
            <a:endParaRPr lang="es-ES" sz="1400" dirty="0"/>
          </a:p>
        </p:txBody>
      </p:sp>
      <p:pic>
        <p:nvPicPr>
          <p:cNvPr id="7" name="Imagen 6" descr="463030275.jpg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7" t="8485" r="21992" b="29872"/>
          <a:stretch/>
        </p:blipFill>
        <p:spPr>
          <a:xfrm>
            <a:off x="886957" y="2200410"/>
            <a:ext cx="1853855" cy="27766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6 Flecha derecha"/>
          <p:cNvSpPr/>
          <p:nvPr/>
        </p:nvSpPr>
        <p:spPr>
          <a:xfrm>
            <a:off x="683568" y="4319800"/>
            <a:ext cx="1799880" cy="909400"/>
          </a:xfrm>
          <a:prstGeom prst="rightArrow">
            <a:avLst>
              <a:gd name="adj1" fmla="val 66269"/>
              <a:gd name="adj2" fmla="val 50000"/>
            </a:avLst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Primer</a:t>
            </a:r>
          </a:p>
          <a:p>
            <a:pPr algn="ctr"/>
            <a:r>
              <a:rPr lang="es-MX" sz="1400" dirty="0"/>
              <a:t>incumplimiento</a:t>
            </a:r>
            <a:endParaRPr lang="es-ES" sz="1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534568" y="5355213"/>
            <a:ext cx="203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Arresto administrativo y denuncia penal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711730" y="5355213"/>
            <a:ext cx="205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Multa </a:t>
            </a:r>
            <a:r>
              <a:rPr lang="es-MX" altLang="es-MX" sz="1400" b="1" dirty="0">
                <a:solidFill>
                  <a:schemeClr val="bg1"/>
                </a:solidFill>
              </a:rPr>
              <a:t>de 20 A 1500 días de valor diario de la Unidad de Medida y Actualización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99592" y="5370601"/>
            <a:ext cx="20519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Amonestación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51271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 Rectángulo"/>
          <p:cNvSpPr/>
          <p:nvPr/>
        </p:nvSpPr>
        <p:spPr>
          <a:xfrm>
            <a:off x="4108" y="548680"/>
            <a:ext cx="9144000" cy="56886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67993" y="6381328"/>
            <a:ext cx="37616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 a 122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124744"/>
            <a:ext cx="7632000" cy="362663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FFFFFF"/>
                </a:solidFill>
              </a:rPr>
              <a:t>Infracciones</a:t>
            </a:r>
          </a:p>
          <a:p>
            <a:endParaRPr lang="es-MX" sz="3200" b="1" dirty="0">
              <a:solidFill>
                <a:srgbClr val="FFFFFF"/>
              </a:solidFill>
            </a:endParaRPr>
          </a:p>
          <a:p>
            <a:pPr marL="244111" indent="-244111">
              <a:lnSpc>
                <a:spcPct val="150000"/>
              </a:lnSpc>
              <a:spcAft>
                <a:spcPct val="0"/>
              </a:spcAft>
              <a:buFont typeface="StarSymbol" charset="0"/>
              <a:buChar char="•"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800" dirty="0">
                <a:solidFill>
                  <a:srgbClr val="FFFFFF"/>
                </a:solidFill>
              </a:rPr>
              <a:t>Titulares de Sujeto Obligado</a:t>
            </a:r>
          </a:p>
          <a:p>
            <a:pPr marL="244111" indent="-244111">
              <a:lnSpc>
                <a:spcPct val="150000"/>
              </a:lnSpc>
              <a:spcAft>
                <a:spcPct val="0"/>
              </a:spcAft>
              <a:buFont typeface="StarSymbol" charset="0"/>
              <a:buChar char="•"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800" dirty="0">
                <a:solidFill>
                  <a:srgbClr val="FFFFFF"/>
                </a:solidFill>
              </a:rPr>
              <a:t>Titular del Comité de Transparencia</a:t>
            </a:r>
          </a:p>
          <a:p>
            <a:pPr marL="244111" indent="-244111">
              <a:lnSpc>
                <a:spcPct val="150000"/>
              </a:lnSpc>
              <a:spcAft>
                <a:spcPct val="0"/>
              </a:spcAft>
              <a:buFont typeface="StarSymbol" charset="0"/>
              <a:buChar char="•"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800" dirty="0">
                <a:solidFill>
                  <a:srgbClr val="FFFFFF"/>
                </a:solidFill>
              </a:rPr>
              <a:t>Titular de Unidad de Transparencia</a:t>
            </a:r>
          </a:p>
          <a:p>
            <a:pPr marL="244111" indent="-244111">
              <a:lnSpc>
                <a:spcPct val="150000"/>
              </a:lnSpc>
              <a:spcAft>
                <a:spcPct val="0"/>
              </a:spcAft>
              <a:buFont typeface="StarSymbol" charset="0"/>
              <a:buChar char="•"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800" dirty="0">
                <a:solidFill>
                  <a:srgbClr val="FFFFFF"/>
                </a:solidFill>
              </a:rPr>
              <a:t>Persona Física</a:t>
            </a:r>
          </a:p>
        </p:txBody>
      </p:sp>
    </p:spTree>
    <p:extLst>
      <p:ext uri="{BB962C8B-B14F-4D97-AF65-F5344CB8AC3E}">
        <p14:creationId xmlns:p14="http://schemas.microsoft.com/office/powerpoint/2010/main" val="47255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/>
          <p:nvPr/>
        </p:nvSpPr>
        <p:spPr>
          <a:xfrm>
            <a:off x="4108" y="3501008"/>
            <a:ext cx="9144000" cy="2736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11 Rectángulo"/>
          <p:cNvSpPr/>
          <p:nvPr/>
        </p:nvSpPr>
        <p:spPr>
          <a:xfrm>
            <a:off x="4108" y="548680"/>
            <a:ext cx="9144000" cy="29523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27141" y="6381328"/>
            <a:ext cx="3202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124744"/>
            <a:ext cx="7632000" cy="43396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Sanciones</a:t>
            </a:r>
          </a:p>
          <a:p>
            <a:endParaRPr lang="es-MX" sz="3200" b="1" dirty="0">
              <a:solidFill>
                <a:schemeClr val="bg1"/>
              </a:solidFill>
            </a:endParaRPr>
          </a:p>
          <a:p>
            <a:r>
              <a:rPr lang="es-ES" sz="2600" b="1" dirty="0">
                <a:solidFill>
                  <a:schemeClr val="bg1"/>
                </a:solidFill>
              </a:rPr>
              <a:t>Multa</a:t>
            </a:r>
            <a:r>
              <a:rPr lang="es-ES" sz="2600" dirty="0">
                <a:solidFill>
                  <a:schemeClr val="bg1"/>
                </a:solidFill>
              </a:rPr>
              <a:t> </a:t>
            </a:r>
            <a:r>
              <a:rPr lang="es-MX" altLang="es-MX" sz="2600" dirty="0">
                <a:solidFill>
                  <a:schemeClr val="bg1"/>
                </a:solidFill>
              </a:rPr>
              <a:t>de 100 hasta 1500 días de valor diario de la Unidad de Medida y Actualización según sea el caso.</a:t>
            </a:r>
          </a:p>
          <a:p>
            <a:endParaRPr lang="es-MX" altLang="es-MX" sz="2000" dirty="0">
              <a:solidFill>
                <a:schemeClr val="bg1"/>
              </a:solidFill>
            </a:endParaRPr>
          </a:p>
          <a:p>
            <a:pPr algn="just"/>
            <a:endParaRPr lang="es-ES" sz="2400" b="1" dirty="0">
              <a:solidFill>
                <a:schemeClr val="bg1"/>
              </a:solidFill>
            </a:endParaRPr>
          </a:p>
          <a:p>
            <a:pPr algn="just"/>
            <a:endParaRPr 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Incrementar las sanciones </a:t>
            </a: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</a:rPr>
              <a:t>Hasta 1,500 días </a:t>
            </a:r>
            <a:r>
              <a:rPr lang="es-MX" sz="2400" dirty="0">
                <a:solidFill>
                  <a:schemeClr val="bg1"/>
                </a:solidFill>
              </a:rPr>
              <a:t>valor diario de la Unidad de Medida y Actualización</a:t>
            </a:r>
            <a:r>
              <a:rPr lang="es-ES" sz="2400" dirty="0">
                <a:solidFill>
                  <a:schemeClr val="bg1"/>
                </a:solidFill>
              </a:rPr>
              <a:t>. ($105,000)</a:t>
            </a:r>
          </a:p>
        </p:txBody>
      </p:sp>
    </p:spTree>
    <p:extLst>
      <p:ext uri="{BB962C8B-B14F-4D97-AF65-F5344CB8AC3E}">
        <p14:creationId xmlns:p14="http://schemas.microsoft.com/office/powerpoint/2010/main" val="2181026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24412" y="5733256"/>
            <a:ext cx="4307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www.itei.org.mx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39952" y="3946994"/>
            <a:ext cx="4392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1500" dirty="0">
                <a:solidFill>
                  <a:srgbClr val="7F7F7F"/>
                </a:solidFill>
                <a:latin typeface="Andale Mono"/>
              </a:rPr>
              <a:t>Av. Ignacio L. Vallarta 1312</a:t>
            </a:r>
          </a:p>
          <a:p>
            <a:pPr algn="r">
              <a:defRPr/>
            </a:pPr>
            <a:r>
              <a:rPr lang="es-MX" sz="1500" dirty="0">
                <a:solidFill>
                  <a:srgbClr val="7F7F7F"/>
                </a:solidFill>
                <a:latin typeface="Andale Mono"/>
              </a:rPr>
              <a:t>Col. Americana</a:t>
            </a:r>
          </a:p>
          <a:p>
            <a:pPr algn="r">
              <a:defRPr/>
            </a:pPr>
            <a:r>
              <a:rPr lang="es-MX" sz="1500" dirty="0">
                <a:solidFill>
                  <a:srgbClr val="7F7F7F"/>
                </a:solidFill>
                <a:latin typeface="Andale Mono"/>
              </a:rPr>
              <a:t>Guadalajara, Jalisco. CP 44610</a:t>
            </a:r>
          </a:p>
          <a:p>
            <a:pPr algn="r">
              <a:defRPr/>
            </a:pPr>
            <a:r>
              <a:rPr lang="es-MX" sz="1500" dirty="0">
                <a:solidFill>
                  <a:srgbClr val="7F7F7F"/>
                </a:solidFill>
                <a:latin typeface="Andale Mono"/>
              </a:rPr>
              <a:t>(52) 33 36305745 Ext. 1750</a:t>
            </a:r>
          </a:p>
        </p:txBody>
      </p:sp>
      <p:pic>
        <p:nvPicPr>
          <p:cNvPr id="9" name="Imagen 8" descr="1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14"/>
            <a:ext cx="3275856" cy="66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3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1 Rectángulo"/>
          <p:cNvSpPr/>
          <p:nvPr/>
        </p:nvSpPr>
        <p:spPr>
          <a:xfrm>
            <a:off x="0" y="548680"/>
            <a:ext cx="9144000" cy="5688000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756000" y="1854000"/>
            <a:ext cx="763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sz="2400" b="1" dirty="0">
                <a:solidFill>
                  <a:srgbClr val="FFFFFF"/>
                </a:solidFill>
              </a:rPr>
              <a:t>OBJETO DE LA LEY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I......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Transparentar el ejercicio de la función pública, la rendición de cuentas, así como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de la toma de decisiones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los asuntos de interés público;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 Propiciar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participación ciudadana en la toma de decisiones públicas 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fin de contribuir a la consolidación de la </a:t>
            </a:r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democracia</a:t>
            </a: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248141" y="6381328"/>
            <a:ext cx="46140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párrafos 2° y 9°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1 Rectángulo"/>
          <p:cNvSpPr/>
          <p:nvPr/>
        </p:nvSpPr>
        <p:spPr>
          <a:xfrm rot="10800000">
            <a:off x="4562827" y="550854"/>
            <a:ext cx="4581173" cy="5666402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9 Rectángulo"/>
          <p:cNvSpPr/>
          <p:nvPr/>
        </p:nvSpPr>
        <p:spPr>
          <a:xfrm rot="10800000">
            <a:off x="-1" y="548680"/>
            <a:ext cx="4562827" cy="5666402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0013" y="1224781"/>
            <a:ext cx="4006800" cy="3068315"/>
          </a:xfrm>
        </p:spPr>
        <p:txBody>
          <a:bodyPr vert="horz" lIns="68580" tIns="9602" rIns="68580" bIns="34290" rtlCol="0">
            <a:normAutofit fontScale="85000" lnSpcReduction="20000"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</a:p>
          <a:p>
            <a:pPr marL="0" indent="0" algn="ctr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la información en la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vitrina pública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los interesados puedan revisarla, analizarla y, en su caso, usarla como mecanismo de sanción.</a:t>
            </a:r>
            <a:endParaRPr lang="es-ES_trad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Rectangle 2"/>
          <p:cNvSpPr txBox="1">
            <a:spLocks noChangeArrowheads="1"/>
          </p:cNvSpPr>
          <p:nvPr/>
        </p:nvSpPr>
        <p:spPr bwMode="auto">
          <a:xfrm>
            <a:off x="278304" y="908720"/>
            <a:ext cx="400621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9602" rIns="0" bIns="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s-MX" altLang="es-MX" sz="3000" b="1" dirty="0">
                <a:solidFill>
                  <a:srgbClr val="FFFFFF"/>
                </a:solidFill>
                <a:cs typeface="Arial" panose="020B0604020202020204" pitchFamily="34" charset="0"/>
              </a:rPr>
              <a:t>Acceso a la información</a:t>
            </a:r>
          </a:p>
          <a:p>
            <a:pPr algn="just" eaLnBrk="1">
              <a:lnSpc>
                <a:spcPct val="100000"/>
              </a:lnSpc>
            </a:pPr>
            <a:endParaRPr lang="es-MX" altLang="es-MX" sz="24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0" algn="just"/>
            <a:r>
              <a:rPr lang="es-MX" sz="2400" b="1" dirty="0">
                <a:solidFill>
                  <a:schemeClr val="bg1"/>
                </a:solidFill>
              </a:rPr>
              <a:t>Creación de condiciones </a:t>
            </a:r>
            <a:r>
              <a:rPr lang="es-MX" sz="2400" dirty="0">
                <a:solidFill>
                  <a:schemeClr val="bg1"/>
                </a:solidFill>
              </a:rPr>
              <a:t>para que los individuos puedan </a:t>
            </a:r>
            <a:r>
              <a:rPr lang="es-MX" sz="2400" b="1" dirty="0">
                <a:solidFill>
                  <a:schemeClr val="bg1"/>
                </a:solidFill>
              </a:rPr>
              <a:t>obtener, evaluar y utilizar la información </a:t>
            </a:r>
            <a:r>
              <a:rPr lang="es-MX" sz="2400" dirty="0">
                <a:solidFill>
                  <a:schemeClr val="bg1"/>
                </a:solidFill>
              </a:rPr>
              <a:t>en posesión del gobierno.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10248" name="Picture 13" descr="si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12" y="4293096"/>
            <a:ext cx="1606628" cy="164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6136" y="6381328"/>
            <a:ext cx="3033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3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3307A16-52D7-49D8-84F1-BE538814B572}"/>
              </a:ext>
            </a:extLst>
          </p:cNvPr>
          <p:cNvSpPr/>
          <p:nvPr/>
        </p:nvSpPr>
        <p:spPr>
          <a:xfrm>
            <a:off x="402674" y="4719885"/>
            <a:ext cx="2127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/>
              <a:t>Implica una </a:t>
            </a:r>
            <a:r>
              <a:rPr lang="es-MX" b="1" dirty="0"/>
              <a:t>solicitud</a:t>
            </a:r>
          </a:p>
          <a:p>
            <a:pPr lvl="0"/>
            <a:r>
              <a:rPr lang="es-MX" b="1" dirty="0"/>
              <a:t> para obtenerla</a:t>
            </a:r>
            <a:endParaRPr lang="es-ES_tradn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C7BAA29-0FB1-4517-8693-535705618871}"/>
              </a:ext>
            </a:extLst>
          </p:cNvPr>
          <p:cNvSpPr/>
          <p:nvPr/>
        </p:nvSpPr>
        <p:spPr>
          <a:xfrm>
            <a:off x="6039504" y="4653136"/>
            <a:ext cx="1627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dirty="0"/>
              <a:t>Información de</a:t>
            </a:r>
          </a:p>
          <a:p>
            <a:pPr lvl="0" algn="ctr"/>
            <a:r>
              <a:rPr lang="es-MX" dirty="0"/>
              <a:t> </a:t>
            </a:r>
            <a:r>
              <a:rPr lang="es-MX" b="1" dirty="0"/>
              <a:t>acceso público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497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548680"/>
            <a:ext cx="9144000" cy="5688000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96136" y="6381328"/>
            <a:ext cx="3033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MX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000" y="1561410"/>
            <a:ext cx="7632000" cy="36625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INFORMACIÓN PÚBLICA</a:t>
            </a:r>
          </a:p>
          <a:p>
            <a:r>
              <a:rPr lang="es-MX" altLang="es-MX" sz="2400" b="1" dirty="0">
                <a:solidFill>
                  <a:schemeClr val="bg1"/>
                </a:solidFill>
                <a:cs typeface="Arial" panose="020B0604020202020204" pitchFamily="34" charset="0"/>
              </a:rPr>
              <a:t>Definición</a:t>
            </a:r>
          </a:p>
          <a:p>
            <a:endParaRPr lang="es-MX" altLang="es-MX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r>
              <a:rPr lang="es-MX" altLang="es-MX" sz="2000" dirty="0">
                <a:solidFill>
                  <a:schemeClr val="bg1"/>
                </a:solidFill>
                <a:cs typeface="Arial" panose="020B0604020202020204" pitchFamily="34" charset="0"/>
              </a:rPr>
              <a:t>1. Es toda información que generen, posean o administren los sujetos obligados, como consecuencia del ejercicio de sus facultades o atribuciones, o el cumplimiento de sus obligaciones, sin importar su origen, utilización o el medio en el que se contenga o almacene; la cual está contenida en documentos, fotografías, grabaciones, soporte magnético, digital, sonoro, visual, electrónico, informático, holográfico o en cualquier otro elemento técnico existente o que surja con posterioridad.</a:t>
            </a:r>
          </a:p>
        </p:txBody>
      </p:sp>
    </p:spTree>
    <p:extLst>
      <p:ext uri="{BB962C8B-B14F-4D97-AF65-F5344CB8AC3E}">
        <p14:creationId xmlns:p14="http://schemas.microsoft.com/office/powerpoint/2010/main" val="188370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1 Rectángulo"/>
          <p:cNvSpPr/>
          <p:nvPr/>
        </p:nvSpPr>
        <p:spPr>
          <a:xfrm rot="10800000">
            <a:off x="4562827" y="550854"/>
            <a:ext cx="4581173" cy="5666402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9 Rectángulo"/>
          <p:cNvSpPr/>
          <p:nvPr/>
        </p:nvSpPr>
        <p:spPr>
          <a:xfrm rot="10800000">
            <a:off x="-1" y="548680"/>
            <a:ext cx="4562827" cy="5666402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0013" y="1866005"/>
            <a:ext cx="4006800" cy="2708275"/>
          </a:xfrm>
        </p:spPr>
        <p:txBody>
          <a:bodyPr vert="horz" lIns="68580" tIns="9602" rIns="68580" bIns="34290" rtlCol="0">
            <a:normAutofit fontScale="92500"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Pública</a:t>
            </a:r>
          </a:p>
          <a:p>
            <a:pPr marL="0" indent="0" algn="just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Protegida</a:t>
            </a:r>
          </a:p>
          <a:p>
            <a:pPr marL="0" indent="0" algn="just">
              <a:spcAft>
                <a:spcPct val="0"/>
              </a:spcAft>
              <a:buNone/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endParaRPr lang="es-MX" alt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Reservada</a:t>
            </a:r>
          </a:p>
          <a:p>
            <a:pPr marL="0" indent="0" algn="just"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Confidencial</a:t>
            </a:r>
          </a:p>
        </p:txBody>
      </p:sp>
      <p:sp>
        <p:nvSpPr>
          <p:cNvPr id="10246" name="Rectangle 2"/>
          <p:cNvSpPr txBox="1">
            <a:spLocks noChangeArrowheads="1"/>
          </p:cNvSpPr>
          <p:nvPr/>
        </p:nvSpPr>
        <p:spPr bwMode="auto">
          <a:xfrm>
            <a:off x="278304" y="1772816"/>
            <a:ext cx="400621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9602" rIns="0" bIns="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0000"/>
              </a:lnSpc>
            </a:pPr>
            <a:r>
              <a:rPr lang="es-MX" altLang="es-MX" sz="3000" b="1" dirty="0">
                <a:solidFill>
                  <a:srgbClr val="FFFFFF"/>
                </a:solidFill>
                <a:cs typeface="Arial" panose="020B0604020202020204" pitchFamily="34" charset="0"/>
              </a:rPr>
              <a:t>Información Pública</a:t>
            </a:r>
          </a:p>
          <a:p>
            <a:pPr algn="just" eaLnBrk="1">
              <a:lnSpc>
                <a:spcPct val="100000"/>
              </a:lnSpc>
            </a:pPr>
            <a:r>
              <a:rPr lang="es-MX" altLang="es-MX" sz="3000" b="1" dirty="0">
                <a:solidFill>
                  <a:srgbClr val="FFFFFF"/>
                </a:solidFill>
                <a:cs typeface="Arial" panose="020B0604020202020204" pitchFamily="34" charset="0"/>
              </a:rPr>
              <a:t>de Libre Acceso</a:t>
            </a:r>
          </a:p>
          <a:p>
            <a:pPr algn="just" eaLnBrk="1">
              <a:lnSpc>
                <a:spcPct val="100000"/>
              </a:lnSpc>
            </a:pPr>
            <a:endParaRPr lang="es-MX" altLang="es-MX" sz="20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>
              <a:lnSpc>
                <a:spcPct val="100000"/>
              </a:lnSpc>
              <a:buClrTx/>
              <a:buFont typeface="StarSymbol" charset="0"/>
              <a:buChar char="•"/>
            </a:pPr>
            <a:r>
              <a:rPr lang="es-MX" altLang="es-MX" sz="2400" dirty="0">
                <a:solidFill>
                  <a:srgbClr val="FFFFFF"/>
                </a:solidFill>
                <a:cs typeface="Arial" panose="020B0604020202020204" pitchFamily="34" charset="0"/>
              </a:rPr>
              <a:t>Fundamental</a:t>
            </a:r>
          </a:p>
          <a:p>
            <a:pPr algn="just" eaLnBrk="1">
              <a:lnSpc>
                <a:spcPct val="100000"/>
              </a:lnSpc>
              <a:buClrTx/>
              <a:buFont typeface="StarSymbol" charset="0"/>
              <a:buChar char="•"/>
            </a:pPr>
            <a:r>
              <a:rPr lang="es-MX" altLang="es-MX" sz="2400" dirty="0">
                <a:solidFill>
                  <a:srgbClr val="FFFFFF"/>
                </a:solidFill>
                <a:cs typeface="Arial" panose="020B0604020202020204" pitchFamily="34" charset="0"/>
              </a:rPr>
              <a:t>Ordinaria</a:t>
            </a:r>
          </a:p>
          <a:p>
            <a:pPr algn="just" eaLnBrk="1">
              <a:lnSpc>
                <a:spcPct val="100000"/>
              </a:lnSpc>
              <a:buClrTx/>
              <a:buFont typeface="StarSymbol" charset="0"/>
              <a:buChar char="•"/>
            </a:pPr>
            <a:r>
              <a:rPr lang="es-MX" altLang="es-MX" sz="2400" dirty="0">
                <a:solidFill>
                  <a:srgbClr val="FFFFFF"/>
                </a:solidFill>
                <a:cs typeface="Arial" panose="020B0604020202020204" pitchFamily="34" charset="0"/>
              </a:rPr>
              <a:t>Proactiva</a:t>
            </a:r>
          </a:p>
          <a:p>
            <a:pPr algn="just" eaLnBrk="1">
              <a:lnSpc>
                <a:spcPct val="100000"/>
              </a:lnSpc>
              <a:buClrTx/>
              <a:buFont typeface="StarSymbol" charset="0"/>
              <a:buChar char="•"/>
            </a:pPr>
            <a:r>
              <a:rPr lang="es-MX" altLang="es-MX" sz="2400" dirty="0">
                <a:solidFill>
                  <a:srgbClr val="FFFFFF"/>
                </a:solidFill>
                <a:cs typeface="Arial" panose="020B0604020202020204" pitchFamily="34" charset="0"/>
              </a:rPr>
              <a:t>Focalizada</a:t>
            </a:r>
          </a:p>
        </p:txBody>
      </p:sp>
      <p:pic>
        <p:nvPicPr>
          <p:cNvPr id="10247" name="Picture 11" descr="protegid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63" y="4281519"/>
            <a:ext cx="1571537" cy="1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si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12" y="4293096"/>
            <a:ext cx="1606628" cy="164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6136" y="6381328"/>
            <a:ext cx="3033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3 </a:t>
            </a:r>
          </a:p>
        </p:txBody>
      </p:sp>
    </p:spTree>
    <p:extLst>
      <p:ext uri="{BB962C8B-B14F-4D97-AF65-F5344CB8AC3E}">
        <p14:creationId xmlns:p14="http://schemas.microsoft.com/office/powerpoint/2010/main" val="3483313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9 Rectángulo"/>
          <p:cNvSpPr/>
          <p:nvPr/>
        </p:nvSpPr>
        <p:spPr>
          <a:xfrm rot="10800000">
            <a:off x="-3" y="548680"/>
            <a:ext cx="3316713" cy="6309320"/>
          </a:xfrm>
          <a:prstGeom prst="rect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21 Rectángulo"/>
          <p:cNvSpPr/>
          <p:nvPr/>
        </p:nvSpPr>
        <p:spPr>
          <a:xfrm rot="10800000">
            <a:off x="3316711" y="550854"/>
            <a:ext cx="5827286" cy="6307146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4" y="2636912"/>
            <a:ext cx="2445878" cy="244587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5135" y="5427221"/>
            <a:ext cx="30264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FFFFFF"/>
                </a:solidFill>
              </a:rPr>
              <a:t>Formato Abierto </a:t>
            </a:r>
          </a:p>
          <a:p>
            <a:pPr algn="ctr"/>
            <a:r>
              <a:rPr lang="es-ES" sz="2800" b="1" dirty="0">
                <a:solidFill>
                  <a:srgbClr val="FFFFFF"/>
                </a:solidFill>
              </a:rPr>
              <a:t>y Accesible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B3FE3F0-970D-4D02-9ADA-9353044F6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599564"/>
              </p:ext>
            </p:extLst>
          </p:nvPr>
        </p:nvGraphicFramePr>
        <p:xfrm>
          <a:off x="3544753" y="1510511"/>
          <a:ext cx="5371202" cy="4870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698A999-EB49-45ED-9995-A7CDC4FB7D10}"/>
              </a:ext>
            </a:extLst>
          </p:cNvPr>
          <p:cNvSpPr/>
          <p:nvPr/>
        </p:nvSpPr>
        <p:spPr>
          <a:xfrm>
            <a:off x="107504" y="1124744"/>
            <a:ext cx="302643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dirty="0">
                <a:solidFill>
                  <a:srgbClr val="FFFFFF"/>
                </a:solidFill>
              </a:rPr>
              <a:t>Transparencia</a:t>
            </a:r>
          </a:p>
        </p:txBody>
      </p:sp>
    </p:spTree>
    <p:extLst>
      <p:ext uri="{BB962C8B-B14F-4D97-AF65-F5344CB8AC3E}">
        <p14:creationId xmlns:p14="http://schemas.microsoft.com/office/powerpoint/2010/main" val="326502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1 Rectángulo"/>
          <p:cNvSpPr/>
          <p:nvPr/>
        </p:nvSpPr>
        <p:spPr>
          <a:xfrm>
            <a:off x="4572000" y="548688"/>
            <a:ext cx="4572000" cy="5688624"/>
          </a:xfrm>
          <a:prstGeom prst="rect">
            <a:avLst/>
          </a:prstGeom>
          <a:solidFill>
            <a:srgbClr val="E46C0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19 Rectángulo"/>
          <p:cNvSpPr/>
          <p:nvPr/>
        </p:nvSpPr>
        <p:spPr>
          <a:xfrm rot="10800000">
            <a:off x="-4" y="548688"/>
            <a:ext cx="4572004" cy="5688000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1254" y="6381328"/>
            <a:ext cx="3088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</a:t>
            </a:r>
            <a:r>
              <a:rPr lang="es-ES_tradnl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80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5576" y="1340768"/>
            <a:ext cx="3456384" cy="45070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800" b="1" dirty="0"/>
              <a:t>Acceso a la información</a:t>
            </a:r>
          </a:p>
          <a:p>
            <a:pPr>
              <a:lnSpc>
                <a:spcPts val="2680"/>
              </a:lnSpc>
              <a:spcBef>
                <a:spcPts val="136"/>
              </a:spcBef>
            </a:pPr>
            <a:r>
              <a:rPr lang="es-MX" altLang="es-MX" sz="2000" dirty="0"/>
              <a:t>¿En qué forma se puede presentar la solicitud de información?</a:t>
            </a:r>
          </a:p>
          <a:p>
            <a:pPr>
              <a:lnSpc>
                <a:spcPts val="2680"/>
              </a:lnSpc>
              <a:spcBef>
                <a:spcPts val="136"/>
              </a:spcBef>
            </a:pPr>
            <a:endParaRPr lang="es-MX" altLang="es-MX" sz="2000" dirty="0"/>
          </a:p>
          <a:p>
            <a:pPr>
              <a:lnSpc>
                <a:spcPts val="2680"/>
              </a:lnSpc>
              <a:spcBef>
                <a:spcPts val="136"/>
              </a:spcBef>
            </a:pPr>
            <a:r>
              <a:rPr lang="es-MX" sz="2000" b="1" dirty="0"/>
              <a:t>Aumenta vías para presentarla</a:t>
            </a:r>
            <a:br>
              <a:rPr lang="es-MX" sz="2000" b="1" dirty="0"/>
            </a:br>
            <a:endParaRPr lang="es-MX" sz="2000" b="1" dirty="0"/>
          </a:p>
          <a:p>
            <a:pPr marL="162000" indent="-234000">
              <a:lnSpc>
                <a:spcPts val="2680"/>
              </a:lnSpc>
              <a:spcBef>
                <a:spcPts val="136"/>
              </a:spcBef>
              <a:buFont typeface="Arial"/>
              <a:buChar char="•"/>
            </a:pPr>
            <a:r>
              <a:rPr lang="es-MX" sz="2000" dirty="0"/>
              <a:t>Teléfono</a:t>
            </a:r>
          </a:p>
          <a:p>
            <a:pPr marL="162000" indent="-234000">
              <a:lnSpc>
                <a:spcPts val="2680"/>
              </a:lnSpc>
              <a:spcBef>
                <a:spcPts val="136"/>
              </a:spcBef>
              <a:buFont typeface="Arial"/>
              <a:buChar char="•"/>
            </a:pPr>
            <a:r>
              <a:rPr lang="es-MX" sz="2000" dirty="0"/>
              <a:t>Fax</a:t>
            </a:r>
          </a:p>
          <a:p>
            <a:pPr marL="162000" indent="-234000">
              <a:lnSpc>
                <a:spcPts val="2680"/>
              </a:lnSpc>
              <a:spcBef>
                <a:spcPts val="136"/>
              </a:spcBef>
              <a:buFont typeface="Arial"/>
              <a:buChar char="•"/>
            </a:pPr>
            <a:r>
              <a:rPr lang="es-MX" sz="2000" dirty="0"/>
              <a:t>Email</a:t>
            </a:r>
          </a:p>
          <a:p>
            <a:pPr marL="162000" indent="-234000">
              <a:lnSpc>
                <a:spcPts val="2680"/>
              </a:lnSpc>
              <a:spcBef>
                <a:spcPts val="136"/>
              </a:spcBef>
              <a:buFont typeface="Arial"/>
              <a:buChar char="•"/>
            </a:pPr>
            <a:r>
              <a:rPr lang="es-MX" sz="2000" dirty="0"/>
              <a:t>Correo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427984" y="1513729"/>
            <a:ext cx="4464496" cy="12671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Escrito libre con acuse de recibo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427984" y="2928291"/>
            <a:ext cx="4464496" cy="1331998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Acudiendo a la unidad de transparencia</a:t>
            </a:r>
          </a:p>
          <a:p>
            <a:pPr algn="ctr"/>
            <a:r>
              <a:rPr lang="es-ES" dirty="0"/>
              <a:t>y llenando el formato que se le proporcionara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427984" y="4394049"/>
            <a:ext cx="4464496" cy="1267199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 través de </a:t>
            </a:r>
            <a:r>
              <a:rPr lang="es-ES" u="sng" dirty="0" err="1"/>
              <a:t>www.plataformadetransparencia.org.mx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63036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1 Rectángulo"/>
          <p:cNvSpPr/>
          <p:nvPr/>
        </p:nvSpPr>
        <p:spPr>
          <a:xfrm>
            <a:off x="4572000" y="4941168"/>
            <a:ext cx="4572000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1 Rectángulo"/>
          <p:cNvSpPr/>
          <p:nvPr/>
        </p:nvSpPr>
        <p:spPr>
          <a:xfrm>
            <a:off x="4572000" y="548688"/>
            <a:ext cx="4572000" cy="4392480"/>
          </a:xfrm>
          <a:prstGeom prst="rect">
            <a:avLst/>
          </a:prstGeom>
          <a:solidFill>
            <a:srgbClr val="E46C0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9 Rectángulo"/>
          <p:cNvSpPr/>
          <p:nvPr/>
        </p:nvSpPr>
        <p:spPr>
          <a:xfrm rot="10800000">
            <a:off x="-4" y="548688"/>
            <a:ext cx="4572004" cy="5688000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1254" y="6402814"/>
            <a:ext cx="3088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6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</a:t>
            </a:r>
            <a:r>
              <a:rPr lang="es-ES_tradnl" altLang="es-MX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79</a:t>
            </a:r>
            <a:endParaRPr lang="en-US" altLang="es-MX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5576" y="1340768"/>
            <a:ext cx="3456384" cy="130924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305678" algn="l"/>
                <a:tab pos="611357" algn="l"/>
                <a:tab pos="917035" algn="l"/>
                <a:tab pos="1222713" algn="l"/>
                <a:tab pos="1528391" algn="l"/>
                <a:tab pos="1834070" algn="l"/>
                <a:tab pos="2139748" algn="l"/>
                <a:tab pos="2445426" algn="l"/>
                <a:tab pos="2751104" algn="l"/>
                <a:tab pos="3056782" algn="l"/>
                <a:tab pos="3362461" algn="l"/>
                <a:tab pos="3668138" algn="l"/>
                <a:tab pos="3973817" algn="l"/>
                <a:tab pos="4279495" algn="l"/>
                <a:tab pos="4585174" algn="l"/>
                <a:tab pos="4890851" algn="l"/>
                <a:tab pos="5196530" algn="l"/>
                <a:tab pos="5502208" algn="l"/>
                <a:tab pos="5807886" algn="l"/>
                <a:tab pos="6113564" algn="l"/>
              </a:tabLst>
            </a:pPr>
            <a:r>
              <a:rPr lang="es-MX" altLang="es-MX" sz="2800" b="1" dirty="0">
                <a:solidFill>
                  <a:srgbClr val="FFFFFF"/>
                </a:solidFill>
              </a:rPr>
              <a:t>Acceso a la información</a:t>
            </a:r>
          </a:p>
          <a:p>
            <a:pPr>
              <a:lnSpc>
                <a:spcPts val="2680"/>
              </a:lnSpc>
              <a:spcBef>
                <a:spcPts val="136"/>
              </a:spcBef>
            </a:pPr>
            <a:r>
              <a:rPr lang="es-MX" altLang="es-MX" sz="2000" dirty="0">
                <a:solidFill>
                  <a:srgbClr val="FFFFFF"/>
                </a:solidFill>
              </a:rPr>
              <a:t>Requisitos de a solicitud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932040" y="155679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68000">
              <a:buSzPct val="150000"/>
              <a:buFont typeface="Wingdings" panose="05000000000000000000" pitchFamily="2" charset="2"/>
              <a:buChar char="ü"/>
              <a:defRPr/>
            </a:pPr>
            <a:r>
              <a:rPr lang="es-MX" alt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sujeto obligado a quien se dirige.</a:t>
            </a:r>
          </a:p>
          <a:p>
            <a:pPr marL="468000" indent="-468000">
              <a:buSzPct val="150000"/>
              <a:defRPr/>
            </a:pPr>
            <a:endParaRPr lang="es-MX" alt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68000">
              <a:buSzPct val="150000"/>
              <a:buFont typeface="Wingdings" panose="05000000000000000000" pitchFamily="2" charset="2"/>
              <a:buChar char="ü"/>
              <a:defRPr/>
            </a:pPr>
            <a:r>
              <a:rPr lang="es-MX" alt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para recibir notificaciones.</a:t>
            </a:r>
          </a:p>
          <a:p>
            <a:pPr marL="468000" indent="-468000">
              <a:buSzPct val="150000"/>
              <a:buFont typeface="Arial" panose="020B0604020202020204" pitchFamily="34" charset="0"/>
              <a:buChar char="•"/>
              <a:defRPr/>
            </a:pPr>
            <a:endParaRPr lang="es-MX" alt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68000">
              <a:buSzPct val="150000"/>
              <a:buFont typeface="Wingdings" panose="05000000000000000000" pitchFamily="2" charset="2"/>
              <a:buChar char="ü"/>
              <a:defRPr/>
            </a:pPr>
            <a:r>
              <a:rPr lang="es-MX" alt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solicitada, así como la forma y medio de acceso.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92688" y="5235297"/>
            <a:ext cx="3330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OJO: </a:t>
            </a:r>
            <a:r>
              <a:rPr lang="es-ES" sz="2000" dirty="0">
                <a:solidFill>
                  <a:schemeClr val="bg1"/>
                </a:solidFill>
              </a:rPr>
              <a:t>El nombre del solicitante o seudónimo será opcional. </a:t>
            </a:r>
          </a:p>
        </p:txBody>
      </p:sp>
      <p:pic>
        <p:nvPicPr>
          <p:cNvPr id="18" name="Picture 5" descr="si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42" y="3057156"/>
            <a:ext cx="2092910" cy="253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10227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10841</TotalTime>
  <Words>1239</Words>
  <Application>Microsoft Office PowerPoint</Application>
  <PresentationFormat>Presentación en pantalla (4:3)</PresentationFormat>
  <Paragraphs>208</Paragraphs>
  <Slides>23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 Unicode MS</vt:lpstr>
      <vt:lpstr>ＭＳ Ｐゴシック</vt:lpstr>
      <vt:lpstr>Andale Mono</vt:lpstr>
      <vt:lpstr>Arial</vt:lpstr>
      <vt:lpstr>Calibri</vt:lpstr>
      <vt:lpstr>StarSymbol</vt:lpstr>
      <vt:lpstr>Tahoma</vt:lpstr>
      <vt:lpstr>Times New Roman</vt:lpstr>
      <vt:lpstr>Wingdings</vt:lpstr>
      <vt:lpstr>2_Tema de Office</vt:lpstr>
      <vt:lpstr>Ley de Transparencia Acceso a la Información Pública del Estado de Jalisco y sus Municipios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el ITEI?</vt:lpstr>
      <vt:lpstr>¿Qué es el ITEI?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Campos Herrera;Edurado Arriola</dc:creator>
  <cp:lastModifiedBy>Victor Saavedra</cp:lastModifiedBy>
  <cp:revision>286</cp:revision>
  <cp:lastPrinted>2017-10-05T17:29:54Z</cp:lastPrinted>
  <dcterms:created xsi:type="dcterms:W3CDTF">2016-01-26T16:30:26Z</dcterms:created>
  <dcterms:modified xsi:type="dcterms:W3CDTF">2020-03-18T16:41:17Z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