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2" r:id="rId2"/>
    <p:sldId id="288" r:id="rId3"/>
    <p:sldId id="257" r:id="rId4"/>
    <p:sldId id="291" r:id="rId5"/>
    <p:sldId id="282" r:id="rId6"/>
    <p:sldId id="283" r:id="rId7"/>
    <p:sldId id="284" r:id="rId8"/>
    <p:sldId id="285" r:id="rId9"/>
    <p:sldId id="286" r:id="rId10"/>
    <p:sldId id="287" r:id="rId11"/>
    <p:sldId id="292" r:id="rId12"/>
    <p:sldId id="289" r:id="rId13"/>
    <p:sldId id="294" r:id="rId14"/>
    <p:sldId id="295" r:id="rId15"/>
    <p:sldId id="29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D40"/>
    <a:srgbClr val="FF2B68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39" autoAdjust="0"/>
    <p:restoredTop sz="77932" autoAdjust="0"/>
  </p:normalViewPr>
  <p:slideViewPr>
    <p:cSldViewPr snapToGrid="0" snapToObjects="1">
      <p:cViewPr>
        <p:scale>
          <a:sx n="75" d="100"/>
          <a:sy n="75" d="100"/>
        </p:scale>
        <p:origin x="1472" y="3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D49F7-C339-D748-97C1-278DACD2E583}" type="datetimeFigureOut">
              <a:rPr lang="en-US" smtClean="0"/>
              <a:t>5/14/17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3B2D1-B767-2F4D-8783-1CD4E96EF1B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56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s-ES_tradnl" b="1" dirty="0" smtClean="0"/>
              <a:t>Presentación</a:t>
            </a:r>
            <a:r>
              <a:rPr lang="es-ES" dirty="0" smtClean="0"/>
              <a:t>: </a:t>
            </a:r>
          </a:p>
          <a:p>
            <a:pPr marL="628650" lvl="1" indent="-171450">
              <a:buFont typeface="Arial" charset="0"/>
              <a:buChar char="•"/>
            </a:pPr>
            <a:r>
              <a:rPr lang="es-ES" dirty="0" smtClean="0"/>
              <a:t>Rafael García Aceves, coordinador de apertura gubernamental y datos abiertos </a:t>
            </a:r>
            <a:r>
              <a:rPr lang="es-ES" baseline="0" dirty="0" smtClean="0"/>
              <a:t>en Transparencia Mexicana.</a:t>
            </a:r>
          </a:p>
          <a:p>
            <a:pPr marL="628650" lvl="1" indent="-171450">
              <a:buFont typeface="Arial" charset="0"/>
              <a:buChar char="•"/>
            </a:pPr>
            <a:r>
              <a:rPr lang="es-ES" baseline="0" dirty="0" smtClean="0"/>
              <a:t>Eduardo Bohórquez, transmitirles una disculpa por no poder acompañarlos hoy. </a:t>
            </a:r>
            <a:br>
              <a:rPr lang="es-ES" baseline="0" dirty="0" smtClean="0"/>
            </a:br>
            <a:endParaRPr lang="es-ES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s-ES" baseline="0" dirty="0" smtClean="0"/>
              <a:t>Mensaje sobre la </a:t>
            </a:r>
            <a:r>
              <a:rPr lang="es-ES" b="1" baseline="0" dirty="0" smtClean="0"/>
              <a:t>experiencia de TM </a:t>
            </a:r>
            <a:r>
              <a:rPr lang="es-ES" baseline="0" dirty="0" smtClean="0"/>
              <a:t>en materia de contrataciones públicas:</a:t>
            </a:r>
          </a:p>
          <a:p>
            <a:pPr marL="628650" lvl="1" indent="-171450">
              <a:buFont typeface="Arial" charset="0"/>
              <a:buChar char="•"/>
            </a:pPr>
            <a:r>
              <a:rPr lang="es-ES" baseline="0" dirty="0" smtClean="0"/>
              <a:t>Enfoque, contrataciones públicas son una herramienta fundamental que tienen los gobiernos para garantizar los </a:t>
            </a:r>
            <a:r>
              <a:rPr lang="es-ES" b="1" baseline="0" dirty="0" smtClean="0"/>
              <a:t>derechos humanos</a:t>
            </a:r>
            <a:r>
              <a:rPr lang="es-ES" baseline="0" dirty="0" smtClean="0"/>
              <a:t> que tenemos como ciudadanos. </a:t>
            </a:r>
          </a:p>
          <a:p>
            <a:pPr marL="628650" lvl="1" indent="-171450">
              <a:buFont typeface="Arial" charset="0"/>
              <a:buChar char="•"/>
            </a:pPr>
            <a:r>
              <a:rPr lang="es-ES" baseline="0" dirty="0" smtClean="0"/>
              <a:t>En el año 2000, a pesar de llamarse una “contratación pública” realmente era un espacio cerrado al que solamente podían entrar los funcionarios públicos y las empresas. Las leyes en materia de contrataciones públicas –ley de adquisiciones y ley de obra pública– prohibían expresamente la entrada de cualquier tercero que no estuviera directamente involucrado. </a:t>
            </a:r>
          </a:p>
          <a:p>
            <a:pPr marL="628650" lvl="1" indent="-171450">
              <a:buFont typeface="Arial" charset="0"/>
              <a:buChar char="•"/>
            </a:pPr>
            <a:r>
              <a:rPr lang="es-ES" baseline="0" dirty="0" smtClean="0"/>
              <a:t>En 2001, TM diseñó la figura del Testigo Social. En 2004, se reformó la Ley federal para incluir esta figura dentro de la Ley y se volvió obligatoria. </a:t>
            </a:r>
          </a:p>
          <a:p>
            <a:pPr marL="628650" lvl="1" indent="-171450">
              <a:buFont typeface="Arial" charset="0"/>
              <a:buChar char="•"/>
            </a:pPr>
            <a:r>
              <a:rPr lang="es-ES" baseline="0" dirty="0" smtClean="0"/>
              <a:t>En estos 15 años nuestros procedimientos de compras públicas han cambiado, pero no lo suficiente.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81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Se </a:t>
            </a:r>
            <a:r>
              <a:rPr lang="en-US" dirty="0" err="1" smtClean="0"/>
              <a:t>describen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grandes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rasgos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los</a:t>
            </a:r>
            <a:r>
              <a:rPr lang="en-US" baseline="0" dirty="0" smtClean="0"/>
              <a:t> </a:t>
            </a:r>
            <a:r>
              <a:rPr lang="en-US" b="1" baseline="0" dirty="0" smtClean="0"/>
              <a:t>dos </a:t>
            </a:r>
            <a:r>
              <a:rPr lang="en-US" b="1" baseline="0" dirty="0" err="1" smtClean="0"/>
              <a:t>componentes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principales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contrataci</a:t>
            </a:r>
            <a:r>
              <a:rPr lang="es-ES" baseline="0" dirty="0" err="1" smtClean="0"/>
              <a:t>ón</a:t>
            </a:r>
            <a:r>
              <a:rPr lang="es-ES" baseline="0" dirty="0" smtClean="0"/>
              <a:t> abierta: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 baseline="0" dirty="0" smtClean="0"/>
              <a:t>Divulgación de información 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 baseline="0" dirty="0" smtClean="0"/>
              <a:t>Participación ciudadana</a:t>
            </a:r>
          </a:p>
          <a:p>
            <a:pPr marL="171450" indent="-171450">
              <a:buFont typeface="Arial" charset="0"/>
              <a:buChar char="•"/>
            </a:pPr>
            <a:r>
              <a:rPr lang="es-ES" baseline="0" dirty="0" smtClean="0"/>
              <a:t>La naturaleza de los contratos puede variar (complejidad, monto, volumen) pero los modelos de contrataciones abiertas son aplicables a cualquier proceso.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75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pasar</a:t>
            </a:r>
            <a:r>
              <a:rPr lang="en-US" dirty="0" smtClean="0"/>
              <a:t> de la </a:t>
            </a:r>
            <a:r>
              <a:rPr lang="en-US" dirty="0" err="1" smtClean="0"/>
              <a:t>transparencia</a:t>
            </a:r>
            <a:r>
              <a:rPr lang="en-US" dirty="0" smtClean="0"/>
              <a:t> a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apertura</a:t>
            </a:r>
            <a:r>
              <a:rPr lang="en-US" baseline="0" dirty="0" smtClean="0"/>
              <a:t>: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baseline="0" dirty="0" err="1" smtClean="0"/>
              <a:t>Discurso</a:t>
            </a:r>
            <a:r>
              <a:rPr lang="en-US" baseline="0" dirty="0" smtClean="0"/>
              <a:t>. El </a:t>
            </a:r>
            <a:r>
              <a:rPr lang="en-US" baseline="0" dirty="0" err="1" smtClean="0"/>
              <a:t>lenguaje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exigencia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ciudadana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funciona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cuando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claro</a:t>
            </a:r>
            <a:r>
              <a:rPr lang="en-US" baseline="0" dirty="0" smtClean="0"/>
              <a:t>. Si se </a:t>
            </a:r>
            <a:r>
              <a:rPr lang="en-US" baseline="0" dirty="0" err="1" smtClean="0"/>
              <a:t>pide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transparencia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obtendremos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transparencia</a:t>
            </a:r>
            <a:r>
              <a:rPr lang="en-US" baseline="0" dirty="0" smtClean="0"/>
              <a:t>. Lo que </a:t>
            </a:r>
            <a:r>
              <a:rPr lang="en-US" baseline="0" dirty="0" err="1" smtClean="0"/>
              <a:t>buscamos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contrataci</a:t>
            </a:r>
            <a:r>
              <a:rPr lang="es-ES" baseline="0" dirty="0" err="1" smtClean="0"/>
              <a:t>ón</a:t>
            </a:r>
            <a:r>
              <a:rPr lang="es-ES" baseline="0" dirty="0" smtClean="0"/>
              <a:t> es apertura: apertura en el presupuesto, apertura en los procesos, apertura en la información. </a:t>
            </a:r>
            <a:r>
              <a:rPr lang="en-US" baseline="0" dirty="0" smtClean="0"/>
              <a:t> 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baseline="0" dirty="0" smtClean="0"/>
              <a:t>Se </a:t>
            </a:r>
            <a:r>
              <a:rPr lang="en-US" baseline="0" dirty="0" err="1" smtClean="0"/>
              <a:t>cuenta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estrategias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información</a:t>
            </a:r>
            <a:r>
              <a:rPr lang="en-US" baseline="0" dirty="0" smtClean="0"/>
              <a:t> que </a:t>
            </a:r>
            <a:r>
              <a:rPr lang="en-US" baseline="0" dirty="0" err="1" smtClean="0"/>
              <a:t>hacen</a:t>
            </a:r>
            <a:r>
              <a:rPr lang="en-US" baseline="0" dirty="0" smtClean="0"/>
              <a:t> que </a:t>
            </a:r>
            <a:r>
              <a:rPr lang="en-US" baseline="0" dirty="0" err="1" smtClean="0"/>
              <a:t>distintos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usuarios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puedan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acercarse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los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procesos</a:t>
            </a:r>
            <a:r>
              <a:rPr lang="en-US" baseline="0" dirty="0" smtClean="0"/>
              <a:t>. 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dirty="0" err="1" smtClean="0"/>
              <a:t>Estrategias</a:t>
            </a:r>
            <a:r>
              <a:rPr lang="en-US" dirty="0" smtClean="0"/>
              <a:t> de </a:t>
            </a:r>
            <a:r>
              <a:rPr lang="en-US" dirty="0" err="1" smtClean="0"/>
              <a:t>informaci</a:t>
            </a:r>
            <a:r>
              <a:rPr lang="es-ES" dirty="0" smtClean="0"/>
              <a:t>ón. Uso de estándares de información y bases de datos.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41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err="1" smtClean="0"/>
              <a:t>Estrategias</a:t>
            </a:r>
            <a:r>
              <a:rPr lang="en-US" dirty="0" smtClean="0"/>
              <a:t> de </a:t>
            </a:r>
            <a:r>
              <a:rPr lang="en-US" dirty="0" err="1" smtClean="0"/>
              <a:t>informaci</a:t>
            </a:r>
            <a:r>
              <a:rPr lang="es-ES" dirty="0" smtClean="0"/>
              <a:t>ón. Uso de estándares de información y bases de datos.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20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ciclo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completo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contrataci</a:t>
            </a:r>
            <a:r>
              <a:rPr lang="es-ES" baseline="0" dirty="0" smtClean="0"/>
              <a:t>ón: desde la planeación hasta la implementación y evaluación del contrato</a:t>
            </a:r>
          </a:p>
          <a:p>
            <a:pPr marL="171450" indent="-171450">
              <a:buFont typeface="Arial" charset="0"/>
              <a:buChar char="•"/>
            </a:pPr>
            <a:r>
              <a:rPr lang="es-ES" baseline="0" dirty="0" smtClean="0"/>
              <a:t>En toda etapa debe garantizarse la disponibilidad de información y el acceso ciudadano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17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6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21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68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6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003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9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759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581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B2D1-B767-2F4D-8783-1CD4E96EF1B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50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71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4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3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2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1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21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10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7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0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6B33A-74E2-0B4A-BB1D-BD0789462778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41596-5A61-CB45-BDF1-4AABC6D8D1C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6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1"/>
          <p:cNvSpPr txBox="1">
            <a:spLocks/>
          </p:cNvSpPr>
          <p:nvPr/>
        </p:nvSpPr>
        <p:spPr>
          <a:xfrm>
            <a:off x="541263" y="1082706"/>
            <a:ext cx="9754203" cy="206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Contrataciones </a:t>
            </a:r>
            <a:r>
              <a:rPr lang="es-ES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Abiertas:</a:t>
            </a:r>
            <a:endParaRPr lang="en-US" dirty="0">
              <a:solidFill>
                <a:srgbClr val="92D050"/>
              </a:solidFill>
              <a:latin typeface="Avenir Next Demi Bold"/>
              <a:ea typeface="Gotham Medium" charset="0"/>
              <a:cs typeface="Avenir Next Demi Bold"/>
            </a:endParaRPr>
          </a:p>
        </p:txBody>
      </p:sp>
      <p:sp>
        <p:nvSpPr>
          <p:cNvPr id="91" name="Title 1"/>
          <p:cNvSpPr txBox="1">
            <a:spLocks/>
          </p:cNvSpPr>
          <p:nvPr/>
        </p:nvSpPr>
        <p:spPr>
          <a:xfrm>
            <a:off x="608995" y="2085434"/>
            <a:ext cx="9754203" cy="1199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36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De la transparencia a la apertura</a:t>
            </a:r>
            <a:endParaRPr lang="en-US" sz="3600" dirty="0">
              <a:solidFill>
                <a:srgbClr val="FF2B68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83734" y="2099741"/>
            <a:ext cx="4239593" cy="13168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Divulgación de información</a:t>
            </a:r>
            <a:endParaRPr lang="es-ES_tradnl" sz="44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-16934" y="20889"/>
            <a:ext cx="12208934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851738" y="2099741"/>
            <a:ext cx="4273459" cy="13168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Participación ciudadana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" name="Cruz 1"/>
          <p:cNvSpPr/>
          <p:nvPr/>
        </p:nvSpPr>
        <p:spPr>
          <a:xfrm>
            <a:off x="5692729" y="2330316"/>
            <a:ext cx="789607" cy="795867"/>
          </a:xfrm>
          <a:prstGeom prst="plus">
            <a:avLst>
              <a:gd name="adj" fmla="val 39894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54000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¿Qué</a:t>
            </a:r>
            <a:r>
              <a:rPr lang="es-ES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 </a:t>
            </a:r>
            <a:r>
              <a:rPr lang="es-ES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hace diferente una</a:t>
            </a:r>
            <a:r>
              <a:rPr lang="es-ES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 </a:t>
            </a:r>
            <a:r>
              <a:rPr lang="es-ES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contratación </a:t>
            </a:r>
            <a:r>
              <a:rPr lang="es-ES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abierta?</a:t>
            </a:r>
            <a:endParaRPr lang="es-ES_tradnl" sz="40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254000" y="4217572"/>
            <a:ext cx="2946401" cy="1065557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Maximizar valor de </a:t>
            </a:r>
            <a:r>
              <a:rPr lang="es-ES" sz="280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los recursos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3335867" y="4215910"/>
            <a:ext cx="2404533" cy="1067219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Eficiencia y competencia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9668932" y="4217572"/>
            <a:ext cx="2302934" cy="1065557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Rendición de cuentas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875866" y="4223612"/>
            <a:ext cx="3657599" cy="1067219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Atención de riesgos </a:t>
            </a:r>
            <a:r>
              <a:rPr lang="es-ES" sz="280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por corrupción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73431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/>
      <p:bldP spid="19" grpId="0"/>
      <p:bldP spid="2" grpId="0" animBg="1"/>
      <p:bldP spid="30" grpId="0" animBg="1"/>
      <p:bldP spid="32" grpId="0" animBg="1"/>
      <p:bldP spid="33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248399" y="2951982"/>
            <a:ext cx="5435600" cy="568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Estrategias de información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248399" y="4040695"/>
            <a:ext cx="5164668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Datos abiertos</a:t>
            </a:r>
            <a:endParaRPr lang="es-ES_tradnl" sz="4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5791200" y="1947333"/>
            <a:ext cx="0" cy="3776133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Multiplicación 14"/>
          <p:cNvSpPr/>
          <p:nvPr/>
        </p:nvSpPr>
        <p:spPr>
          <a:xfrm>
            <a:off x="744465" y="1168396"/>
            <a:ext cx="864202" cy="897466"/>
          </a:xfrm>
          <a:prstGeom prst="mathMultiply">
            <a:avLst>
              <a:gd name="adj1" fmla="val 15682"/>
            </a:avLst>
          </a:prstGeom>
          <a:ln w="952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Forma en L 15"/>
          <p:cNvSpPr/>
          <p:nvPr/>
        </p:nvSpPr>
        <p:spPr>
          <a:xfrm rot="19586363">
            <a:off x="6112141" y="1467949"/>
            <a:ext cx="683486" cy="264495"/>
          </a:xfrm>
          <a:prstGeom prst="corne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96865" y="2116665"/>
            <a:ext cx="4741936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Transparencia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248400" y="2116665"/>
            <a:ext cx="5164667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Apertura</a:t>
            </a:r>
            <a:endParaRPr lang="es-ES_tradnl" sz="4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96865" y="4040695"/>
            <a:ext cx="4741936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Documentos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248398" y="4760279"/>
            <a:ext cx="5435601" cy="568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Bases de datos y sistemas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73065" y="2951983"/>
            <a:ext cx="4741936" cy="568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Acceso a la información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96865" y="4765948"/>
            <a:ext cx="4741936" cy="568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Solicitudes y </a:t>
            </a:r>
            <a:r>
              <a:rPr lang="es-ES" sz="3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PDF’s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87866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¿Qué</a:t>
            </a:r>
            <a:r>
              <a:rPr lang="es-ES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 es una contratación abierta?</a:t>
            </a:r>
            <a:endParaRPr lang="es-ES_tradnl" sz="36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26564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8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096000" y="2129916"/>
            <a:ext cx="5164668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Colaboración</a:t>
            </a:r>
            <a:endParaRPr lang="es-ES_tradnl" sz="4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5791200" y="1947333"/>
            <a:ext cx="0" cy="3776133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Multiplicación 14"/>
          <p:cNvSpPr/>
          <p:nvPr/>
        </p:nvSpPr>
        <p:spPr>
          <a:xfrm>
            <a:off x="744465" y="1168396"/>
            <a:ext cx="864202" cy="897466"/>
          </a:xfrm>
          <a:prstGeom prst="mathMultiply">
            <a:avLst>
              <a:gd name="adj1" fmla="val 15682"/>
            </a:avLst>
          </a:prstGeom>
          <a:ln w="952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Forma en L 15"/>
          <p:cNvSpPr/>
          <p:nvPr/>
        </p:nvSpPr>
        <p:spPr>
          <a:xfrm rot="19586363">
            <a:off x="6112141" y="1467949"/>
            <a:ext cx="683486" cy="264495"/>
          </a:xfrm>
          <a:prstGeom prst="corne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44466" y="2129916"/>
            <a:ext cx="4741936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Consulta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129866" y="2905987"/>
            <a:ext cx="5435601" cy="920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Diseño, monitoreo y evaluación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744466" y="2925591"/>
            <a:ext cx="4741936" cy="568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Difusión de información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2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87866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¿Qué</a:t>
            </a:r>
            <a:r>
              <a:rPr lang="es-ES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 es una contratación abierta?</a:t>
            </a:r>
            <a:endParaRPr lang="es-ES_tradnl" sz="36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44467" y="3922122"/>
            <a:ext cx="4741936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44466" y="4717797"/>
            <a:ext cx="4894335" cy="568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Etapa de la contratación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129866" y="3892685"/>
            <a:ext cx="5164668" cy="1009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Ciclo completo</a:t>
            </a:r>
            <a:endParaRPr lang="es-ES_tradnl" sz="4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163732" y="4668756"/>
            <a:ext cx="5435601" cy="920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Planeación a implementación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20555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6" grpId="0"/>
      <p:bldP spid="13" grpId="0"/>
      <p:bldP spid="14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70874" y="20889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91267" y="20889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70140" y="20889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6934" y="20889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203274" y="20889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08290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9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5" name="Rectangle 4"/>
          <p:cNvSpPr/>
          <p:nvPr/>
        </p:nvSpPr>
        <p:spPr>
          <a:xfrm>
            <a:off x="0" y="3956"/>
            <a:ext cx="2091266" cy="9818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70874" y="20889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91267" y="20889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70140" y="20889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6934" y="20889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203274" y="20889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248399" y="2370945"/>
            <a:ext cx="5435600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Consulta sobre el proyecto y plan de contratación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Revisión de las pre-bases de la contratación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Revisión de riesgos de conflictos de intereses y corrupción</a:t>
            </a:r>
          </a:p>
        </p:txBody>
      </p:sp>
      <p:cxnSp>
        <p:nvCxnSpPr>
          <p:cNvPr id="17" name="Conector recto 16"/>
          <p:cNvCxnSpPr/>
          <p:nvPr/>
        </p:nvCxnSpPr>
        <p:spPr>
          <a:xfrm>
            <a:off x="5791200" y="1524495"/>
            <a:ext cx="0" cy="4198971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6096000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Participación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86267" y="2370945"/>
            <a:ext cx="5604933" cy="331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Presupuesto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_tradnl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Definición</a:t>
            </a: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 y justificación de necesidades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Impacto social y ambiental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Planes de contratación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Declaraciones de intereses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75138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Informaci</a:t>
            </a:r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9647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0" name="Rectangle 4"/>
          <p:cNvSpPr/>
          <p:nvPr/>
        </p:nvSpPr>
        <p:spPr>
          <a:xfrm>
            <a:off x="2091266" y="0"/>
            <a:ext cx="1879607" cy="9818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70874" y="20889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91267" y="20889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70140" y="20889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6934" y="20889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203274" y="20889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48399" y="2370945"/>
            <a:ext cx="5435600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Difusión oportuna de información (ej. Juntas de aclaraciones)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Uso de tecnologías para el seguimiento en tiempo real de la licitación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cxnSp>
        <p:nvCxnSpPr>
          <p:cNvPr id="15" name="Conector recto 14"/>
          <p:cNvCxnSpPr/>
          <p:nvPr/>
        </p:nvCxnSpPr>
        <p:spPr>
          <a:xfrm>
            <a:off x="5791200" y="1524495"/>
            <a:ext cx="0" cy="4198971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6096000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Participación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92066" y="2370945"/>
            <a:ext cx="4894335" cy="34843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Bases de la licitación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Criterios de evaluación y selección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Registro de funcionarios y protocolos de interacción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75138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Informaci</a:t>
            </a:r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63174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0" name="Rectangle 4"/>
          <p:cNvSpPr/>
          <p:nvPr/>
        </p:nvSpPr>
        <p:spPr>
          <a:xfrm>
            <a:off x="3987809" y="3956"/>
            <a:ext cx="2370664" cy="9818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70874" y="20889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91267" y="20889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70140" y="20889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6934" y="20889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203274" y="20889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48399" y="2370945"/>
            <a:ext cx="5435600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Sesiones abiertas del comité de evaluación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Revisión y análisis de las evaluaciones de propuestas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cxnSp>
        <p:nvCxnSpPr>
          <p:cNvPr id="15" name="Conector recto 14"/>
          <p:cNvCxnSpPr/>
          <p:nvPr/>
        </p:nvCxnSpPr>
        <p:spPr>
          <a:xfrm>
            <a:off x="5791200" y="1524495"/>
            <a:ext cx="0" cy="4198971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6096000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Participación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92066" y="2370945"/>
            <a:ext cx="4741936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Registro de participantes de la licitación y documentos de validación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Propuestas recibidas</a:t>
            </a: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75138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Informaci</a:t>
            </a:r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0489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70874" y="20889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91267" y="20889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6570139" y="0"/>
            <a:ext cx="2438401" cy="9818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70140" y="20889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6934" y="20889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203274" y="20889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48399" y="2370945"/>
            <a:ext cx="5435600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Publicación del contrato en plataforma pública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endParaRPr lang="es-ES_tradnl" sz="28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cxnSp>
        <p:nvCxnSpPr>
          <p:cNvPr id="15" name="Conector recto 14"/>
          <p:cNvCxnSpPr/>
          <p:nvPr/>
        </p:nvCxnSpPr>
        <p:spPr>
          <a:xfrm>
            <a:off x="5791200" y="1524495"/>
            <a:ext cx="0" cy="4198971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6096000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Participación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92066" y="2387878"/>
            <a:ext cx="4741936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Resultados de la evaluación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Propuesta de contrato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Propuesta ganadora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Contrato firmado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75138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Informaci</a:t>
            </a:r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16098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70874" y="20889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91267" y="20889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70140" y="20889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6934" y="20889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9234886" y="0"/>
            <a:ext cx="2957113" cy="9818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203274" y="20889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48399" y="2370945"/>
            <a:ext cx="5435600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Herramientas de seguimiento al contrato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Herramientas de reporte ciudadano sobre avance de obras públicas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cxnSp>
        <p:nvCxnSpPr>
          <p:cNvPr id="15" name="Conector recto 14"/>
          <p:cNvCxnSpPr/>
          <p:nvPr/>
        </p:nvCxnSpPr>
        <p:spPr>
          <a:xfrm>
            <a:off x="5791200" y="1524495"/>
            <a:ext cx="0" cy="4198971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6096000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Participación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92066" y="2370945"/>
            <a:ext cx="4741936" cy="3115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Registro del </a:t>
            </a: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cronograma </a:t>
            </a: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e hitos del proceso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Avance financiero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Avance físico </a:t>
            </a:r>
          </a:p>
          <a:p>
            <a:pPr marL="457200" indent="-457200" algn="l">
              <a:lnSpc>
                <a:spcPct val="100000"/>
              </a:lnSpc>
              <a:buFont typeface="Arial" charset="0"/>
              <a:buChar char="•"/>
            </a:pPr>
            <a:r>
              <a:rPr lang="es-E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Pagos y transacciones</a:t>
            </a:r>
            <a:endParaRPr lang="es-ES_tradnl" sz="3200" dirty="0">
              <a:solidFill>
                <a:schemeClr val="tx1">
                  <a:lumMod val="50000"/>
                  <a:lumOff val="50000"/>
                </a:schemeClr>
              </a:solidFill>
              <a:latin typeface="Avenir Next Demi Bold"/>
              <a:cs typeface="Avenir Next Demi Bold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75138" y="1524495"/>
            <a:ext cx="4741936" cy="693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Informaci</a:t>
            </a:r>
            <a:r>
              <a:rPr lang="es-E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48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70290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-16934" y="20889"/>
            <a:ext cx="12208934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87866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Estándar de Datos para Contrataciones Abiertas</a:t>
            </a:r>
            <a:endParaRPr lang="es-ES_tradnl" sz="36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pic>
        <p:nvPicPr>
          <p:cNvPr id="35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76" y="4357637"/>
            <a:ext cx="327899" cy="42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85" y="4622299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322" y="4305699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768" y="4597493"/>
            <a:ext cx="327899" cy="43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n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230" y="4354773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903" y="4163131"/>
            <a:ext cx="325522" cy="42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522" y="4377854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332" y="4588670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564" y="4332475"/>
            <a:ext cx="327899" cy="42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635" y="4508813"/>
            <a:ext cx="327899" cy="43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n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47" y="4489419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798" y="4161699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239" y="4571917"/>
            <a:ext cx="325522" cy="42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n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20" y="4329688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n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237" y="4515955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402" y="4238388"/>
            <a:ext cx="327899" cy="42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690" y="4450139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807" y="4276591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n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007" y="4194320"/>
            <a:ext cx="327899" cy="4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407" y="4502994"/>
            <a:ext cx="327899" cy="43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Rectangle 4"/>
          <p:cNvSpPr/>
          <p:nvPr/>
        </p:nvSpPr>
        <p:spPr>
          <a:xfrm>
            <a:off x="1" y="2949970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3970875" y="2966903"/>
            <a:ext cx="23876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Adjudicación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2091268" y="2966903"/>
            <a:ext cx="1879608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Licitación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6570141" y="2966903"/>
            <a:ext cx="2421467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Contrataci</a:t>
            </a:r>
            <a:r>
              <a:rPr lang="es-ES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-16933" y="2966903"/>
            <a:ext cx="2108200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Planeación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9203275" y="2966903"/>
            <a:ext cx="2988726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Implementación</a:t>
            </a:r>
            <a:endParaRPr lang="es-ES_tradnl" sz="28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  <p:pic>
        <p:nvPicPr>
          <p:cNvPr id="61" name="Imagen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86" y="2345938"/>
            <a:ext cx="502055" cy="657864"/>
          </a:xfrm>
          <a:prstGeom prst="rect">
            <a:avLst/>
          </a:prstGeom>
        </p:spPr>
      </p:pic>
      <p:pic>
        <p:nvPicPr>
          <p:cNvPr id="63" name="Imagen 6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182" y="2289875"/>
            <a:ext cx="502055" cy="657864"/>
          </a:xfrm>
          <a:prstGeom prst="rect">
            <a:avLst/>
          </a:prstGeom>
        </p:spPr>
      </p:pic>
      <p:pic>
        <p:nvPicPr>
          <p:cNvPr id="64" name="Imagen 6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077" y="2309380"/>
            <a:ext cx="502055" cy="657864"/>
          </a:xfrm>
          <a:prstGeom prst="rect">
            <a:avLst/>
          </a:prstGeom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18" y="2308379"/>
            <a:ext cx="502055" cy="657864"/>
          </a:xfrm>
          <a:prstGeom prst="rect">
            <a:avLst/>
          </a:prstGeom>
        </p:spPr>
      </p:pic>
      <p:pic>
        <p:nvPicPr>
          <p:cNvPr id="66" name="Imagen 6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611" y="2325846"/>
            <a:ext cx="502055" cy="657864"/>
          </a:xfrm>
          <a:prstGeom prst="rect">
            <a:avLst/>
          </a:prstGeom>
        </p:spPr>
      </p:pic>
      <p:pic>
        <p:nvPicPr>
          <p:cNvPr id="67" name="Imagen 6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157" y="2345938"/>
            <a:ext cx="502055" cy="6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3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1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9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800"/>
                            </p:stCondLst>
                            <p:childTnLst>
                              <p:par>
                                <p:cTn id="9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300"/>
                            </p:stCondLst>
                            <p:childTnLst>
                              <p:par>
                                <p:cTn id="9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800"/>
                            </p:stCondLst>
                            <p:childTnLst>
                              <p:par>
                                <p:cTn id="10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300"/>
                            </p:stCondLst>
                            <p:childTnLst>
                              <p:par>
                                <p:cTn id="10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800"/>
                            </p:stCondLst>
                            <p:childTnLst>
                              <p:par>
                                <p:cTn id="11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524934" y="1202270"/>
            <a:ext cx="10989733" cy="4470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r>
              <a:rPr lang="es-ES_tradnl" sz="36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NAICM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– 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Más de 200 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procesos de contratación han sido publicados 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en datos abiertos </a:t>
            </a:r>
            <a:endParaRPr lang="es-ES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endParaRPr lang="es-ES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1028700" lvl="1" indent="-571500">
              <a:buClr>
                <a:srgbClr val="92D050"/>
              </a:buClr>
              <a:buFont typeface="Arial" charset="0"/>
              <a:buChar char="•"/>
            </a:pPr>
            <a:r>
              <a:rPr lang="es-ES" sz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Comisión Especial</a:t>
            </a:r>
          </a:p>
          <a:p>
            <a:pPr marL="1028700" lvl="1" indent="-571500">
              <a:buClr>
                <a:srgbClr val="92D050"/>
              </a:buClr>
              <a:buFont typeface="Arial" charset="0"/>
              <a:buChar char="•"/>
            </a:pPr>
            <a:endParaRPr lang="es-ES" sz="1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1028700" lvl="1" indent="-571500">
              <a:buClr>
                <a:srgbClr val="92D050"/>
              </a:buClr>
              <a:buFont typeface="Arial" charset="0"/>
              <a:buChar char="•"/>
            </a:pPr>
            <a:endParaRPr lang="es-ES" sz="1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r>
              <a:rPr lang="es-ES_tradnl" sz="36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Red Compartida 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– Adaptación del estándar para procesos de asociaciones público privadas 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/>
            </a:r>
            <a:b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</a:br>
            <a:endParaRPr lang="es-ES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r>
              <a:rPr lang="es-ES_tradnl" sz="36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Alianza para las Contrataciones Abiertas </a:t>
            </a:r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– Espacio de coordinación entre gobiernos</a:t>
            </a:r>
            <a:endParaRPr lang="es-ES" sz="3600" dirty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-16934" y="20889"/>
            <a:ext cx="12208934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87866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Experiencias en México</a:t>
            </a:r>
            <a:endParaRPr lang="es-ES_tradnl" sz="36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3345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524934" y="1354667"/>
            <a:ext cx="10989733" cy="4182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r>
              <a:rPr lang="es-ES_tradnl" sz="44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CDMX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– 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Publicación 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de 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221 contratos 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de 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tres secretarías.</a:t>
            </a:r>
            <a:endParaRPr lang="es-ES" sz="44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endParaRPr lang="es-ES" sz="44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Compromiso de publicar </a:t>
            </a:r>
            <a:r>
              <a:rPr lang="es-ES_tradnl" sz="4400" dirty="0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totalidad </a:t>
            </a:r>
            <a:r>
              <a:rPr lang="es-E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de contratos bajo el estándar a partir de 2017</a:t>
            </a:r>
            <a:endParaRPr lang="es-ES" sz="44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-16934" y="20889"/>
            <a:ext cx="12208934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7866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Experiencias en México</a:t>
            </a:r>
            <a:endParaRPr lang="es-ES_tradnl" sz="36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47842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76144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87" y="5723466"/>
            <a:ext cx="2990979" cy="1320801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524934" y="1354667"/>
            <a:ext cx="10989733" cy="4182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lnSpc>
                <a:spcPct val="10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s-E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Demi Bold"/>
                <a:ea typeface="Gotham Medium" charset="0"/>
                <a:cs typeface="Avenir Next Demi Bold"/>
              </a:rPr>
              <a:t>Pasos a seguir</a:t>
            </a:r>
            <a:endParaRPr lang="es-ES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marL="571500" indent="-571500" algn="l">
              <a:lnSpc>
                <a:spcPct val="100000"/>
              </a:lnSpc>
              <a:buClr>
                <a:srgbClr val="92D050"/>
              </a:buClr>
              <a:buFont typeface="Arial" charset="0"/>
              <a:buChar char="•"/>
            </a:pPr>
            <a:endParaRPr lang="es-ES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Avenir Next Demi Bold"/>
              <a:ea typeface="Gotham Medium" charset="0"/>
              <a:cs typeface="Avenir Next Demi Bold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-16934" y="20889"/>
            <a:ext cx="12208934" cy="981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28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0" y="3956"/>
            <a:ext cx="12192000" cy="98185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87866" y="20889"/>
            <a:ext cx="11904133" cy="96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¿Y en Jalisco?</a:t>
            </a:r>
            <a:endParaRPr lang="es-ES_tradnl" sz="36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57059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082886"/>
            <a:ext cx="12192000" cy="775114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728" y="5933136"/>
            <a:ext cx="2429138" cy="107269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33" y="575733"/>
            <a:ext cx="3644900" cy="516360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469467" y="1134533"/>
            <a:ext cx="6112933" cy="36237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000" dirty="0" smtClean="0">
                <a:solidFill>
                  <a:schemeClr val="bg1"/>
                </a:solidFill>
                <a:latin typeface="Avenir Next Demi Bold"/>
                <a:ea typeface="Gotham Medium" charset="0"/>
                <a:cs typeface="Avenir Next Demi Bold"/>
              </a:rPr>
              <a:t>Transparencia Mexicana</a:t>
            </a:r>
          </a:p>
          <a:p>
            <a:pPr algn="l"/>
            <a:r>
              <a:rPr lang="es-ES" sz="4000" dirty="0" err="1" smtClean="0">
                <a:solidFill>
                  <a:srgbClr val="92D050"/>
                </a:solidFill>
                <a:latin typeface="Avenir Next Demi Bold"/>
                <a:ea typeface="Gotham Medium" charset="0"/>
                <a:cs typeface="Avenir Next Demi Bold"/>
              </a:rPr>
              <a:t>www.tm.org.mx</a:t>
            </a:r>
            <a:endParaRPr lang="es-ES" sz="4000" dirty="0" smtClean="0">
              <a:solidFill>
                <a:srgbClr val="92D050"/>
              </a:solidFill>
              <a:latin typeface="Avenir Next Demi Bold"/>
              <a:ea typeface="Gotham Medium" charset="0"/>
              <a:cs typeface="Avenir Next Demi Bold"/>
            </a:endParaRPr>
          </a:p>
          <a:p>
            <a:pPr algn="l"/>
            <a:endParaRPr lang="en-US" sz="4000" dirty="0" smtClean="0">
              <a:solidFill>
                <a:srgbClr val="92D050"/>
              </a:solidFill>
              <a:latin typeface="Avenir Next Demi Bold"/>
              <a:cs typeface="Avenir Next Demi Bold"/>
            </a:endParaRPr>
          </a:p>
          <a:p>
            <a:pPr algn="l"/>
            <a:r>
              <a:rPr lang="en-US" sz="40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Twitter: </a:t>
            </a:r>
            <a:r>
              <a:rPr lang="en-US" sz="4000" dirty="0" smtClean="0">
                <a:solidFill>
                  <a:srgbClr val="92D050"/>
                </a:solidFill>
                <a:latin typeface="Avenir Next Demi Bold"/>
                <a:cs typeface="Avenir Next Demi Bold"/>
              </a:rPr>
              <a:t>@IntegridadMx</a:t>
            </a:r>
            <a:endParaRPr lang="en-US" sz="4000" dirty="0">
              <a:solidFill>
                <a:srgbClr val="92D05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7269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3949</TotalTime>
  <Words>599</Words>
  <Application>Microsoft Macintosh PowerPoint</Application>
  <PresentationFormat>Panorámica</PresentationFormat>
  <Paragraphs>152</Paragraphs>
  <Slides>15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Avenir Next Demi Bold</vt:lpstr>
      <vt:lpstr>Calibri</vt:lpstr>
      <vt:lpstr>Calibri Light</vt:lpstr>
      <vt:lpstr>Gotham Medium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Instituto Mexicano para la Competitividad AC</dc:creator>
  <cp:lastModifiedBy>Transparencia Mexicana</cp:lastModifiedBy>
  <cp:revision>120</cp:revision>
  <dcterms:created xsi:type="dcterms:W3CDTF">2015-10-05T17:43:10Z</dcterms:created>
  <dcterms:modified xsi:type="dcterms:W3CDTF">2017-05-14T16:16:15Z</dcterms:modified>
</cp:coreProperties>
</file>